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5"/>
  </p:sldMasterIdLst>
  <p:notesMasterIdLst>
    <p:notesMasterId r:id="rId16"/>
  </p:notesMasterIdLst>
  <p:handoutMasterIdLst>
    <p:handoutMasterId r:id="rId17"/>
  </p:handoutMasterIdLst>
  <p:sldIdLst>
    <p:sldId id="282" r:id="rId6"/>
    <p:sldId id="258" r:id="rId7"/>
    <p:sldId id="270" r:id="rId8"/>
    <p:sldId id="259" r:id="rId9"/>
    <p:sldId id="260" r:id="rId10"/>
    <p:sldId id="271" r:id="rId11"/>
    <p:sldId id="261" r:id="rId12"/>
    <p:sldId id="264" r:id="rId13"/>
    <p:sldId id="265" r:id="rId14"/>
    <p:sldId id="267" r:id="rId15"/>
  </p:sldIdLst>
  <p:sldSz cx="21336000" cy="1333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11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606060"/>
              </a:solidFill>
              <a:prstDash val="solid"/>
              <a:round/>
            </a:ln>
          </a:top>
          <a:bottom>
            <a:ln w="25400" cap="flat">
              <a:solidFill>
                <a:srgbClr val="60606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round/>
            </a:ln>
          </a:top>
          <a:bottom>
            <a:ln w="25400" cap="flat">
              <a:solidFill>
                <a:srgbClr val="60606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606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606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606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606060"/>
              </a:solidFill>
              <a:prstDash val="solid"/>
              <a:round/>
            </a:ln>
          </a:left>
          <a:right>
            <a:ln w="12700" cap="flat">
              <a:solidFill>
                <a:srgbClr val="606060"/>
              </a:solidFill>
              <a:prstDash val="solid"/>
              <a:round/>
            </a:ln>
          </a:right>
          <a:top>
            <a:ln w="12700" cap="flat">
              <a:solidFill>
                <a:srgbClr val="606060"/>
              </a:solidFill>
              <a:prstDash val="solid"/>
              <a:round/>
            </a:ln>
          </a:top>
          <a:bottom>
            <a:ln w="12700" cap="flat">
              <a:solidFill>
                <a:srgbClr val="606060"/>
              </a:solidFill>
              <a:prstDash val="solid"/>
              <a:round/>
            </a:ln>
          </a:bottom>
          <a:insideH>
            <a:ln w="12700" cap="flat">
              <a:solidFill>
                <a:srgbClr val="606060"/>
              </a:solidFill>
              <a:prstDash val="solid"/>
              <a:round/>
            </a:ln>
          </a:insideH>
          <a:insideV>
            <a:ln w="12700" cap="flat">
              <a:solidFill>
                <a:srgbClr val="606060"/>
              </a:solidFill>
              <a:prstDash val="solid"/>
              <a:round/>
            </a:ln>
          </a:insideV>
        </a:tcBdr>
        <a:fill>
          <a:solidFill>
            <a:srgbClr val="60606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606060"/>
              </a:solidFill>
              <a:prstDash val="solid"/>
              <a:round/>
            </a:ln>
          </a:left>
          <a:right>
            <a:ln w="12700" cap="flat">
              <a:solidFill>
                <a:srgbClr val="606060"/>
              </a:solidFill>
              <a:prstDash val="solid"/>
              <a:round/>
            </a:ln>
          </a:right>
          <a:top>
            <a:ln w="12700" cap="flat">
              <a:solidFill>
                <a:srgbClr val="606060"/>
              </a:solidFill>
              <a:prstDash val="solid"/>
              <a:round/>
            </a:ln>
          </a:top>
          <a:bottom>
            <a:ln w="12700" cap="flat">
              <a:solidFill>
                <a:srgbClr val="606060"/>
              </a:solidFill>
              <a:prstDash val="solid"/>
              <a:round/>
            </a:ln>
          </a:bottom>
          <a:insideH>
            <a:ln w="12700" cap="flat">
              <a:solidFill>
                <a:srgbClr val="606060"/>
              </a:solidFill>
              <a:prstDash val="solid"/>
              <a:round/>
            </a:ln>
          </a:insideH>
          <a:insideV>
            <a:ln w="12700" cap="flat">
              <a:solidFill>
                <a:srgbClr val="606060"/>
              </a:solidFill>
              <a:prstDash val="solid"/>
              <a:round/>
            </a:ln>
          </a:insideV>
        </a:tcBdr>
        <a:fill>
          <a:solidFill>
            <a:srgbClr val="606060">
              <a:alpha val="20000"/>
            </a:srgbClr>
          </a:solidFill>
        </a:fill>
      </a:tcStyle>
    </a:firstCol>
    <a:lastRow>
      <a:tcTxStyle b="on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606060"/>
              </a:solidFill>
              <a:prstDash val="solid"/>
              <a:round/>
            </a:ln>
          </a:left>
          <a:right>
            <a:ln w="12700" cap="flat">
              <a:solidFill>
                <a:srgbClr val="606060"/>
              </a:solidFill>
              <a:prstDash val="solid"/>
              <a:round/>
            </a:ln>
          </a:right>
          <a:top>
            <a:ln w="50800" cap="flat">
              <a:solidFill>
                <a:srgbClr val="606060"/>
              </a:solidFill>
              <a:prstDash val="solid"/>
              <a:round/>
            </a:ln>
          </a:top>
          <a:bottom>
            <a:ln w="12700" cap="flat">
              <a:solidFill>
                <a:srgbClr val="606060"/>
              </a:solidFill>
              <a:prstDash val="solid"/>
              <a:round/>
            </a:ln>
          </a:bottom>
          <a:insideH>
            <a:ln w="12700" cap="flat">
              <a:solidFill>
                <a:srgbClr val="606060"/>
              </a:solidFill>
              <a:prstDash val="solid"/>
              <a:round/>
            </a:ln>
          </a:insideH>
          <a:insideV>
            <a:ln w="12700" cap="flat">
              <a:solidFill>
                <a:srgbClr val="60606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606060"/>
              </a:solidFill>
              <a:prstDash val="solid"/>
              <a:round/>
            </a:ln>
          </a:left>
          <a:right>
            <a:ln w="12700" cap="flat">
              <a:solidFill>
                <a:srgbClr val="606060"/>
              </a:solidFill>
              <a:prstDash val="solid"/>
              <a:round/>
            </a:ln>
          </a:right>
          <a:top>
            <a:ln w="12700" cap="flat">
              <a:solidFill>
                <a:srgbClr val="606060"/>
              </a:solidFill>
              <a:prstDash val="solid"/>
              <a:round/>
            </a:ln>
          </a:top>
          <a:bottom>
            <a:ln w="25400" cap="flat">
              <a:solidFill>
                <a:srgbClr val="606060"/>
              </a:solidFill>
              <a:prstDash val="solid"/>
              <a:round/>
            </a:ln>
          </a:bottom>
          <a:insideH>
            <a:ln w="12700" cap="flat">
              <a:solidFill>
                <a:srgbClr val="606060"/>
              </a:solidFill>
              <a:prstDash val="solid"/>
              <a:round/>
            </a:ln>
          </a:insideH>
          <a:insideV>
            <a:ln w="12700" cap="flat">
              <a:solidFill>
                <a:srgbClr val="60606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3613" autoAdjust="0"/>
  </p:normalViewPr>
  <p:slideViewPr>
    <p:cSldViewPr snapToGrid="0" snapToObjects="1">
      <p:cViewPr varScale="1">
        <p:scale>
          <a:sx n="56" d="100"/>
          <a:sy n="56" d="100"/>
        </p:scale>
        <p:origin x="108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91BAA-5513-49EC-949B-7A05705EB87D}" type="datetimeFigureOut">
              <a:rPr lang="ru-RU" smtClean="0"/>
              <a:t>03.10.2025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1C582-51F3-43D7-A5F4-F2F737812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348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2" name="Shape 2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+mj-lt"/>
        <a:ea typeface="+mj-ea"/>
        <a:cs typeface="+mj-cs"/>
        <a:sym typeface="Lucida Grande"/>
      </a:defRPr>
    </a:lvl1pPr>
    <a:lvl2pPr indent="228600" defTabSz="457200" latinLnBrk="0">
      <a:defRPr sz="2200">
        <a:latin typeface="+mj-lt"/>
        <a:ea typeface="+mj-ea"/>
        <a:cs typeface="+mj-cs"/>
        <a:sym typeface="Lucida Grande"/>
      </a:defRPr>
    </a:lvl2pPr>
    <a:lvl3pPr indent="457200" defTabSz="457200" latinLnBrk="0">
      <a:defRPr sz="2200">
        <a:latin typeface="+mj-lt"/>
        <a:ea typeface="+mj-ea"/>
        <a:cs typeface="+mj-cs"/>
        <a:sym typeface="Lucida Grande"/>
      </a:defRPr>
    </a:lvl3pPr>
    <a:lvl4pPr indent="685800" defTabSz="457200" latinLnBrk="0">
      <a:defRPr sz="2200">
        <a:latin typeface="+mj-lt"/>
        <a:ea typeface="+mj-ea"/>
        <a:cs typeface="+mj-cs"/>
        <a:sym typeface="Lucida Grande"/>
      </a:defRPr>
    </a:lvl4pPr>
    <a:lvl5pPr indent="914400" defTabSz="457200" latinLnBrk="0">
      <a:defRPr sz="2200">
        <a:latin typeface="+mj-lt"/>
        <a:ea typeface="+mj-ea"/>
        <a:cs typeface="+mj-cs"/>
        <a:sym typeface="Lucida Grande"/>
      </a:defRPr>
    </a:lvl5pPr>
    <a:lvl6pPr indent="1143000" defTabSz="457200" latinLnBrk="0">
      <a:defRPr sz="2200">
        <a:latin typeface="+mj-lt"/>
        <a:ea typeface="+mj-ea"/>
        <a:cs typeface="+mj-cs"/>
        <a:sym typeface="Lucida Grande"/>
      </a:defRPr>
    </a:lvl6pPr>
    <a:lvl7pPr indent="1371600" defTabSz="457200" latinLnBrk="0">
      <a:defRPr sz="2200">
        <a:latin typeface="+mj-lt"/>
        <a:ea typeface="+mj-ea"/>
        <a:cs typeface="+mj-cs"/>
        <a:sym typeface="Lucida Grande"/>
      </a:defRPr>
    </a:lvl7pPr>
    <a:lvl8pPr indent="1600200" defTabSz="457200" latinLnBrk="0">
      <a:defRPr sz="2200">
        <a:latin typeface="+mj-lt"/>
        <a:ea typeface="+mj-ea"/>
        <a:cs typeface="+mj-cs"/>
        <a:sym typeface="Lucida Grande"/>
      </a:defRPr>
    </a:lvl8pPr>
    <a:lvl9pPr indent="1828800" defTabSz="457200" latinLnBrk="0">
      <a:defRPr sz="2200">
        <a:latin typeface="+mj-lt"/>
        <a:ea typeface="+mj-ea"/>
        <a:cs typeface="+mj-cs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ОШ.</a:t>
            </a:r>
            <a:r>
              <a:rPr lang="ru-RU" sz="2500" baseline="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 </a:t>
            </a:r>
            <a:r>
              <a:rPr lang="ru-RU" sz="25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Минусы:</a:t>
            </a:r>
          </a:p>
          <a:p>
            <a:pPr marL="0" marR="0" lvl="2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Необходимость пломбирования или фиксирования неотделимости от СВТ, так как защиты от отключения от СВТ не предусмотрено</a:t>
            </a:r>
            <a:r>
              <a:rPr lang="en-US" sz="28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;</a:t>
            </a:r>
            <a:endParaRPr lang="ru-RU" sz="2800" dirty="0">
              <a:solidFill>
                <a:srgbClr val="000000"/>
              </a:solidFill>
              <a:latin typeface="PFBeauSansPro-Regular"/>
              <a:ea typeface="PFBeauSansPro-Regular"/>
              <a:cs typeface="PFBeauSansPro-Regular"/>
            </a:endParaRPr>
          </a:p>
          <a:p>
            <a:pPr marL="0" marR="0" lvl="2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Блокировка неиспользованных портов на СВТ;</a:t>
            </a:r>
          </a:p>
          <a:p>
            <a:pPr marL="0" marR="0" lvl="2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Обеспечение </a:t>
            </a:r>
            <a:r>
              <a:rPr lang="ru-RU" sz="2500" dirty="0" err="1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однонаправленности</a:t>
            </a:r>
            <a:r>
              <a:rPr lang="ru-RU" sz="25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 передачи данных гарантируется только для USB носителей, подключенных к изделию</a:t>
            </a:r>
            <a:r>
              <a:rPr lang="en-US" sz="28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;</a:t>
            </a:r>
            <a:endParaRPr lang="ru-RU" sz="2500" dirty="0">
              <a:solidFill>
                <a:srgbClr val="000000"/>
              </a:solidFill>
              <a:latin typeface="PFBeauSansPro-Regular"/>
              <a:ea typeface="PFBeauSansPro-Regular"/>
              <a:cs typeface="PFBeauSansPro-Regular"/>
            </a:endParaRPr>
          </a:p>
          <a:p>
            <a:pPr marL="0" marR="0" lvl="2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500" dirty="0">
              <a:solidFill>
                <a:srgbClr val="000000"/>
              </a:solidFill>
              <a:latin typeface="PFBeauSansPro-Regular"/>
              <a:ea typeface="PFBeauSansPro-Regular"/>
              <a:cs typeface="PFBeauSansPro-Regular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156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792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инициализация устройства, Настройка ЛСВТ,</a:t>
            </a:r>
          </a:p>
          <a:p>
            <a:r>
              <a:rPr lang="ru-RU" dirty="0"/>
              <a:t>Передача устройства пользователю.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202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94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>
                <a:solidFill>
                  <a:srgbClr val="D95000"/>
                </a:solidFill>
                <a:sym typeface="Helvetica"/>
              </a:rPr>
              <a:t>и микроконтроллер не может обмануть пользователя, изредка включая и выключая режим записи</a:t>
            </a:r>
            <a:endParaRPr lang="ru-RU" dirty="0">
              <a:effectLst/>
            </a:endParaRPr>
          </a:p>
          <a:p>
            <a:pPr marL="0" marR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>
                <a:effectLst/>
                <a:latin typeface="+mj-lt"/>
                <a:ea typeface="+mj-ea"/>
                <a:cs typeface="+mj-cs"/>
                <a:sym typeface="Lucida Grande"/>
              </a:rPr>
              <a:t>функционирование на операционных системах семейства </a:t>
            </a:r>
            <a:r>
              <a:rPr lang="ru-RU" sz="2200" dirty="0" err="1">
                <a:effectLst/>
                <a:latin typeface="+mj-lt"/>
                <a:ea typeface="+mj-ea"/>
                <a:cs typeface="+mj-cs"/>
                <a:sym typeface="Lucida Grande"/>
              </a:rPr>
              <a:t>Windows</a:t>
            </a:r>
            <a:r>
              <a:rPr lang="ru-RU" sz="2200" dirty="0">
                <a:effectLst/>
                <a:latin typeface="+mj-lt"/>
                <a:ea typeface="+mj-ea"/>
                <a:cs typeface="+mj-cs"/>
                <a:sym typeface="Lucida Grande"/>
              </a:rPr>
              <a:t> 7 SP1, 8.1, 10, </a:t>
            </a:r>
            <a:r>
              <a:rPr lang="ru-RU" sz="2200" dirty="0" err="1">
                <a:effectLst/>
                <a:latin typeface="+mj-lt"/>
                <a:ea typeface="+mj-ea"/>
                <a:cs typeface="+mj-cs"/>
                <a:sym typeface="Lucida Grande"/>
              </a:rPr>
              <a:t>Astra</a:t>
            </a:r>
            <a:r>
              <a:rPr lang="ru-RU" sz="2200" dirty="0">
                <a:effectLst/>
                <a:latin typeface="+mj-lt"/>
                <a:ea typeface="+mj-ea"/>
                <a:cs typeface="+mj-cs"/>
                <a:sym typeface="Lucida Grande"/>
              </a:rPr>
              <a:t> </a:t>
            </a:r>
            <a:r>
              <a:rPr lang="ru-RU" sz="2200" dirty="0" err="1">
                <a:effectLst/>
                <a:latin typeface="+mj-lt"/>
                <a:ea typeface="+mj-ea"/>
                <a:cs typeface="+mj-cs"/>
                <a:sym typeface="Lucida Grande"/>
              </a:rPr>
              <a:t>Linux</a:t>
            </a:r>
            <a:r>
              <a:rPr lang="ru-RU" sz="2200" dirty="0">
                <a:effectLst/>
                <a:latin typeface="+mj-lt"/>
                <a:ea typeface="+mj-ea"/>
                <a:cs typeface="+mj-cs"/>
                <a:sym typeface="Lucida Grande"/>
              </a:rPr>
              <a:t> 1.5, 1.6;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778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656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-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droppedImage.png" descr="dropped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2356623"/>
            <a:ext cx="19113500" cy="219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droppedImage.png" descr="dropped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1300" y="12733608"/>
            <a:ext cx="20332700" cy="228603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14500" y="482600"/>
            <a:ext cx="18148300" cy="20955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449543" y="12687300"/>
            <a:ext cx="439421" cy="381001"/>
          </a:xfrm>
          <a:prstGeom prst="rect">
            <a:avLst/>
          </a:prstGeom>
        </p:spPr>
        <p:txBody>
          <a:bodyPr/>
          <a:lstStyle>
            <a:lvl1pPr>
              <a:defRPr>
                <a:latin typeface="PFBeauSansPro-Regular"/>
                <a:ea typeface="PFBeauSansPro-Regular"/>
                <a:cs typeface="PFBeauSansPro-Regular"/>
                <a:sym typeface="PFBeauSansPro-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 -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Aladdin_circles_orange_10.png" descr="Aladdin_circles_orange_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0997" y="0"/>
            <a:ext cx="6705603" cy="12333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droppedImage.png" descr="droppedImage.png"/>
          <p:cNvPicPr>
            <a:picLocks noChangeAspect="1"/>
          </p:cNvPicPr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-241300" y="12733608"/>
            <a:ext cx="20332700" cy="228603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Изображение"/>
          <p:cNvSpPr>
            <a:spLocks noGrp="1"/>
          </p:cNvSpPr>
          <p:nvPr>
            <p:ph type="pic" idx="13"/>
          </p:nvPr>
        </p:nvSpPr>
        <p:spPr>
          <a:xfrm>
            <a:off x="3530600" y="1384300"/>
            <a:ext cx="13804293" cy="8563489"/>
          </a:xfrm>
          <a:prstGeom prst="rect">
            <a:avLst/>
          </a:prstGeom>
          <a:noFill/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981200" y="10071100"/>
            <a:ext cx="17360900" cy="23241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449543" y="12687300"/>
            <a:ext cx="439421" cy="381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44444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- вверху копия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7"/>
          <p:cNvSpPr txBox="1"/>
          <p:nvPr/>
        </p:nvSpPr>
        <p:spPr>
          <a:xfrm>
            <a:off x="2789144" y="3495037"/>
            <a:ext cx="12677871" cy="8684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 defTabSz="914400">
              <a:defRPr sz="1700">
                <a:solidFill>
                  <a:srgbClr val="343333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dirty="0" err="1"/>
              <a:t>Данный</a:t>
            </a:r>
            <a:r>
              <a:rPr dirty="0"/>
              <a:t> </a:t>
            </a:r>
            <a:r>
              <a:rPr dirty="0" err="1"/>
              <a:t>документ</a:t>
            </a:r>
            <a:r>
              <a:rPr dirty="0"/>
              <a:t>, </a:t>
            </a:r>
            <a:r>
              <a:rPr dirty="0" err="1"/>
              <a:t>включая</a:t>
            </a:r>
            <a:r>
              <a:rPr dirty="0"/>
              <a:t> </a:t>
            </a:r>
            <a:r>
              <a:rPr dirty="0" err="1"/>
              <a:t>подбор</a:t>
            </a:r>
            <a:r>
              <a:rPr dirty="0"/>
              <a:t> и </a:t>
            </a:r>
            <a:r>
              <a:rPr dirty="0" err="1"/>
              <a:t>расположение</a:t>
            </a:r>
            <a:r>
              <a:rPr dirty="0"/>
              <a:t> </a:t>
            </a:r>
            <a:r>
              <a:rPr dirty="0" err="1"/>
              <a:t>иллюстраций</a:t>
            </a:r>
            <a:r>
              <a:rPr dirty="0"/>
              <a:t> и </a:t>
            </a:r>
            <a:r>
              <a:rPr dirty="0" err="1"/>
              <a:t>материалов</a:t>
            </a:r>
            <a:r>
              <a:rPr dirty="0"/>
              <a:t> в </a:t>
            </a:r>
            <a:r>
              <a:rPr dirty="0" err="1"/>
              <a:t>нём</a:t>
            </a:r>
            <a:r>
              <a:rPr dirty="0"/>
              <a:t>, </a:t>
            </a:r>
            <a:r>
              <a:rPr dirty="0" err="1"/>
              <a:t>является</a:t>
            </a:r>
            <a:r>
              <a:rPr dirty="0"/>
              <a:t> </a:t>
            </a:r>
            <a:r>
              <a:rPr dirty="0" err="1"/>
              <a:t>объектом</a:t>
            </a:r>
            <a:r>
              <a:rPr dirty="0"/>
              <a:t> </a:t>
            </a:r>
            <a:r>
              <a:rPr dirty="0" err="1"/>
              <a:t>авторских</a:t>
            </a:r>
            <a:r>
              <a:rPr dirty="0"/>
              <a:t> </a:t>
            </a:r>
            <a:r>
              <a:rPr dirty="0" err="1"/>
              <a:t>прав</a:t>
            </a:r>
            <a:r>
              <a:rPr dirty="0"/>
              <a:t> и </a:t>
            </a:r>
            <a:r>
              <a:rPr dirty="0" err="1"/>
              <a:t>охраняется</a:t>
            </a:r>
            <a:r>
              <a:rPr dirty="0"/>
              <a:t> в </a:t>
            </a:r>
            <a:r>
              <a:rPr dirty="0" err="1"/>
              <a:t>соответствии</a:t>
            </a:r>
            <a:r>
              <a:rPr dirty="0"/>
              <a:t> с </a:t>
            </a:r>
            <a:r>
              <a:rPr dirty="0" err="1"/>
              <a:t>законодательством</a:t>
            </a:r>
            <a:r>
              <a:rPr dirty="0"/>
              <a:t> </a:t>
            </a:r>
            <a:r>
              <a:rPr dirty="0" err="1"/>
              <a:t>Российской</a:t>
            </a:r>
            <a:r>
              <a:rPr dirty="0"/>
              <a:t> </a:t>
            </a:r>
            <a:r>
              <a:rPr dirty="0" err="1"/>
              <a:t>Федерации</a:t>
            </a:r>
            <a:r>
              <a:rPr dirty="0"/>
              <a:t>. </a:t>
            </a:r>
            <a:r>
              <a:rPr dirty="0" err="1"/>
              <a:t>Обладателем</a:t>
            </a:r>
            <a:r>
              <a:rPr dirty="0"/>
              <a:t> </a:t>
            </a:r>
            <a:r>
              <a:rPr dirty="0" err="1"/>
              <a:t>исключительных</a:t>
            </a:r>
            <a:r>
              <a:rPr dirty="0"/>
              <a:t> </a:t>
            </a:r>
            <a:r>
              <a:rPr dirty="0" err="1"/>
              <a:t>авторских</a:t>
            </a:r>
            <a:r>
              <a:rPr dirty="0"/>
              <a:t> и </a:t>
            </a:r>
            <a:r>
              <a:rPr dirty="0" err="1"/>
              <a:t>имущественных</a:t>
            </a:r>
            <a:r>
              <a:rPr dirty="0"/>
              <a:t> </a:t>
            </a:r>
            <a:r>
              <a:rPr dirty="0" err="1"/>
              <a:t>прав</a:t>
            </a:r>
            <a:r>
              <a:rPr dirty="0"/>
              <a:t> </a:t>
            </a:r>
            <a:r>
              <a:rPr dirty="0" err="1"/>
              <a:t>является</a:t>
            </a:r>
            <a:r>
              <a:rPr dirty="0"/>
              <a:t> ЗАО "</a:t>
            </a:r>
            <a:r>
              <a:rPr dirty="0" err="1"/>
              <a:t>Аладдин</a:t>
            </a:r>
            <a:r>
              <a:rPr dirty="0"/>
              <a:t> Р.Д.". </a:t>
            </a:r>
            <a:r>
              <a:rPr dirty="0" err="1"/>
              <a:t>Использование</a:t>
            </a:r>
            <a:r>
              <a:rPr dirty="0"/>
              <a:t> </a:t>
            </a:r>
            <a:r>
              <a:rPr dirty="0" err="1"/>
              <a:t>этих</a:t>
            </a:r>
            <a:r>
              <a:rPr dirty="0"/>
              <a:t> </a:t>
            </a:r>
            <a:r>
              <a:rPr dirty="0" err="1"/>
              <a:t>материалов</a:t>
            </a:r>
            <a:r>
              <a:rPr dirty="0"/>
              <a:t> </a:t>
            </a:r>
            <a:r>
              <a:rPr dirty="0" err="1"/>
              <a:t>любым</a:t>
            </a:r>
            <a:r>
              <a:rPr dirty="0"/>
              <a:t> </a:t>
            </a:r>
            <a:r>
              <a:rPr dirty="0" err="1"/>
              <a:t>способом</a:t>
            </a:r>
            <a:r>
              <a:rPr dirty="0"/>
              <a:t> </a:t>
            </a:r>
            <a:r>
              <a:rPr dirty="0" err="1"/>
              <a:t>без</a:t>
            </a:r>
            <a:r>
              <a:rPr dirty="0"/>
              <a:t> </a:t>
            </a:r>
            <a:r>
              <a:rPr dirty="0" err="1"/>
              <a:t>письменного</a:t>
            </a:r>
            <a:r>
              <a:rPr dirty="0"/>
              <a:t> </a:t>
            </a:r>
            <a:r>
              <a:rPr dirty="0" err="1"/>
              <a:t>разрешения</a:t>
            </a:r>
            <a:r>
              <a:rPr dirty="0"/>
              <a:t> </a:t>
            </a:r>
            <a:r>
              <a:rPr dirty="0" err="1"/>
              <a:t>правообладателя</a:t>
            </a:r>
            <a:r>
              <a:rPr dirty="0"/>
              <a:t> </a:t>
            </a:r>
            <a:r>
              <a:rPr dirty="0" err="1"/>
              <a:t>запрещено</a:t>
            </a:r>
            <a:r>
              <a:rPr dirty="0"/>
              <a:t> и </a:t>
            </a:r>
            <a:r>
              <a:rPr dirty="0" err="1"/>
              <a:t>может</a:t>
            </a:r>
            <a:r>
              <a:rPr dirty="0"/>
              <a:t> </a:t>
            </a:r>
            <a:r>
              <a:rPr dirty="0" err="1"/>
              <a:t>повлечь</a:t>
            </a:r>
            <a:r>
              <a:rPr dirty="0"/>
              <a:t> </a:t>
            </a:r>
            <a:r>
              <a:rPr dirty="0" err="1"/>
              <a:t>ответственность</a:t>
            </a:r>
            <a:r>
              <a:rPr dirty="0"/>
              <a:t>, </a:t>
            </a:r>
            <a:r>
              <a:rPr dirty="0" err="1"/>
              <a:t>предусмотренную</a:t>
            </a:r>
            <a:r>
              <a:rPr dirty="0"/>
              <a:t> </a:t>
            </a:r>
            <a:r>
              <a:rPr dirty="0" err="1"/>
              <a:t>законодательством</a:t>
            </a:r>
            <a:r>
              <a:rPr dirty="0"/>
              <a:t> РФ.</a:t>
            </a:r>
          </a:p>
          <a:p>
            <a:pPr algn="l" defTabSz="914400">
              <a:defRPr sz="1700">
                <a:solidFill>
                  <a:srgbClr val="343333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dirty="0" err="1"/>
              <a:t>Информация</a:t>
            </a:r>
            <a:r>
              <a:rPr dirty="0"/>
              <a:t>, </a:t>
            </a:r>
            <a:r>
              <a:rPr dirty="0" err="1"/>
              <a:t>приведённая</a:t>
            </a:r>
            <a:r>
              <a:rPr dirty="0"/>
              <a:t> в </a:t>
            </a:r>
            <a:r>
              <a:rPr dirty="0" err="1"/>
              <a:t>данном</a:t>
            </a:r>
            <a:r>
              <a:rPr dirty="0"/>
              <a:t> </a:t>
            </a:r>
            <a:r>
              <a:rPr dirty="0" err="1"/>
              <a:t>документе</a:t>
            </a:r>
            <a:r>
              <a:rPr dirty="0"/>
              <a:t>, </a:t>
            </a:r>
            <a:r>
              <a:rPr dirty="0" err="1"/>
              <a:t>предназначена</a:t>
            </a:r>
            <a:r>
              <a:rPr dirty="0"/>
              <a:t> </a:t>
            </a:r>
            <a:r>
              <a:rPr dirty="0" err="1"/>
              <a:t>исключительно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ознакомления</a:t>
            </a:r>
            <a:r>
              <a:rPr dirty="0"/>
              <a:t> и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является</a:t>
            </a:r>
            <a:r>
              <a:rPr dirty="0"/>
              <a:t> </a:t>
            </a:r>
            <a:r>
              <a:rPr dirty="0" err="1"/>
              <a:t>исчерпывающей</a:t>
            </a:r>
            <a:r>
              <a:rPr dirty="0"/>
              <a:t>. </a:t>
            </a:r>
            <a:r>
              <a:rPr dirty="0" err="1"/>
              <a:t>Состав</a:t>
            </a:r>
            <a:r>
              <a:rPr dirty="0"/>
              <a:t> </a:t>
            </a:r>
            <a:r>
              <a:rPr dirty="0" err="1"/>
              <a:t>продуктов</a:t>
            </a:r>
            <a:r>
              <a:rPr dirty="0"/>
              <a:t>, </a:t>
            </a:r>
            <a:r>
              <a:rPr dirty="0" err="1"/>
              <a:t>компонент</a:t>
            </a:r>
            <a:r>
              <a:rPr dirty="0"/>
              <a:t>, </a:t>
            </a:r>
            <a:r>
              <a:rPr dirty="0" err="1"/>
              <a:t>их</a:t>
            </a:r>
            <a:r>
              <a:rPr dirty="0"/>
              <a:t> </a:t>
            </a:r>
            <a:r>
              <a:rPr dirty="0" err="1"/>
              <a:t>функции</a:t>
            </a:r>
            <a:r>
              <a:rPr dirty="0"/>
              <a:t>, </a:t>
            </a:r>
            <a:r>
              <a:rPr dirty="0" err="1"/>
              <a:t>характеристики</a:t>
            </a:r>
            <a:r>
              <a:rPr dirty="0"/>
              <a:t>, </a:t>
            </a:r>
            <a:r>
              <a:rPr dirty="0" err="1"/>
              <a:t>версии</a:t>
            </a:r>
            <a:r>
              <a:rPr dirty="0"/>
              <a:t>, </a:t>
            </a:r>
            <a:r>
              <a:rPr dirty="0" err="1"/>
              <a:t>доступность</a:t>
            </a:r>
            <a:r>
              <a:rPr dirty="0"/>
              <a:t> и </a:t>
            </a:r>
            <a:r>
              <a:rPr dirty="0" err="1"/>
              <a:t>пр</a:t>
            </a:r>
            <a:r>
              <a:rPr dirty="0"/>
              <a:t>. </a:t>
            </a:r>
            <a:r>
              <a:rPr dirty="0" err="1"/>
              <a:t>могут</a:t>
            </a:r>
            <a:r>
              <a:rPr dirty="0"/>
              <a:t> </a:t>
            </a:r>
            <a:r>
              <a:rPr dirty="0" err="1"/>
              <a:t>быть</a:t>
            </a:r>
            <a:r>
              <a:rPr dirty="0"/>
              <a:t> </a:t>
            </a:r>
            <a:r>
              <a:rPr dirty="0" err="1"/>
              <a:t>изменены</a:t>
            </a:r>
            <a:r>
              <a:rPr dirty="0"/>
              <a:t> </a:t>
            </a:r>
            <a:r>
              <a:rPr dirty="0" err="1"/>
              <a:t>компанией</a:t>
            </a:r>
            <a:r>
              <a:rPr dirty="0"/>
              <a:t> "</a:t>
            </a:r>
            <a:r>
              <a:rPr dirty="0" err="1"/>
              <a:t>Аладдин</a:t>
            </a:r>
            <a:r>
              <a:rPr dirty="0"/>
              <a:t> Р.Д." </a:t>
            </a:r>
            <a:r>
              <a:rPr dirty="0" err="1"/>
              <a:t>без</a:t>
            </a:r>
            <a:r>
              <a:rPr dirty="0"/>
              <a:t> </a:t>
            </a:r>
            <a:r>
              <a:rPr dirty="0" err="1"/>
              <a:t>предварительного</a:t>
            </a:r>
            <a:r>
              <a:rPr dirty="0"/>
              <a:t> </a:t>
            </a:r>
            <a:r>
              <a:rPr dirty="0" err="1"/>
              <a:t>уведомления</a:t>
            </a:r>
            <a:r>
              <a:rPr dirty="0"/>
              <a:t>. </a:t>
            </a:r>
            <a:r>
              <a:rPr dirty="0" err="1"/>
              <a:t>Все</a:t>
            </a:r>
            <a:r>
              <a:rPr dirty="0"/>
              <a:t> </a:t>
            </a:r>
            <a:r>
              <a:rPr dirty="0" err="1"/>
              <a:t>указанные</a:t>
            </a:r>
            <a:r>
              <a:rPr dirty="0"/>
              <a:t> </a:t>
            </a:r>
            <a:r>
              <a:rPr dirty="0" err="1"/>
              <a:t>данные</a:t>
            </a:r>
            <a:r>
              <a:rPr dirty="0"/>
              <a:t> о </a:t>
            </a:r>
            <a:r>
              <a:rPr dirty="0" err="1"/>
              <a:t>характеристиках</a:t>
            </a:r>
            <a:r>
              <a:rPr dirty="0"/>
              <a:t> </a:t>
            </a:r>
            <a:r>
              <a:rPr dirty="0" err="1"/>
              <a:t>продуктов</a:t>
            </a:r>
            <a:r>
              <a:rPr dirty="0"/>
              <a:t> </a:t>
            </a:r>
            <a:r>
              <a:rPr dirty="0" err="1"/>
              <a:t>основаны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международных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российских</a:t>
            </a:r>
            <a:r>
              <a:rPr dirty="0"/>
              <a:t> </a:t>
            </a:r>
            <a:r>
              <a:rPr dirty="0" err="1"/>
              <a:t>стандартах</a:t>
            </a:r>
            <a:r>
              <a:rPr dirty="0"/>
              <a:t> и </a:t>
            </a:r>
            <a:r>
              <a:rPr dirty="0" err="1"/>
              <a:t>результатах</a:t>
            </a:r>
            <a:r>
              <a:rPr dirty="0"/>
              <a:t> </a:t>
            </a:r>
            <a:r>
              <a:rPr dirty="0" err="1"/>
              <a:t>тестирования</a:t>
            </a:r>
            <a:r>
              <a:rPr dirty="0"/>
              <a:t>, </a:t>
            </a:r>
            <a:r>
              <a:rPr dirty="0" err="1"/>
              <a:t>полученных</a:t>
            </a:r>
            <a:r>
              <a:rPr dirty="0"/>
              <a:t> в </a:t>
            </a:r>
            <a:r>
              <a:rPr dirty="0" err="1"/>
              <a:t>независимых</a:t>
            </a:r>
            <a:r>
              <a:rPr dirty="0"/>
              <a:t> </a:t>
            </a:r>
            <a:r>
              <a:rPr dirty="0" err="1"/>
              <a:t>тестовых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сертификационных</a:t>
            </a:r>
            <a:r>
              <a:rPr dirty="0"/>
              <a:t> </a:t>
            </a:r>
            <a:r>
              <a:rPr dirty="0" err="1"/>
              <a:t>лабораториях</a:t>
            </a:r>
            <a:r>
              <a:rPr dirty="0"/>
              <a:t>, </a:t>
            </a:r>
            <a:r>
              <a:rPr dirty="0" err="1"/>
              <a:t>либо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принятых</a:t>
            </a:r>
            <a:r>
              <a:rPr dirty="0"/>
              <a:t> в </a:t>
            </a:r>
            <a:r>
              <a:rPr dirty="0" err="1"/>
              <a:t>компании</a:t>
            </a:r>
            <a:r>
              <a:rPr dirty="0"/>
              <a:t> </a:t>
            </a:r>
            <a:r>
              <a:rPr dirty="0" err="1"/>
              <a:t>методиках</a:t>
            </a:r>
            <a:r>
              <a:rPr dirty="0"/>
              <a:t>. В </a:t>
            </a:r>
            <a:r>
              <a:rPr dirty="0" err="1"/>
              <a:t>данном</a:t>
            </a:r>
            <a:r>
              <a:rPr dirty="0"/>
              <a:t> </a:t>
            </a:r>
            <a:r>
              <a:rPr dirty="0" err="1"/>
              <a:t>документе</a:t>
            </a:r>
            <a:r>
              <a:rPr dirty="0"/>
              <a:t> </a:t>
            </a:r>
            <a:r>
              <a:rPr dirty="0" err="1"/>
              <a:t>компания</a:t>
            </a:r>
            <a:r>
              <a:rPr dirty="0"/>
              <a:t> "</a:t>
            </a:r>
            <a:r>
              <a:rPr dirty="0" err="1"/>
              <a:t>Аладдин</a:t>
            </a:r>
            <a:r>
              <a:rPr dirty="0"/>
              <a:t> Р.Д."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предоставляет</a:t>
            </a:r>
            <a:r>
              <a:rPr dirty="0"/>
              <a:t> </a:t>
            </a:r>
            <a:r>
              <a:rPr dirty="0" err="1"/>
              <a:t>никаких</a:t>
            </a:r>
            <a:r>
              <a:rPr dirty="0"/>
              <a:t> </a:t>
            </a:r>
            <a:r>
              <a:rPr dirty="0" err="1"/>
              <a:t>ни</a:t>
            </a:r>
            <a:r>
              <a:rPr dirty="0"/>
              <a:t> </a:t>
            </a:r>
            <a:r>
              <a:rPr dirty="0" err="1"/>
              <a:t>явных</a:t>
            </a:r>
            <a:r>
              <a:rPr dirty="0"/>
              <a:t>, </a:t>
            </a:r>
            <a:r>
              <a:rPr dirty="0" err="1"/>
              <a:t>ни</a:t>
            </a:r>
            <a:r>
              <a:rPr dirty="0"/>
              <a:t> </a:t>
            </a:r>
            <a:r>
              <a:rPr dirty="0" err="1"/>
              <a:t>подразумеваемых</a:t>
            </a:r>
            <a:r>
              <a:rPr dirty="0"/>
              <a:t> </a:t>
            </a:r>
            <a:r>
              <a:rPr dirty="0" err="1"/>
              <a:t>гарантий</a:t>
            </a:r>
            <a:r>
              <a:rPr dirty="0"/>
              <a:t>.</a:t>
            </a:r>
          </a:p>
          <a:p>
            <a:pPr algn="l" defTabSz="914400">
              <a:defRPr sz="1700">
                <a:solidFill>
                  <a:srgbClr val="343333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dirty="0" err="1"/>
              <a:t>Владельцем</a:t>
            </a:r>
            <a:r>
              <a:rPr dirty="0"/>
              <a:t> </a:t>
            </a:r>
            <a:r>
              <a:rPr dirty="0" err="1"/>
              <a:t>товарных</a:t>
            </a:r>
            <a:r>
              <a:rPr dirty="0"/>
              <a:t> </a:t>
            </a:r>
            <a:r>
              <a:rPr dirty="0" err="1"/>
              <a:t>знаков</a:t>
            </a:r>
            <a:r>
              <a:rPr dirty="0"/>
              <a:t> </a:t>
            </a:r>
            <a:r>
              <a:rPr dirty="0" err="1"/>
              <a:t>Аладдин</a:t>
            </a:r>
            <a:r>
              <a:rPr dirty="0"/>
              <a:t>, Aladdin, </a:t>
            </a:r>
            <a:r>
              <a:rPr dirty="0" err="1"/>
              <a:t>JaCarta</a:t>
            </a:r>
            <a:r>
              <a:rPr dirty="0"/>
              <a:t>, </a:t>
            </a:r>
            <a:r>
              <a:rPr dirty="0" err="1"/>
              <a:t>логотипов</a:t>
            </a:r>
            <a:r>
              <a:rPr dirty="0"/>
              <a:t>, </a:t>
            </a:r>
            <a:r>
              <a:rPr dirty="0" err="1"/>
              <a:t>слогана</a:t>
            </a:r>
            <a:r>
              <a:rPr dirty="0"/>
              <a:t> "</a:t>
            </a:r>
            <a:r>
              <a:rPr dirty="0" err="1"/>
              <a:t>Будь</a:t>
            </a:r>
            <a:r>
              <a:rPr dirty="0"/>
              <a:t> </a:t>
            </a:r>
            <a:r>
              <a:rPr dirty="0" err="1"/>
              <a:t>собой</a:t>
            </a:r>
            <a:r>
              <a:rPr dirty="0"/>
              <a:t> в </a:t>
            </a:r>
            <a:r>
              <a:rPr dirty="0" err="1"/>
              <a:t>электронном</a:t>
            </a:r>
            <a:r>
              <a:rPr dirty="0"/>
              <a:t> </a:t>
            </a:r>
            <a:r>
              <a:rPr dirty="0" err="1"/>
              <a:t>мире</a:t>
            </a:r>
            <a:r>
              <a:rPr dirty="0"/>
              <a:t>!" и </a:t>
            </a:r>
            <a:r>
              <a:rPr dirty="0" err="1"/>
              <a:t>правообладателем</a:t>
            </a:r>
            <a:r>
              <a:rPr dirty="0"/>
              <a:t> </a:t>
            </a:r>
            <a:r>
              <a:rPr dirty="0" err="1"/>
              <a:t>исключительных</a:t>
            </a:r>
            <a:r>
              <a:rPr dirty="0"/>
              <a:t> </a:t>
            </a:r>
            <a:r>
              <a:rPr dirty="0" err="1"/>
              <a:t>прав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их</a:t>
            </a:r>
            <a:r>
              <a:rPr dirty="0"/>
              <a:t> </a:t>
            </a:r>
            <a:r>
              <a:rPr dirty="0" err="1"/>
              <a:t>дизайн</a:t>
            </a:r>
            <a:r>
              <a:rPr dirty="0"/>
              <a:t> и </a:t>
            </a:r>
            <a:r>
              <a:rPr dirty="0" err="1"/>
              <a:t>использование</a:t>
            </a:r>
            <a:r>
              <a:rPr dirty="0"/>
              <a:t>, </a:t>
            </a:r>
            <a:r>
              <a:rPr dirty="0" err="1"/>
              <a:t>патентов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соответствующие</a:t>
            </a:r>
            <a:r>
              <a:rPr dirty="0"/>
              <a:t> </a:t>
            </a:r>
            <a:r>
              <a:rPr dirty="0" err="1"/>
              <a:t>продукты</a:t>
            </a:r>
            <a:r>
              <a:rPr dirty="0"/>
              <a:t> </a:t>
            </a:r>
            <a:r>
              <a:rPr dirty="0" err="1"/>
              <a:t>является</a:t>
            </a:r>
            <a:r>
              <a:rPr dirty="0"/>
              <a:t> ЗАО "</a:t>
            </a:r>
            <a:r>
              <a:rPr dirty="0" err="1"/>
              <a:t>Аладдин</a:t>
            </a:r>
            <a:r>
              <a:rPr dirty="0"/>
              <a:t> Р.Д.".</a:t>
            </a:r>
          </a:p>
          <a:p>
            <a:pPr algn="l" defTabSz="914400">
              <a:defRPr sz="1700">
                <a:solidFill>
                  <a:srgbClr val="343333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dirty="0" err="1"/>
              <a:t>Владельцем</a:t>
            </a:r>
            <a:r>
              <a:rPr dirty="0"/>
              <a:t> </a:t>
            </a:r>
            <a:r>
              <a:rPr dirty="0" err="1"/>
              <a:t>товарных</a:t>
            </a:r>
            <a:r>
              <a:rPr dirty="0"/>
              <a:t> </a:t>
            </a:r>
            <a:r>
              <a:rPr dirty="0" err="1"/>
              <a:t>знаков</a:t>
            </a:r>
            <a:r>
              <a:rPr dirty="0"/>
              <a:t> Apple, iPad, iPhone, </a:t>
            </a:r>
            <a:r>
              <a:rPr dirty="0" err="1"/>
              <a:t>macOS</a:t>
            </a:r>
            <a:r>
              <a:rPr dirty="0"/>
              <a:t>, OS Х </a:t>
            </a:r>
            <a:r>
              <a:rPr dirty="0" err="1"/>
              <a:t>является</a:t>
            </a:r>
            <a:r>
              <a:rPr dirty="0"/>
              <a:t> </a:t>
            </a:r>
            <a:r>
              <a:rPr dirty="0" err="1"/>
              <a:t>корпорация</a:t>
            </a:r>
            <a:r>
              <a:rPr dirty="0"/>
              <a:t> Apple Inc. </a:t>
            </a:r>
            <a:r>
              <a:rPr dirty="0" err="1"/>
              <a:t>Владельцем</a:t>
            </a:r>
            <a:r>
              <a:rPr dirty="0"/>
              <a:t> </a:t>
            </a:r>
            <a:r>
              <a:rPr dirty="0" err="1"/>
              <a:t>товарного</a:t>
            </a:r>
            <a:r>
              <a:rPr dirty="0"/>
              <a:t> </a:t>
            </a:r>
            <a:r>
              <a:rPr dirty="0" err="1"/>
              <a:t>знака</a:t>
            </a:r>
            <a:r>
              <a:rPr dirty="0"/>
              <a:t> IOS </a:t>
            </a:r>
            <a:r>
              <a:rPr dirty="0" err="1"/>
              <a:t>является</a:t>
            </a:r>
            <a:r>
              <a:rPr dirty="0"/>
              <a:t> </a:t>
            </a:r>
            <a:r>
              <a:rPr dirty="0" err="1"/>
              <a:t>компания</a:t>
            </a:r>
            <a:r>
              <a:rPr dirty="0"/>
              <a:t> Cisco (Cisco Systems, </a:t>
            </a:r>
            <a:r>
              <a:rPr dirty="0" err="1"/>
              <a:t>Inc</a:t>
            </a:r>
            <a:r>
              <a:rPr dirty="0"/>
              <a:t>). </a:t>
            </a:r>
            <a:r>
              <a:rPr dirty="0" err="1"/>
              <a:t>Владельцем</a:t>
            </a:r>
            <a:r>
              <a:rPr dirty="0"/>
              <a:t> </a:t>
            </a:r>
            <a:r>
              <a:rPr dirty="0" err="1"/>
              <a:t>товарного</a:t>
            </a:r>
            <a:r>
              <a:rPr dirty="0"/>
              <a:t> </a:t>
            </a:r>
            <a:r>
              <a:rPr dirty="0" err="1"/>
              <a:t>знака</a:t>
            </a:r>
            <a:r>
              <a:rPr dirty="0"/>
              <a:t> Windows Vista и </a:t>
            </a:r>
            <a:r>
              <a:rPr dirty="0" err="1"/>
              <a:t>др</a:t>
            </a:r>
            <a:r>
              <a:rPr dirty="0"/>
              <a:t>. — </a:t>
            </a:r>
            <a:r>
              <a:rPr dirty="0" err="1"/>
              <a:t>корпорация</a:t>
            </a:r>
            <a:r>
              <a:rPr dirty="0"/>
              <a:t> Microsoft (Microsoft Corporation). </a:t>
            </a:r>
            <a:r>
              <a:rPr dirty="0" err="1"/>
              <a:t>Названия</a:t>
            </a:r>
            <a:r>
              <a:rPr dirty="0"/>
              <a:t> </a:t>
            </a:r>
            <a:r>
              <a:rPr dirty="0" err="1"/>
              <a:t>прочих</a:t>
            </a:r>
            <a:r>
              <a:rPr dirty="0"/>
              <a:t> </a:t>
            </a:r>
            <a:r>
              <a:rPr dirty="0" err="1"/>
              <a:t>технологий</a:t>
            </a:r>
            <a:r>
              <a:rPr dirty="0"/>
              <a:t>, </a:t>
            </a:r>
            <a:r>
              <a:rPr dirty="0" err="1"/>
              <a:t>продуктов</a:t>
            </a:r>
            <a:r>
              <a:rPr dirty="0"/>
              <a:t>, </a:t>
            </a:r>
            <a:r>
              <a:rPr dirty="0" err="1"/>
              <a:t>компаний</a:t>
            </a:r>
            <a:r>
              <a:rPr dirty="0"/>
              <a:t>, </a:t>
            </a:r>
            <a:r>
              <a:rPr dirty="0" err="1"/>
              <a:t>упоминающихся</a:t>
            </a:r>
            <a:r>
              <a:rPr dirty="0"/>
              <a:t> в </a:t>
            </a:r>
            <a:r>
              <a:rPr dirty="0" err="1"/>
              <a:t>данном</a:t>
            </a:r>
            <a:r>
              <a:rPr dirty="0"/>
              <a:t> </a:t>
            </a:r>
            <a:r>
              <a:rPr dirty="0" err="1"/>
              <a:t>документе</a:t>
            </a:r>
            <a:r>
              <a:rPr dirty="0"/>
              <a:t>, </a:t>
            </a:r>
            <a:r>
              <a:rPr dirty="0" err="1"/>
              <a:t>могут</a:t>
            </a:r>
            <a:r>
              <a:rPr dirty="0"/>
              <a:t> </a:t>
            </a:r>
            <a:r>
              <a:rPr dirty="0" err="1"/>
              <a:t>являться</a:t>
            </a:r>
            <a:r>
              <a:rPr dirty="0"/>
              <a:t> </a:t>
            </a:r>
            <a:r>
              <a:rPr dirty="0" err="1"/>
              <a:t>товарными</a:t>
            </a:r>
            <a:r>
              <a:rPr dirty="0"/>
              <a:t> </a:t>
            </a:r>
            <a:r>
              <a:rPr dirty="0" err="1"/>
              <a:t>знаками</a:t>
            </a:r>
            <a:r>
              <a:rPr dirty="0"/>
              <a:t> </a:t>
            </a:r>
            <a:r>
              <a:rPr dirty="0" err="1"/>
              <a:t>своих</a:t>
            </a:r>
            <a:r>
              <a:rPr dirty="0"/>
              <a:t> </a:t>
            </a:r>
            <a:r>
              <a:rPr dirty="0" err="1"/>
              <a:t>законных</a:t>
            </a:r>
            <a:r>
              <a:rPr dirty="0"/>
              <a:t> </a:t>
            </a:r>
            <a:r>
              <a:rPr dirty="0" err="1"/>
              <a:t>владельцев</a:t>
            </a:r>
            <a:r>
              <a:rPr dirty="0"/>
              <a:t>.</a:t>
            </a:r>
          </a:p>
          <a:p>
            <a:pPr algn="l" defTabSz="914400">
              <a:defRPr sz="1700">
                <a:solidFill>
                  <a:srgbClr val="343333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dirty="0" err="1"/>
              <a:t>Сведения</a:t>
            </a:r>
            <a:r>
              <a:rPr dirty="0"/>
              <a:t>, </a:t>
            </a:r>
            <a:r>
              <a:rPr dirty="0" err="1"/>
              <a:t>приведённые</a:t>
            </a:r>
            <a:r>
              <a:rPr dirty="0"/>
              <a:t> в </a:t>
            </a:r>
            <a:r>
              <a:rPr dirty="0" err="1"/>
              <a:t>данном</a:t>
            </a:r>
            <a:r>
              <a:rPr dirty="0"/>
              <a:t> </a:t>
            </a:r>
            <a:r>
              <a:rPr dirty="0" err="1"/>
              <a:t>документе</a:t>
            </a:r>
            <a:r>
              <a:rPr dirty="0"/>
              <a:t>, </a:t>
            </a:r>
            <a:r>
              <a:rPr dirty="0" err="1"/>
              <a:t>актуальны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дату</a:t>
            </a:r>
            <a:r>
              <a:rPr dirty="0"/>
              <a:t> </a:t>
            </a:r>
            <a:r>
              <a:rPr dirty="0" err="1"/>
              <a:t>его</a:t>
            </a:r>
            <a:r>
              <a:rPr dirty="0"/>
              <a:t> </a:t>
            </a:r>
            <a:r>
              <a:rPr dirty="0" err="1"/>
              <a:t>публикации</a:t>
            </a:r>
            <a:r>
              <a:rPr dirty="0"/>
              <a:t>.</a:t>
            </a:r>
          </a:p>
          <a:p>
            <a:pPr algn="l" defTabSz="914400">
              <a:defRPr sz="1700">
                <a:solidFill>
                  <a:srgbClr val="343333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перепечатке</a:t>
            </a:r>
            <a:r>
              <a:rPr dirty="0"/>
              <a:t> и </a:t>
            </a:r>
            <a:r>
              <a:rPr dirty="0" err="1"/>
              <a:t>использовании</a:t>
            </a:r>
            <a:r>
              <a:rPr dirty="0"/>
              <a:t> </a:t>
            </a:r>
            <a:r>
              <a:rPr dirty="0" err="1"/>
              <a:t>данных</a:t>
            </a:r>
            <a:r>
              <a:rPr dirty="0"/>
              <a:t> </a:t>
            </a:r>
            <a:r>
              <a:rPr dirty="0" err="1"/>
              <a:t>материалов</a:t>
            </a:r>
            <a:r>
              <a:rPr dirty="0"/>
              <a:t> </a:t>
            </a:r>
            <a:r>
              <a:rPr dirty="0" err="1"/>
              <a:t>либо</a:t>
            </a:r>
            <a:r>
              <a:rPr dirty="0"/>
              <a:t> </a:t>
            </a:r>
            <a:r>
              <a:rPr dirty="0" err="1"/>
              <a:t>любой</a:t>
            </a:r>
            <a:r>
              <a:rPr dirty="0"/>
              <a:t> </a:t>
            </a:r>
            <a:r>
              <a:rPr dirty="0" err="1"/>
              <a:t>их</a:t>
            </a:r>
            <a:r>
              <a:rPr dirty="0"/>
              <a:t> </a:t>
            </a:r>
            <a:r>
              <a:rPr dirty="0" err="1"/>
              <a:t>части</a:t>
            </a:r>
            <a:r>
              <a:rPr dirty="0"/>
              <a:t> </a:t>
            </a:r>
            <a:r>
              <a:rPr dirty="0" err="1"/>
              <a:t>ссылки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ЗАО "</a:t>
            </a:r>
            <a:r>
              <a:rPr dirty="0" err="1"/>
              <a:t>Аладдин</a:t>
            </a:r>
            <a:r>
              <a:rPr dirty="0"/>
              <a:t> Р.Д." </a:t>
            </a:r>
            <a:r>
              <a:rPr dirty="0" err="1"/>
              <a:t>обязательны</a:t>
            </a:r>
            <a:r>
              <a:rPr dirty="0"/>
              <a:t>.</a:t>
            </a:r>
          </a:p>
          <a:p>
            <a:pPr algn="l" defTabSz="914400">
              <a:defRPr sz="1700">
                <a:solidFill>
                  <a:srgbClr val="343333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endParaRPr dirty="0"/>
          </a:p>
          <a:p>
            <a:pPr algn="l" defTabSz="914400">
              <a:defRPr sz="1700">
                <a:solidFill>
                  <a:srgbClr val="343333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dirty="0"/>
              <a:t>© 1995-2019, ЗАО "</a:t>
            </a:r>
            <a:r>
              <a:rPr dirty="0" err="1"/>
              <a:t>Аладдин</a:t>
            </a:r>
            <a:r>
              <a:rPr dirty="0"/>
              <a:t> Р.Д.".  </a:t>
            </a:r>
            <a:r>
              <a:rPr dirty="0" err="1"/>
              <a:t>Все</a:t>
            </a:r>
            <a:r>
              <a:rPr dirty="0"/>
              <a:t> </a:t>
            </a:r>
            <a:r>
              <a:rPr dirty="0" err="1"/>
              <a:t>права</a:t>
            </a:r>
            <a:r>
              <a:rPr dirty="0"/>
              <a:t> </a:t>
            </a:r>
            <a:r>
              <a:rPr dirty="0" err="1"/>
              <a:t>защищены</a:t>
            </a:r>
            <a:r>
              <a:rPr dirty="0"/>
              <a:t>.</a:t>
            </a:r>
          </a:p>
          <a:p>
            <a:pPr algn="l" defTabSz="914400">
              <a:defRPr sz="1700">
                <a:solidFill>
                  <a:srgbClr val="343333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endParaRPr dirty="0"/>
          </a:p>
          <a:p>
            <a:pPr algn="l" defTabSz="914400">
              <a:defRPr sz="170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dirty="0" err="1"/>
              <a:t>Лицензии</a:t>
            </a:r>
            <a:r>
              <a:rPr dirty="0"/>
              <a:t> ФСТЭК </a:t>
            </a:r>
            <a:r>
              <a:rPr dirty="0" err="1"/>
              <a:t>России</a:t>
            </a:r>
            <a:r>
              <a:rPr dirty="0"/>
              <a:t> № 0037 и № 0054 </a:t>
            </a:r>
            <a:r>
              <a:rPr dirty="0" err="1"/>
              <a:t>от</a:t>
            </a:r>
            <a:r>
              <a:rPr dirty="0"/>
              <a:t> 18.02.03, № 3442 </a:t>
            </a:r>
            <a:r>
              <a:rPr dirty="0" err="1"/>
              <a:t>от</a:t>
            </a:r>
            <a:r>
              <a:rPr dirty="0"/>
              <a:t> 10.11.17</a:t>
            </a:r>
          </a:p>
          <a:p>
            <a:pPr algn="l" defTabSz="914400">
              <a:defRPr sz="170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dirty="0" err="1"/>
              <a:t>Лицензии</a:t>
            </a:r>
            <a:r>
              <a:rPr dirty="0"/>
              <a:t> ФСБ </a:t>
            </a:r>
            <a:r>
              <a:rPr dirty="0" err="1"/>
              <a:t>России</a:t>
            </a:r>
            <a:r>
              <a:rPr dirty="0"/>
              <a:t> № 12632 Н </a:t>
            </a:r>
            <a:r>
              <a:rPr dirty="0" err="1"/>
              <a:t>от</a:t>
            </a:r>
            <a:r>
              <a:rPr dirty="0"/>
              <a:t> 20.12.12, № 30419 </a:t>
            </a:r>
            <a:r>
              <a:rPr dirty="0" err="1"/>
              <a:t>от</a:t>
            </a:r>
            <a:r>
              <a:rPr dirty="0"/>
              <a:t> 16.08.17</a:t>
            </a:r>
          </a:p>
          <a:p>
            <a:pPr algn="l" defTabSz="914400">
              <a:defRPr sz="170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dirty="0" err="1"/>
              <a:t>Лицензия</a:t>
            </a:r>
            <a:r>
              <a:rPr dirty="0"/>
              <a:t> </a:t>
            </a:r>
            <a:r>
              <a:rPr dirty="0" err="1"/>
              <a:t>Министерства</a:t>
            </a:r>
            <a:r>
              <a:rPr dirty="0"/>
              <a:t> </a:t>
            </a:r>
            <a:r>
              <a:rPr dirty="0" err="1"/>
              <a:t>обороны</a:t>
            </a:r>
            <a:r>
              <a:rPr dirty="0"/>
              <a:t> РФ № 1823 </a:t>
            </a:r>
            <a:r>
              <a:rPr dirty="0" err="1"/>
              <a:t>от</a:t>
            </a:r>
            <a:r>
              <a:rPr dirty="0"/>
              <a:t> 26.08.19</a:t>
            </a:r>
          </a:p>
          <a:p>
            <a:pPr algn="l" defTabSz="1980956">
              <a:defRPr sz="170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dirty="0" err="1"/>
              <a:t>Система</a:t>
            </a:r>
            <a:r>
              <a:rPr dirty="0"/>
              <a:t> </a:t>
            </a:r>
            <a:r>
              <a:rPr dirty="0" err="1"/>
              <a:t>менеджмента</a:t>
            </a:r>
            <a:r>
              <a:rPr dirty="0"/>
              <a:t> </a:t>
            </a:r>
            <a:r>
              <a:rPr dirty="0" err="1"/>
              <a:t>качества</a:t>
            </a:r>
            <a:r>
              <a:rPr dirty="0"/>
              <a:t> </a:t>
            </a:r>
            <a:r>
              <a:rPr dirty="0" err="1"/>
              <a:t>компании</a:t>
            </a:r>
            <a:r>
              <a:rPr dirty="0"/>
              <a:t> </a:t>
            </a:r>
            <a:r>
              <a:rPr dirty="0" err="1"/>
              <a:t>соответствует</a:t>
            </a:r>
            <a:r>
              <a:rPr dirty="0"/>
              <a:t> </a:t>
            </a:r>
            <a:r>
              <a:rPr dirty="0" err="1"/>
              <a:t>требованиям</a:t>
            </a:r>
            <a:r>
              <a:rPr dirty="0"/>
              <a:t> </a:t>
            </a:r>
            <a:r>
              <a:rPr dirty="0" err="1"/>
              <a:t>стандарта</a:t>
            </a:r>
            <a:r>
              <a:rPr dirty="0"/>
              <a:t> ГОСТ Р ИСО 9001-2015 (ISO 9001:2015)</a:t>
            </a:r>
          </a:p>
          <a:p>
            <a:pPr algn="l" defTabSz="914400">
              <a:defRPr sz="170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dirty="0" err="1"/>
              <a:t>Сертификат</a:t>
            </a:r>
            <a:r>
              <a:rPr dirty="0"/>
              <a:t> </a:t>
            </a:r>
            <a:r>
              <a:rPr dirty="0" err="1"/>
              <a:t>соответствия</a:t>
            </a:r>
            <a:r>
              <a:rPr dirty="0"/>
              <a:t> - № РОСС RU.ФК14.К00011 </a:t>
            </a:r>
            <a:r>
              <a:rPr dirty="0" err="1"/>
              <a:t>от</a:t>
            </a:r>
            <a:r>
              <a:rPr dirty="0"/>
              <a:t> 20.07.18</a:t>
            </a:r>
          </a:p>
          <a:p>
            <a:pPr algn="l" defTabSz="914400">
              <a:defRPr sz="170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dirty="0" err="1"/>
              <a:t>Система</a:t>
            </a:r>
            <a:r>
              <a:rPr dirty="0"/>
              <a:t> </a:t>
            </a:r>
            <a:r>
              <a:rPr dirty="0" err="1"/>
              <a:t>менеджмента</a:t>
            </a:r>
            <a:r>
              <a:rPr dirty="0"/>
              <a:t> </a:t>
            </a:r>
            <a:r>
              <a:rPr dirty="0" err="1"/>
              <a:t>качества</a:t>
            </a:r>
            <a:r>
              <a:rPr dirty="0"/>
              <a:t> </a:t>
            </a:r>
            <a:r>
              <a:rPr dirty="0" err="1"/>
              <a:t>компании</a:t>
            </a:r>
            <a:r>
              <a:rPr dirty="0"/>
              <a:t> </a:t>
            </a:r>
            <a:r>
              <a:rPr dirty="0" err="1"/>
              <a:t>сертифицирована</a:t>
            </a:r>
            <a:r>
              <a:rPr dirty="0"/>
              <a:t> в </a:t>
            </a:r>
            <a:r>
              <a:rPr dirty="0" err="1"/>
              <a:t>cистеме</a:t>
            </a:r>
            <a:r>
              <a:rPr dirty="0"/>
              <a:t> </a:t>
            </a:r>
            <a:r>
              <a:rPr dirty="0" err="1"/>
              <a:t>добровольной</a:t>
            </a:r>
            <a:r>
              <a:rPr dirty="0"/>
              <a:t> </a:t>
            </a:r>
            <a:r>
              <a:rPr dirty="0" err="1"/>
              <a:t>сертификации</a:t>
            </a:r>
            <a:r>
              <a:rPr dirty="0"/>
              <a:t> "</a:t>
            </a:r>
            <a:r>
              <a:rPr dirty="0" err="1"/>
              <a:t>Военный</a:t>
            </a:r>
            <a:r>
              <a:rPr dirty="0"/>
              <a:t> </a:t>
            </a:r>
            <a:r>
              <a:rPr dirty="0" err="1"/>
              <a:t>Регистр</a:t>
            </a:r>
            <a:r>
              <a:rPr dirty="0"/>
              <a:t>" (РОСС RU.И1975.04ГШ02) и </a:t>
            </a:r>
            <a:r>
              <a:rPr dirty="0" err="1"/>
              <a:t>соответствует</a:t>
            </a:r>
            <a:r>
              <a:rPr dirty="0"/>
              <a:t> </a:t>
            </a:r>
            <a:r>
              <a:rPr dirty="0" err="1"/>
              <a:t>требованиям</a:t>
            </a:r>
            <a:r>
              <a:rPr dirty="0"/>
              <a:t> </a:t>
            </a:r>
            <a:r>
              <a:rPr dirty="0" err="1"/>
              <a:t>стандарта</a:t>
            </a:r>
            <a:r>
              <a:rPr dirty="0"/>
              <a:t> ГОСТ РВ 0015-002-2012</a:t>
            </a:r>
          </a:p>
          <a:p>
            <a:pPr algn="l" defTabSz="914400">
              <a:defRPr sz="170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dirty="0" err="1"/>
              <a:t>Сертификат</a:t>
            </a:r>
            <a:r>
              <a:rPr dirty="0"/>
              <a:t> </a:t>
            </a:r>
            <a:r>
              <a:rPr dirty="0" err="1"/>
              <a:t>соответствия</a:t>
            </a:r>
            <a:r>
              <a:rPr dirty="0"/>
              <a:t> - № ВР 21.1.13537-2019 </a:t>
            </a:r>
            <a:r>
              <a:rPr dirty="0" err="1"/>
              <a:t>от</a:t>
            </a:r>
            <a:r>
              <a:rPr dirty="0"/>
              <a:t> 25.04.19</a:t>
            </a:r>
          </a:p>
          <a:p>
            <a:pPr algn="l" defTabSz="914400">
              <a:defRPr sz="170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endParaRPr dirty="0"/>
          </a:p>
          <a:p>
            <a:pPr algn="l" defTabSz="914400">
              <a:defRPr sz="170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endParaRPr dirty="0"/>
          </a:p>
          <a:p>
            <a:pPr algn="l" defTabSz="914400">
              <a:defRPr sz="170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endParaRPr dirty="0"/>
          </a:p>
        </p:txBody>
      </p:sp>
      <p:sp>
        <p:nvSpPr>
          <p:cNvPr id="115" name="object 3"/>
          <p:cNvSpPr/>
          <p:nvPr/>
        </p:nvSpPr>
        <p:spPr>
          <a:xfrm>
            <a:off x="14478252" y="8637058"/>
            <a:ext cx="758214" cy="90755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6" name="object 5"/>
          <p:cNvSpPr txBox="1"/>
          <p:nvPr/>
        </p:nvSpPr>
        <p:spPr>
          <a:xfrm>
            <a:off x="2789146" y="11842874"/>
            <a:ext cx="855276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 algn="l" defTabSz="914400">
              <a:spcBef>
                <a:spcPts val="100"/>
              </a:spcBef>
              <a:defRPr sz="1900" spc="-33">
                <a:solidFill>
                  <a:srgbClr val="464749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t>Приведённая </a:t>
            </a:r>
            <a:r>
              <a:rPr spc="-38"/>
              <a:t>информация </a:t>
            </a:r>
            <a:r>
              <a:rPr spc="-301"/>
              <a:t>акт </a:t>
            </a:r>
            <a:r>
              <a:rPr spc="-38"/>
              <a:t>уальна </a:t>
            </a:r>
            <a:r>
              <a:rPr spc="-16"/>
              <a:t>по </a:t>
            </a:r>
            <a:r>
              <a:rPr spc="-233"/>
              <a:t>сост </a:t>
            </a:r>
            <a:r>
              <a:t>оянию </a:t>
            </a:r>
            <a:r>
              <a:rPr spc="-38"/>
              <a:t>на </a:t>
            </a:r>
            <a:r>
              <a:rPr spc="0"/>
              <a:t>сентябрь </a:t>
            </a:r>
            <a:r>
              <a:rPr spc="5"/>
              <a:t>2019</a:t>
            </a:r>
            <a:r>
              <a:rPr spc="111"/>
              <a:t> </a:t>
            </a:r>
            <a:r>
              <a:rPr spc="5"/>
              <a:t>г.</a:t>
            </a:r>
          </a:p>
        </p:txBody>
      </p:sp>
      <p:sp>
        <p:nvSpPr>
          <p:cNvPr id="117" name="object 2"/>
          <p:cNvSpPr txBox="1"/>
          <p:nvPr/>
        </p:nvSpPr>
        <p:spPr>
          <a:xfrm>
            <a:off x="4265619" y="1495331"/>
            <a:ext cx="7247892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indent="12700" algn="l" defTabSz="914400">
              <a:spcBef>
                <a:spcPts val="100"/>
              </a:spcBef>
              <a:defRPr sz="3700" i="1">
                <a:solidFill>
                  <a:srgbClr val="4D4C4C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lvl1pPr>
          </a:lstStyle>
          <a:p>
            <a:r>
              <a:t>Будь собой в электронном мире!</a:t>
            </a:r>
          </a:p>
        </p:txBody>
      </p:sp>
      <p:pic>
        <p:nvPicPr>
          <p:cNvPr id="118" name="Aladdin_circles_orange_10.png" descr="Aladdin_circles_orange_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6462" y="0"/>
            <a:ext cx="6705604" cy="12333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900" y="862713"/>
            <a:ext cx="2168327" cy="1601973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449543" y="12687300"/>
            <a:ext cx="439421" cy="381001"/>
          </a:xfrm>
          <a:prstGeom prst="rect">
            <a:avLst/>
          </a:prstGeom>
        </p:spPr>
        <p:txBody>
          <a:bodyPr/>
          <a:lstStyle>
            <a:lvl1pPr>
              <a:defRPr>
                <a:latin typeface="PFBeauSansPro-Regular"/>
                <a:ea typeface="PFBeauSansPro-Regular"/>
                <a:cs typeface="PFBeauSansPro-Regular"/>
                <a:sym typeface="PFBeauSansPro-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ункты, место для рфот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droppedImage.png" descr="droppedImage.png"/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-241300" y="12733608"/>
            <a:ext cx="20332700" cy="228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droppedImage.png" descr="dropped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00" y="2356623"/>
            <a:ext cx="19113500" cy="219118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600"/>
            </a:lvl1pPr>
          </a:lstStyle>
          <a:p>
            <a:r>
              <a:t>Текст заголовка</a:t>
            </a:r>
          </a:p>
        </p:txBody>
      </p:sp>
      <p:sp>
        <p:nvSpPr>
          <p:cNvPr id="18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689100" y="2946400"/>
            <a:ext cx="11201400" cy="90932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>
                <a:latin typeface="PFBeauSansPro-SemiBold"/>
                <a:ea typeface="PFBeauSansPro-SemiBold"/>
                <a:cs typeface="PFBeauSansPro-SemiBold"/>
                <a:sym typeface="PFBeauSansPro-SemiBold"/>
              </a:defRPr>
            </a:lvl1pPr>
            <a:lvl2pPr>
              <a:spcBef>
                <a:spcPts val="3300"/>
              </a:spcBef>
              <a:buBlip>
                <a:blip r:embed="rId4"/>
              </a:buBlip>
              <a:defRPr>
                <a:latin typeface="PFBeauSansPro-SemiBold"/>
                <a:ea typeface="PFBeauSansPro-SemiBold"/>
                <a:cs typeface="PFBeauSansPro-SemiBold"/>
                <a:sym typeface="PFBeauSansPro-SemiBold"/>
              </a:defRPr>
            </a:lvl2pPr>
            <a:lvl3pPr marL="1492249" indent="-730248">
              <a:spcBef>
                <a:spcPts val="3300"/>
              </a:spcBef>
              <a:defRPr>
                <a:latin typeface="PFBeauSansPro-SemiBold"/>
                <a:ea typeface="PFBeauSansPro-SemiBold"/>
                <a:cs typeface="PFBeauSansPro-SemiBold"/>
                <a:sym typeface="PFBeauSansPro-SemiBold"/>
              </a:defRPr>
            </a:lvl3pPr>
            <a:lvl4pPr marL="2295911" indent="-937011">
              <a:spcBef>
                <a:spcPts val="3300"/>
              </a:spcBef>
              <a:defRPr>
                <a:latin typeface="PFBeauSansPro-SemiBold"/>
                <a:ea typeface="PFBeauSansPro-SemiBold"/>
                <a:cs typeface="PFBeauSansPro-SemiBold"/>
                <a:sym typeface="PFBeauSansPro-SemiBold"/>
              </a:defRPr>
            </a:lvl4pPr>
            <a:lvl5pPr marL="2005945" indent="-608945">
              <a:spcBef>
                <a:spcPts val="3300"/>
              </a:spcBef>
              <a:buSzPct val="120000"/>
              <a:defRPr>
                <a:latin typeface="PFBeauSansPro-SemiBold"/>
                <a:ea typeface="PFBeauSansPro-SemiBold"/>
                <a:cs typeface="PFBeauSansPro-SemiBold"/>
                <a:sym typeface="PFBeauSansPro-SemiBold"/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8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226023" y="12095308"/>
            <a:ext cx="886461" cy="866904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PFBeauSansPro-Regular"/>
                <a:ea typeface="PFBeauSansPro-Regular"/>
                <a:cs typeface="PFBeauSansPro-Regular"/>
                <a:sym typeface="PFBeauSansPro-Regular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roppedImage.png" descr="dropped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900" y="2356623"/>
            <a:ext cx="19113500" cy="219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droppedImage.png" descr="droppedImage.png"/>
          <p:cNvPicPr>
            <a:picLocks noChangeAspect="1"/>
          </p:cNvPicPr>
          <p:nvPr/>
        </p:nvPicPr>
        <p:blipFill>
          <a:blip r:embed="rId7">
            <a:alphaModFix amt="52000"/>
          </a:blip>
          <a:stretch>
            <a:fillRect/>
          </a:stretch>
        </p:blipFill>
        <p:spPr>
          <a:xfrm>
            <a:off x="-241300" y="12733608"/>
            <a:ext cx="20332700" cy="22860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89100" y="508000"/>
            <a:ext cx="181356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0" y="3213100"/>
            <a:ext cx="18289918" cy="8826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2pPr>
              <a:buBlip>
                <a:blip r:embed="rId8"/>
              </a:buBlip>
            </a:lvl2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458140" y="12687300"/>
            <a:ext cx="422226" cy="410791"/>
          </a:xfrm>
          <a:prstGeom prst="rect">
            <a:avLst/>
          </a:prstGeom>
          <a:ln w="12700">
            <a:miter lim="400000"/>
          </a:ln>
        </p:spPr>
        <p:txBody>
          <a:bodyPr wrap="none" lIns="63500" tIns="63500" rIns="63500" bIns="63500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8" r:id="rId3"/>
    <p:sldLayoutId id="2147483664" r:id="rId4"/>
  </p:sldLayoutIdLst>
  <p:transition spd="med"/>
  <p:hf hdr="0" ftr="0" dt="0"/>
  <p:txStyles>
    <p:titleStyle>
      <a:lvl1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PFBeauSansPro-Regular"/>
          <a:ea typeface="PFBeauSansPro-Regular"/>
          <a:cs typeface="PFBeauSansPro-Regular"/>
          <a:sym typeface="PFBeauSansPro-Regular"/>
        </a:defRPr>
      </a:lvl1pPr>
      <a:lvl2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PFBeauSansPro-Regular"/>
          <a:ea typeface="PFBeauSansPro-Regular"/>
          <a:cs typeface="PFBeauSansPro-Regular"/>
          <a:sym typeface="PFBeauSansPro-Regular"/>
        </a:defRPr>
      </a:lvl2pPr>
      <a:lvl3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PFBeauSansPro-Regular"/>
          <a:ea typeface="PFBeauSansPro-Regular"/>
          <a:cs typeface="PFBeauSansPro-Regular"/>
          <a:sym typeface="PFBeauSansPro-Regular"/>
        </a:defRPr>
      </a:lvl3pPr>
      <a:lvl4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PFBeauSansPro-Regular"/>
          <a:ea typeface="PFBeauSansPro-Regular"/>
          <a:cs typeface="PFBeauSansPro-Regular"/>
          <a:sym typeface="PFBeauSansPro-Regular"/>
        </a:defRPr>
      </a:lvl4pPr>
      <a:lvl5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PFBeauSansPro-Regular"/>
          <a:ea typeface="PFBeauSansPro-Regular"/>
          <a:cs typeface="PFBeauSansPro-Regular"/>
          <a:sym typeface="PFBeauSansPro-Regular"/>
        </a:defRPr>
      </a:lvl5pPr>
      <a:lvl6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PFBeauSansPro-Regular"/>
          <a:ea typeface="PFBeauSansPro-Regular"/>
          <a:cs typeface="PFBeauSansPro-Regular"/>
          <a:sym typeface="PFBeauSansPro-Regular"/>
        </a:defRPr>
      </a:lvl6pPr>
      <a:lvl7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PFBeauSansPro-Regular"/>
          <a:ea typeface="PFBeauSansPro-Regular"/>
          <a:cs typeface="PFBeauSansPro-Regular"/>
          <a:sym typeface="PFBeauSansPro-Regular"/>
        </a:defRPr>
      </a:lvl7pPr>
      <a:lvl8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PFBeauSansPro-Regular"/>
          <a:ea typeface="PFBeauSansPro-Regular"/>
          <a:cs typeface="PFBeauSansPro-Regular"/>
          <a:sym typeface="PFBeauSansPro-Regular"/>
        </a:defRPr>
      </a:lvl8pPr>
      <a:lvl9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PFBeauSansPro-Regular"/>
          <a:ea typeface="PFBeauSansPro-Regular"/>
          <a:cs typeface="PFBeauSansPro-Regular"/>
          <a:sym typeface="PFBeauSansPro-Regular"/>
        </a:defRPr>
      </a:lvl9pPr>
    </p:titleStyle>
    <p:bodyStyle>
      <a:lvl1pPr marL="0" marR="0" indent="0" algn="l" defTabSz="800100" rtl="0" latinLnBrk="0">
        <a:lnSpc>
          <a:spcPct val="10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rgbClr val="000000"/>
          </a:solidFill>
          <a:uFillTx/>
          <a:latin typeface="PFBeauSansPro-Regular"/>
          <a:ea typeface="PFBeauSansPro-Regular"/>
          <a:cs typeface="PFBeauSansPro-Regular"/>
          <a:sym typeface="PFBeauSansPro-Regular"/>
        </a:defRPr>
      </a:lvl1pPr>
      <a:lvl2pPr marL="782319" marR="0" indent="-782319" algn="l" defTabSz="800100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56000"/>
        <a:buFontTx/>
        <a:buBlip>
          <a:blip r:embed="rId8"/>
        </a:buBlip>
        <a:tabLst/>
        <a:defRPr sz="5500" b="0" i="0" u="none" strike="noStrike" cap="none" spc="0" baseline="0">
          <a:solidFill>
            <a:srgbClr val="000000"/>
          </a:solidFill>
          <a:uFillTx/>
          <a:latin typeface="PFBeauSansPro-Regular"/>
          <a:ea typeface="PFBeauSansPro-Regular"/>
          <a:cs typeface="PFBeauSansPro-Regular"/>
          <a:sym typeface="PFBeauSansPro-Regular"/>
        </a:defRPr>
      </a:lvl2pPr>
      <a:lvl3pPr marL="1509232" marR="0" indent="-747232" algn="l" defTabSz="800100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136000"/>
        <a:buFontTx/>
        <a:buChar char="-"/>
        <a:tabLst/>
        <a:defRPr sz="5500" b="0" i="0" u="none" strike="noStrike" cap="none" spc="0" baseline="0">
          <a:solidFill>
            <a:srgbClr val="000000"/>
          </a:solidFill>
          <a:uFillTx/>
          <a:latin typeface="PFBeauSansPro-Regular"/>
          <a:ea typeface="PFBeauSansPro-Regular"/>
          <a:cs typeface="PFBeauSansPro-Regular"/>
          <a:sym typeface="PFBeauSansPro-Regular"/>
        </a:defRPr>
      </a:lvl3pPr>
      <a:lvl4pPr marL="2075141" marR="0" indent="-707140" algn="l" defTabSz="800100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125000"/>
        <a:buFontTx/>
        <a:buChar char="‣"/>
        <a:tabLst/>
        <a:defRPr sz="5500" b="0" i="0" u="none" strike="noStrike" cap="none" spc="0" baseline="0">
          <a:solidFill>
            <a:srgbClr val="000000"/>
          </a:solidFill>
          <a:uFillTx/>
          <a:latin typeface="PFBeauSansPro-Regular"/>
          <a:ea typeface="PFBeauSansPro-Regular"/>
          <a:cs typeface="PFBeauSansPro-Regular"/>
          <a:sym typeface="PFBeauSansPro-Regular"/>
        </a:defRPr>
      </a:lvl4pPr>
      <a:lvl5pPr marL="2166285" marR="0" indent="-798284" algn="l" defTabSz="800100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145000"/>
        <a:buFontTx/>
        <a:buChar char="-"/>
        <a:tabLst/>
        <a:defRPr sz="5500" b="0" i="0" u="none" strike="noStrike" cap="none" spc="0" baseline="0">
          <a:solidFill>
            <a:srgbClr val="000000"/>
          </a:solidFill>
          <a:uFillTx/>
          <a:latin typeface="PFBeauSansPro-Regular"/>
          <a:ea typeface="PFBeauSansPro-Regular"/>
          <a:cs typeface="PFBeauSansPro-Regular"/>
          <a:sym typeface="PFBeauSansPro-Regular"/>
        </a:defRPr>
      </a:lvl5pPr>
      <a:lvl6pPr marL="2170363" marR="0" indent="-735263" algn="l" defTabSz="800100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145000"/>
        <a:buFontTx/>
        <a:buChar char="•"/>
        <a:tabLst/>
        <a:defRPr sz="5500" b="0" i="0" u="none" strike="noStrike" cap="none" spc="0" baseline="0">
          <a:solidFill>
            <a:srgbClr val="000000"/>
          </a:solidFill>
          <a:uFillTx/>
          <a:latin typeface="PFBeauSansPro-Regular"/>
          <a:ea typeface="PFBeauSansPro-Regular"/>
          <a:cs typeface="PFBeauSansPro-Regular"/>
          <a:sym typeface="PFBeauSansPro-Regular"/>
        </a:defRPr>
      </a:lvl6pPr>
      <a:lvl7pPr marL="2208463" marR="0" indent="-735263" algn="l" defTabSz="800100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145000"/>
        <a:buFontTx/>
        <a:buChar char="•"/>
        <a:tabLst/>
        <a:defRPr sz="5500" b="0" i="0" u="none" strike="noStrike" cap="none" spc="0" baseline="0">
          <a:solidFill>
            <a:srgbClr val="000000"/>
          </a:solidFill>
          <a:uFillTx/>
          <a:latin typeface="PFBeauSansPro-Regular"/>
          <a:ea typeface="PFBeauSansPro-Regular"/>
          <a:cs typeface="PFBeauSansPro-Regular"/>
          <a:sym typeface="PFBeauSansPro-Regular"/>
        </a:defRPr>
      </a:lvl7pPr>
      <a:lvl8pPr marL="2246563" marR="0" indent="-735263" algn="l" defTabSz="800100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145000"/>
        <a:buFontTx/>
        <a:buChar char="•"/>
        <a:tabLst/>
        <a:defRPr sz="5500" b="0" i="0" u="none" strike="noStrike" cap="none" spc="0" baseline="0">
          <a:solidFill>
            <a:srgbClr val="000000"/>
          </a:solidFill>
          <a:uFillTx/>
          <a:latin typeface="PFBeauSansPro-Regular"/>
          <a:ea typeface="PFBeauSansPro-Regular"/>
          <a:cs typeface="PFBeauSansPro-Regular"/>
          <a:sym typeface="PFBeauSansPro-Regular"/>
        </a:defRPr>
      </a:lvl8pPr>
      <a:lvl9pPr marL="2284663" marR="0" indent="-735263" algn="l" defTabSz="800100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145000"/>
        <a:buFontTx/>
        <a:buChar char="•"/>
        <a:tabLst/>
        <a:defRPr sz="5500" b="0" i="0" u="none" strike="noStrike" cap="none" spc="0" baseline="0">
          <a:solidFill>
            <a:srgbClr val="000000"/>
          </a:solidFill>
          <a:uFillTx/>
          <a:latin typeface="PFBeauSansPro-Regular"/>
          <a:ea typeface="PFBeauSansPro-Regular"/>
          <a:cs typeface="PFBeauSansPro-Regular"/>
          <a:sym typeface="PFBeauSansPro-Regular"/>
        </a:defRPr>
      </a:lvl9pPr>
    </p:bodyStyle>
    <p:otherStyle>
      <a:lvl1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tif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3109" y="4913717"/>
            <a:ext cx="148863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/>
              <a:t>Средство однонаправленной </a:t>
            </a:r>
          </a:p>
          <a:p>
            <a:r>
              <a:rPr lang="ru-RU" sz="5400" dirty="0"/>
              <a:t>передачи информации</a:t>
            </a:r>
          </a:p>
        </p:txBody>
      </p:sp>
      <p:sp>
        <p:nvSpPr>
          <p:cNvPr id="4" name="JaCarta-2 SF">
            <a:extLst>
              <a:ext uri="{FF2B5EF4-FFF2-40B4-BE49-F238E27FC236}">
                <a16:creationId xmlns:a16="http://schemas.microsoft.com/office/drawing/2014/main" id="{B6D811C1-B8BA-4FE3-A2CE-FD2AC7B778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4857"/>
            <a:ext cx="21336000" cy="2452298"/>
          </a:xfrm>
        </p:spPr>
        <p:txBody>
          <a:bodyPr>
            <a:normAutofit/>
          </a:bodyPr>
          <a:lstStyle>
            <a:lvl1pPr>
              <a:defRPr sz="6100"/>
            </a:lvl1pPr>
          </a:lstStyle>
          <a:p>
            <a:r>
              <a:rPr lang="en-US" sz="6600" dirty="0" err="1"/>
              <a:t>JaCarta</a:t>
            </a:r>
            <a:r>
              <a:rPr lang="en-US" sz="6600" dirty="0"/>
              <a:t> </a:t>
            </a:r>
            <a:r>
              <a:rPr lang="en-US" sz="6600" dirty="0" err="1"/>
              <a:t>FlashDiode</a:t>
            </a:r>
            <a:endParaRPr lang="ru-RU" sz="9600" dirty="0">
              <a:latin typeface="PFBeauSansPro-Light" panose="02000500000000020004" pitchFamily="50" charset="0"/>
            </a:endParaRPr>
          </a:p>
        </p:txBody>
      </p:sp>
      <p:pic>
        <p:nvPicPr>
          <p:cNvPr id="6" name="Aladdin_logo_small_rus_border_1.png" descr="Aladdin_logo_small_rus_border_1.png">
            <a:extLst>
              <a:ext uri="{FF2B5EF4-FFF2-40B4-BE49-F238E27FC236}">
                <a16:creationId xmlns:a16="http://schemas.microsoft.com/office/drawing/2014/main" id="{83D63506-2491-4563-909A-BE5A36749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9426" y="10637575"/>
            <a:ext cx="1923799" cy="141825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1A0CA4FD-77E3-4FB2-BE35-6E5DBF4FF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455" y="8349458"/>
            <a:ext cx="1100245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42" y="7515168"/>
            <a:ext cx="6388715" cy="354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8773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Сертификация и безопасность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9100" y="3877056"/>
            <a:ext cx="14514068" cy="7845552"/>
          </a:xfrm>
        </p:spPr>
        <p:txBody>
          <a:bodyPr>
            <a:normAutofit fontScale="40000" lnSpcReduction="20000"/>
          </a:bodyPr>
          <a:lstStyle/>
          <a:p>
            <a:pPr fontAlgn="base">
              <a:lnSpc>
                <a:spcPct val="120000"/>
              </a:lnSpc>
            </a:pPr>
            <a:r>
              <a:rPr lang="en-US" sz="8800" dirty="0">
                <a:latin typeface="PFBeauSansPro-Regular"/>
                <a:ea typeface="PFBeauSansPro-Regular"/>
                <a:cs typeface="PFBeauSansPro-Regular"/>
              </a:rPr>
              <a:t>JaCarta </a:t>
            </a:r>
            <a:r>
              <a:rPr lang="ru-RU" sz="8800" dirty="0" err="1">
                <a:latin typeface="PFBeauSansPro-Regular"/>
                <a:ea typeface="PFBeauSansPro-Regular"/>
                <a:cs typeface="PFBeauSansPro-Regular"/>
              </a:rPr>
              <a:t>FlashDiode</a:t>
            </a:r>
            <a:r>
              <a:rPr lang="ru-RU" sz="8800" dirty="0">
                <a:latin typeface="PFBeauSansPro-Regular"/>
                <a:ea typeface="PFBeauSansPro-Regular"/>
                <a:cs typeface="PFBeauSansPro-Regular"/>
              </a:rPr>
              <a:t> имеет:</a:t>
            </a:r>
          </a:p>
          <a:p>
            <a:pPr lvl="1" fontAlgn="base">
              <a:lnSpc>
                <a:spcPct val="120000"/>
              </a:lnSpc>
            </a:pPr>
            <a:r>
              <a:rPr lang="ru-RU" sz="8800" dirty="0">
                <a:latin typeface="PFBeauSansPro-Regular"/>
                <a:ea typeface="PFBeauSansPro-Regular"/>
                <a:cs typeface="PFBeauSansPro-Regular"/>
              </a:rPr>
              <a:t>Сертификат ФСТЭК России на соответствие требованиям ТУ</a:t>
            </a:r>
            <a:r>
              <a:rPr lang="en-US" sz="8800" dirty="0">
                <a:latin typeface="PFBeauSansPro-Regular"/>
                <a:ea typeface="PFBeauSansPro-Regular"/>
                <a:cs typeface="PFBeauSansPro-Regular"/>
              </a:rPr>
              <a:t> </a:t>
            </a:r>
            <a:r>
              <a:rPr lang="ru-RU" sz="8800" dirty="0">
                <a:latin typeface="PFBeauSansPro-Regular"/>
                <a:ea typeface="PFBeauSansPro-Regular"/>
                <a:cs typeface="PFBeauSansPro-Regular"/>
              </a:rPr>
              <a:t>и 2 уровню доверия</a:t>
            </a:r>
          </a:p>
          <a:p>
            <a:pPr lvl="1" fontAlgn="base">
              <a:lnSpc>
                <a:spcPct val="120000"/>
              </a:lnSpc>
            </a:pPr>
            <a:r>
              <a:rPr lang="ru-RU" sz="8800" dirty="0">
                <a:latin typeface="PFBeauSansPro-Regular"/>
                <a:ea typeface="PFBeauSansPro-Regular"/>
                <a:cs typeface="PFBeauSansPro-Regular"/>
              </a:rPr>
              <a:t>Сертификат соответствия требованиям РД НДВ-2 и РДВ. Решение предназначено для интенсивного ежедневного использования и сможет использоваться:</a:t>
            </a:r>
          </a:p>
          <a:p>
            <a:pPr marL="842400" lvl="4" indent="-392400" defTabSz="560069" fontAlgn="base">
              <a:lnSpc>
                <a:spcPct val="120000"/>
              </a:lnSpc>
              <a:spcBef>
                <a:spcPts val="1200"/>
              </a:spcBef>
              <a:defRPr sz="30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sz="8700" dirty="0">
                <a:latin typeface="PFBeauSansPro-Regular"/>
                <a:ea typeface="PFBeauSansPro-Regular"/>
                <a:cs typeface="PFBeauSansPro-Regular"/>
              </a:rPr>
              <a:t>в АС, обрабатывающих сведения, составляющие государственную тайну, со степенью секретности до </a:t>
            </a:r>
            <a:r>
              <a:rPr lang="ru-RU" sz="8700" b="1" dirty="0">
                <a:latin typeface="PFBeauSansPro-Regular"/>
                <a:ea typeface="PFBeauSansPro-Regular"/>
                <a:cs typeface="PFBeauSansPro-Regular"/>
              </a:rPr>
              <a:t>«совершенно секретно» </a:t>
            </a:r>
            <a:r>
              <a:rPr lang="ru-RU" sz="8600" dirty="0">
                <a:latin typeface="PFBeauSansPro-Regular"/>
                <a:ea typeface="PFBeauSansPro-Regular"/>
                <a:cs typeface="PFBeauSansPro-Regular"/>
              </a:rPr>
              <a:t>включительно</a:t>
            </a:r>
          </a:p>
          <a:p>
            <a:pPr lvl="1" fontAlgn="base">
              <a:lnSpc>
                <a:spcPct val="120000"/>
              </a:lnSpc>
              <a:defRPr sz="30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sz="8800" dirty="0">
                <a:latin typeface="PFBeauSansPro-Regular"/>
                <a:ea typeface="PFBeauSansPro-Regular"/>
                <a:cs typeface="PFBeauSansPro-Regular"/>
              </a:rPr>
              <a:t>Сертификат о происхождении товара формы СТ-1</a:t>
            </a:r>
          </a:p>
          <a:p>
            <a:pPr fontAlgn="base">
              <a:lnSpc>
                <a:spcPct val="120000"/>
              </a:lnSpc>
            </a:pPr>
            <a:endParaRPr lang="ru-RU" sz="8800" dirty="0">
              <a:latin typeface="PFBeauSansPro-Regular"/>
              <a:ea typeface="PFBeauSansPro-Regular"/>
              <a:cs typeface="PFBeauSansPro-Regular"/>
            </a:endParaRPr>
          </a:p>
        </p:txBody>
      </p:sp>
      <p:pic>
        <p:nvPicPr>
          <p:cNvPr id="4" name="rubber-stamp.png" descr="rubber-stam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1246" y="2603500"/>
            <a:ext cx="6412024" cy="549831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2" descr="Гостайна: истории из жизни, советы, новости, юмор и картинки — Горячее |  Пикаб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5782">
            <a:off x="15496463" y="8723000"/>
            <a:ext cx="5662894" cy="237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5084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Требования регуляторов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Постановка задачи</a:t>
            </a:r>
            <a:endParaRPr dirty="0"/>
          </a:p>
        </p:txBody>
      </p:sp>
      <p:sp>
        <p:nvSpPr>
          <p:cNvPr id="233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20423191" y="12146348"/>
            <a:ext cx="492122" cy="86690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PFBeauSansPro-Regular"/>
                <a:ea typeface="PFBeauSansPro-Regular"/>
                <a:cs typeface="PFBeauSansPro-Regular"/>
                <a:sym typeface="PFBeauSansPro-Regular"/>
              </a:defRPr>
            </a:lvl1pPr>
          </a:lstStyle>
          <a:p>
            <a:fld id="{86CB4B4D-7CA3-9044-876B-883B54F8677D}" type="slidenum">
              <a:rPr sz="4800" smtClean="0"/>
              <a:t>2</a:t>
            </a:fld>
            <a:endParaRPr sz="4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65" y="5431697"/>
            <a:ext cx="20265737" cy="69209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950640"/>
            <a:ext cx="21335999" cy="21339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00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6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FBeauSansPro-Regular" panose="02000500000000020004" pitchFamily="50" charset="0"/>
                <a:sym typeface="Helvetica"/>
              </a:rPr>
              <a:t>Как</a:t>
            </a:r>
            <a:r>
              <a:rPr kumimoji="0" lang="ru-RU" sz="6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FBeauSansPro-Regular" panose="02000500000000020004" pitchFamily="50" charset="0"/>
                <a:sym typeface="Helvetica"/>
              </a:rPr>
              <a:t> перенести информацию из </a:t>
            </a:r>
            <a:br>
              <a:rPr kumimoji="0" lang="ru-RU" sz="6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FBeauSansPro-Regular" panose="02000500000000020004" pitchFamily="50" charset="0"/>
                <a:sym typeface="Helvetica"/>
              </a:rPr>
            </a:br>
            <a:r>
              <a:rPr kumimoji="0" lang="ru-RU" sz="6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FBeauSansPro-Regular" panose="02000500000000020004" pitchFamily="50" charset="0"/>
                <a:sym typeface="Helvetica"/>
              </a:rPr>
              <a:t>открытого контура в закрытый?</a:t>
            </a:r>
            <a:endParaRPr kumimoji="0" lang="ru-RU" sz="6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FBeauSansPro-Regular" panose="02000500000000020004" pitchFamily="50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4907923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Сценарии. Когда необходимо?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878287" y="3535265"/>
            <a:ext cx="13734660" cy="1177731"/>
          </a:xfrm>
        </p:spPr>
        <p:txBody>
          <a:bodyPr>
            <a:normAutofit/>
          </a:bodyPr>
          <a:lstStyle/>
          <a:p>
            <a:r>
              <a:rPr lang="ru-RU" sz="2800" dirty="0"/>
              <a:t>1. Обновление антивирусных баз на СВТ в Закрытом контуре (АС).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>
          <a:xfrm>
            <a:off x="20386686" y="12253848"/>
            <a:ext cx="492122" cy="866904"/>
          </a:xfrm>
        </p:spPr>
        <p:txBody>
          <a:bodyPr/>
          <a:lstStyle/>
          <a:p>
            <a:fld id="{86CB4B4D-7CA3-9044-876B-883B54F8677D}" type="slidenum">
              <a:rPr lang="ru-RU" sz="4800" smtClean="0"/>
              <a:t>3</a:t>
            </a:fld>
            <a:endParaRPr lang="ru-RU" sz="4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B5B999-6C48-46CD-90BE-0D4BA91F08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16" y="2946400"/>
            <a:ext cx="2425654" cy="2425654"/>
          </a:xfrm>
          <a:prstGeom prst="rect">
            <a:avLst/>
          </a:prstGeom>
          <a:noFill/>
        </p:spPr>
      </p:pic>
      <p:sp>
        <p:nvSpPr>
          <p:cNvPr id="8" name="Текст 2">
            <a:extLst>
              <a:ext uri="{FF2B5EF4-FFF2-40B4-BE49-F238E27FC236}">
                <a16:creationId xmlns:a16="http://schemas.microsoft.com/office/drawing/2014/main" id="{119C4A94-182B-4E8F-96CA-3CC68C86BD1B}"/>
              </a:ext>
            </a:extLst>
          </p:cNvPr>
          <p:cNvSpPr txBox="1">
            <a:spLocks/>
          </p:cNvSpPr>
          <p:nvPr/>
        </p:nvSpPr>
        <p:spPr>
          <a:xfrm>
            <a:off x="5878287" y="6667500"/>
            <a:ext cx="13734660" cy="11777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00100" rtl="0" latinLnBrk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solidFill>
                  <a:srgbClr val="000000"/>
                </a:solidFill>
                <a:uFillTx/>
                <a:latin typeface="PFBeauSansPro-SemiBold"/>
                <a:ea typeface="PFBeauSansPro-SemiBold"/>
                <a:cs typeface="PFBeauSansPro-SemiBold"/>
                <a:sym typeface="PFBeauSansPro-SemiBold"/>
              </a:defRPr>
            </a:lvl1pPr>
            <a:lvl2pPr marL="782319" marR="0" indent="-782319" algn="l" defTabSz="800100" rtl="0" latinLnBrk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Pct val="56000"/>
              <a:buFontTx/>
              <a:buBlip>
                <a:blip r:embed="rId3"/>
              </a:buBlip>
              <a:tabLst/>
              <a:defRPr sz="5500" b="0" i="0" u="none" strike="noStrike" cap="none" spc="0" baseline="0">
                <a:solidFill>
                  <a:srgbClr val="000000"/>
                </a:solidFill>
                <a:uFillTx/>
                <a:latin typeface="PFBeauSansPro-SemiBold"/>
                <a:ea typeface="PFBeauSansPro-SemiBold"/>
                <a:cs typeface="PFBeauSansPro-SemiBold"/>
                <a:sym typeface="PFBeauSansPro-SemiBold"/>
              </a:defRPr>
            </a:lvl2pPr>
            <a:lvl3pPr marL="1492249" marR="0" indent="-730248" algn="l" defTabSz="800100" rtl="0" latinLnBrk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Pct val="136000"/>
              <a:buFontTx/>
              <a:buChar char="-"/>
              <a:tabLst/>
              <a:defRPr sz="5500" b="0" i="0" u="none" strike="noStrike" cap="none" spc="0" baseline="0">
                <a:solidFill>
                  <a:srgbClr val="000000"/>
                </a:solidFill>
                <a:uFillTx/>
                <a:latin typeface="PFBeauSansPro-SemiBold"/>
                <a:ea typeface="PFBeauSansPro-SemiBold"/>
                <a:cs typeface="PFBeauSansPro-SemiBold"/>
                <a:sym typeface="PFBeauSansPro-SemiBold"/>
              </a:defRPr>
            </a:lvl3pPr>
            <a:lvl4pPr marL="2295911" marR="0" indent="-937011" algn="l" defTabSz="800100" rtl="0" latinLnBrk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Pct val="125000"/>
              <a:buFontTx/>
              <a:buChar char="‣"/>
              <a:tabLst/>
              <a:defRPr sz="5500" b="0" i="0" u="none" strike="noStrike" cap="none" spc="0" baseline="0">
                <a:solidFill>
                  <a:srgbClr val="000000"/>
                </a:solidFill>
                <a:uFillTx/>
                <a:latin typeface="PFBeauSansPro-SemiBold"/>
                <a:ea typeface="PFBeauSansPro-SemiBold"/>
                <a:cs typeface="PFBeauSansPro-SemiBold"/>
                <a:sym typeface="PFBeauSansPro-SemiBold"/>
              </a:defRPr>
            </a:lvl4pPr>
            <a:lvl5pPr marL="2005945" marR="0" indent="-608945" algn="l" defTabSz="800100" rtl="0" latinLnBrk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Pct val="120000"/>
              <a:buFontTx/>
              <a:buChar char="-"/>
              <a:tabLst/>
              <a:defRPr sz="5500" b="0" i="0" u="none" strike="noStrike" cap="none" spc="0" baseline="0">
                <a:solidFill>
                  <a:srgbClr val="000000"/>
                </a:solidFill>
                <a:uFillTx/>
                <a:latin typeface="PFBeauSansPro-SemiBold"/>
                <a:ea typeface="PFBeauSansPro-SemiBold"/>
                <a:cs typeface="PFBeauSansPro-SemiBold"/>
                <a:sym typeface="PFBeauSansPro-SemiBold"/>
              </a:defRPr>
            </a:lvl5pPr>
            <a:lvl6pPr marL="2170363" marR="0" indent="-735263" algn="l" defTabSz="800100" rtl="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500" b="0" i="0" u="none" strike="noStrike" cap="none" spc="0" baseline="0">
                <a:solidFill>
                  <a:srgbClr val="000000"/>
                </a:solidFill>
                <a:uFillTx/>
                <a:latin typeface="PFBeauSansPro-Regular"/>
                <a:ea typeface="PFBeauSansPro-Regular"/>
                <a:cs typeface="PFBeauSansPro-Regular"/>
                <a:sym typeface="PFBeauSansPro-Regular"/>
              </a:defRPr>
            </a:lvl6pPr>
            <a:lvl7pPr marL="2208463" marR="0" indent="-735263" algn="l" defTabSz="800100" rtl="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500" b="0" i="0" u="none" strike="noStrike" cap="none" spc="0" baseline="0">
                <a:solidFill>
                  <a:srgbClr val="000000"/>
                </a:solidFill>
                <a:uFillTx/>
                <a:latin typeface="PFBeauSansPro-Regular"/>
                <a:ea typeface="PFBeauSansPro-Regular"/>
                <a:cs typeface="PFBeauSansPro-Regular"/>
                <a:sym typeface="PFBeauSansPro-Regular"/>
              </a:defRPr>
            </a:lvl7pPr>
            <a:lvl8pPr marL="2246563" marR="0" indent="-735263" algn="l" defTabSz="800100" rtl="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500" b="0" i="0" u="none" strike="noStrike" cap="none" spc="0" baseline="0">
                <a:solidFill>
                  <a:srgbClr val="000000"/>
                </a:solidFill>
                <a:uFillTx/>
                <a:latin typeface="PFBeauSansPro-Regular"/>
                <a:ea typeface="PFBeauSansPro-Regular"/>
                <a:cs typeface="PFBeauSansPro-Regular"/>
                <a:sym typeface="PFBeauSansPro-Regular"/>
              </a:defRPr>
            </a:lvl8pPr>
            <a:lvl9pPr marL="2284663" marR="0" indent="-735263" algn="l" defTabSz="800100" rtl="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500" b="0" i="0" u="none" strike="noStrike" cap="none" spc="0" baseline="0">
                <a:solidFill>
                  <a:srgbClr val="000000"/>
                </a:solidFill>
                <a:uFillTx/>
                <a:latin typeface="PFBeauSansPro-Regular"/>
                <a:ea typeface="PFBeauSansPro-Regular"/>
                <a:cs typeface="PFBeauSansPro-Regular"/>
                <a:sym typeface="PFBeauSansPro-Regular"/>
              </a:defRPr>
            </a:lvl9pPr>
          </a:lstStyle>
          <a:p>
            <a:r>
              <a:rPr lang="ru-RU" sz="2800" dirty="0"/>
              <a:t>2. Подготовка и перенос шаблона документа для использования в АС.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4F93F1-2DC9-4E5D-9EC4-33F2A2DA55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16" y="6043538"/>
            <a:ext cx="2425654" cy="242565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E09961-41FD-4FAD-BC76-EBEA2858B7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87" y="9446110"/>
            <a:ext cx="1977312" cy="1977312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8E9855A3-D48A-422E-AC09-28E62F90AB9D}"/>
              </a:ext>
            </a:extLst>
          </p:cNvPr>
          <p:cNvGrpSpPr/>
          <p:nvPr/>
        </p:nvGrpSpPr>
        <p:grpSpPr>
          <a:xfrm>
            <a:off x="7399302" y="9446110"/>
            <a:ext cx="1977312" cy="1977312"/>
            <a:chOff x="8764320" y="8952260"/>
            <a:chExt cx="2892975" cy="2683596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78AA42BC-ACD0-4437-AB05-4CD80D7C3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4320" y="8952260"/>
              <a:ext cx="2892975" cy="2683596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F98C4C82-0251-4E1F-ACD1-10A7CE73E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141" y="9274628"/>
              <a:ext cx="1525333" cy="1525333"/>
            </a:xfrm>
            <a:prstGeom prst="rect">
              <a:avLst/>
            </a:prstGeom>
          </p:spPr>
        </p:pic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A3FA399-FE53-4CC4-AF9A-2BB40A7714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413" y="10080823"/>
            <a:ext cx="903875" cy="527568"/>
          </a:xfrm>
          <a:prstGeom prst="rect">
            <a:avLst/>
          </a:prstGeom>
        </p:spPr>
      </p:pic>
      <p:sp>
        <p:nvSpPr>
          <p:cNvPr id="24" name="Текст 2">
            <a:extLst>
              <a:ext uri="{FF2B5EF4-FFF2-40B4-BE49-F238E27FC236}">
                <a16:creationId xmlns:a16="http://schemas.microsoft.com/office/drawing/2014/main" id="{15C00CC7-9BF5-4520-B8DC-E553D5F512BC}"/>
              </a:ext>
            </a:extLst>
          </p:cNvPr>
          <p:cNvSpPr txBox="1">
            <a:spLocks/>
          </p:cNvSpPr>
          <p:nvPr/>
        </p:nvSpPr>
        <p:spPr>
          <a:xfrm>
            <a:off x="10322768" y="9755741"/>
            <a:ext cx="13734660" cy="11777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00100" rtl="0" latinLnBrk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solidFill>
                  <a:srgbClr val="000000"/>
                </a:solidFill>
                <a:uFillTx/>
                <a:latin typeface="PFBeauSansPro-SemiBold"/>
                <a:ea typeface="PFBeauSansPro-SemiBold"/>
                <a:cs typeface="PFBeauSansPro-SemiBold"/>
                <a:sym typeface="PFBeauSansPro-SemiBold"/>
              </a:defRPr>
            </a:lvl1pPr>
            <a:lvl2pPr marL="782319" marR="0" indent="-782319" algn="l" defTabSz="800100" rtl="0" latinLnBrk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Pct val="56000"/>
              <a:buFontTx/>
              <a:buBlip>
                <a:blip r:embed="rId3"/>
              </a:buBlip>
              <a:tabLst/>
              <a:defRPr sz="5500" b="0" i="0" u="none" strike="noStrike" cap="none" spc="0" baseline="0">
                <a:solidFill>
                  <a:srgbClr val="000000"/>
                </a:solidFill>
                <a:uFillTx/>
                <a:latin typeface="PFBeauSansPro-SemiBold"/>
                <a:ea typeface="PFBeauSansPro-SemiBold"/>
                <a:cs typeface="PFBeauSansPro-SemiBold"/>
                <a:sym typeface="PFBeauSansPro-SemiBold"/>
              </a:defRPr>
            </a:lvl2pPr>
            <a:lvl3pPr marL="1492249" marR="0" indent="-730248" algn="l" defTabSz="800100" rtl="0" latinLnBrk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Pct val="136000"/>
              <a:buFontTx/>
              <a:buChar char="-"/>
              <a:tabLst/>
              <a:defRPr sz="5500" b="0" i="0" u="none" strike="noStrike" cap="none" spc="0" baseline="0">
                <a:solidFill>
                  <a:srgbClr val="000000"/>
                </a:solidFill>
                <a:uFillTx/>
                <a:latin typeface="PFBeauSansPro-SemiBold"/>
                <a:ea typeface="PFBeauSansPro-SemiBold"/>
                <a:cs typeface="PFBeauSansPro-SemiBold"/>
                <a:sym typeface="PFBeauSansPro-SemiBold"/>
              </a:defRPr>
            </a:lvl3pPr>
            <a:lvl4pPr marL="2295911" marR="0" indent="-937011" algn="l" defTabSz="800100" rtl="0" latinLnBrk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Pct val="125000"/>
              <a:buFontTx/>
              <a:buChar char="‣"/>
              <a:tabLst/>
              <a:defRPr sz="5500" b="0" i="0" u="none" strike="noStrike" cap="none" spc="0" baseline="0">
                <a:solidFill>
                  <a:srgbClr val="000000"/>
                </a:solidFill>
                <a:uFillTx/>
                <a:latin typeface="PFBeauSansPro-SemiBold"/>
                <a:ea typeface="PFBeauSansPro-SemiBold"/>
                <a:cs typeface="PFBeauSansPro-SemiBold"/>
                <a:sym typeface="PFBeauSansPro-SemiBold"/>
              </a:defRPr>
            </a:lvl4pPr>
            <a:lvl5pPr marL="2005945" marR="0" indent="-608945" algn="l" defTabSz="800100" rtl="0" latinLnBrk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Pct val="120000"/>
              <a:buFontTx/>
              <a:buChar char="-"/>
              <a:tabLst/>
              <a:defRPr sz="5500" b="0" i="0" u="none" strike="noStrike" cap="none" spc="0" baseline="0">
                <a:solidFill>
                  <a:srgbClr val="000000"/>
                </a:solidFill>
                <a:uFillTx/>
                <a:latin typeface="PFBeauSansPro-SemiBold"/>
                <a:ea typeface="PFBeauSansPro-SemiBold"/>
                <a:cs typeface="PFBeauSansPro-SemiBold"/>
                <a:sym typeface="PFBeauSansPro-SemiBold"/>
              </a:defRPr>
            </a:lvl5pPr>
            <a:lvl6pPr marL="2170363" marR="0" indent="-735263" algn="l" defTabSz="800100" rtl="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500" b="0" i="0" u="none" strike="noStrike" cap="none" spc="0" baseline="0">
                <a:solidFill>
                  <a:srgbClr val="000000"/>
                </a:solidFill>
                <a:uFillTx/>
                <a:latin typeface="PFBeauSansPro-Regular"/>
                <a:ea typeface="PFBeauSansPro-Regular"/>
                <a:cs typeface="PFBeauSansPro-Regular"/>
                <a:sym typeface="PFBeauSansPro-Regular"/>
              </a:defRPr>
            </a:lvl6pPr>
            <a:lvl7pPr marL="2208463" marR="0" indent="-735263" algn="l" defTabSz="800100" rtl="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500" b="0" i="0" u="none" strike="noStrike" cap="none" spc="0" baseline="0">
                <a:solidFill>
                  <a:srgbClr val="000000"/>
                </a:solidFill>
                <a:uFillTx/>
                <a:latin typeface="PFBeauSansPro-Regular"/>
                <a:ea typeface="PFBeauSansPro-Regular"/>
                <a:cs typeface="PFBeauSansPro-Regular"/>
                <a:sym typeface="PFBeauSansPro-Regular"/>
              </a:defRPr>
            </a:lvl7pPr>
            <a:lvl8pPr marL="2246563" marR="0" indent="-735263" algn="l" defTabSz="800100" rtl="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500" b="0" i="0" u="none" strike="noStrike" cap="none" spc="0" baseline="0">
                <a:solidFill>
                  <a:srgbClr val="000000"/>
                </a:solidFill>
                <a:uFillTx/>
                <a:latin typeface="PFBeauSansPro-Regular"/>
                <a:ea typeface="PFBeauSansPro-Regular"/>
                <a:cs typeface="PFBeauSansPro-Regular"/>
                <a:sym typeface="PFBeauSansPro-Regular"/>
              </a:defRPr>
            </a:lvl8pPr>
            <a:lvl9pPr marL="2284663" marR="0" indent="-735263" algn="l" defTabSz="800100" rtl="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500" b="0" i="0" u="none" strike="noStrike" cap="none" spc="0" baseline="0">
                <a:solidFill>
                  <a:srgbClr val="000000"/>
                </a:solidFill>
                <a:uFillTx/>
                <a:latin typeface="PFBeauSansPro-Regular"/>
                <a:ea typeface="PFBeauSansPro-Regular"/>
                <a:cs typeface="PFBeauSansPro-Regular"/>
                <a:sym typeface="PFBeauSansPro-Regular"/>
              </a:defRPr>
            </a:lvl9pPr>
          </a:lstStyle>
          <a:p>
            <a:r>
              <a:rPr lang="ru-RU" sz="2800" dirty="0"/>
              <a:t>3. Передача сведений в «чужую» АС.</a:t>
            </a:r>
          </a:p>
        </p:txBody>
      </p:sp>
    </p:spTree>
    <p:extLst>
      <p:ext uri="{BB962C8B-B14F-4D97-AF65-F5344CB8AC3E}">
        <p14:creationId xmlns:p14="http://schemas.microsoft.com/office/powerpoint/2010/main" val="87281579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www.altell.ru/upload/medialibrary/fd6/KOP-US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86" y="4834026"/>
            <a:ext cx="3119858" cy="224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Текущие подходы</a:t>
            </a:r>
          </a:p>
        </p:txBody>
      </p:sp>
      <p:pic>
        <p:nvPicPr>
          <p:cNvPr id="6" name="Picture 4" descr="https://avatars.mds.yandex.net/get-districts/1767466/2a0000016b9bf18c41e3bf89304d4c9dfec6/optimiz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4830" y="4689495"/>
            <a:ext cx="3155346" cy="216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490092" y="3238841"/>
            <a:ext cx="1938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CD/DVD-R</a:t>
            </a:r>
            <a:endParaRPr lang="ru-RU" sz="2800" b="1" dirty="0">
              <a:solidFill>
                <a:srgbClr val="000000"/>
              </a:solidFill>
              <a:latin typeface="PFBeauSansPro-Regular"/>
              <a:ea typeface="PFBeauSansPro-Regular"/>
              <a:cs typeface="PFBeauSansPro-Regular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74515" y="3195543"/>
            <a:ext cx="4990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Однонаправленные</a:t>
            </a:r>
            <a:r>
              <a:rPr lang="ru-RU" sz="25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шлюзы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943056" y="8042446"/>
            <a:ext cx="740109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Минусы</a:t>
            </a:r>
            <a:br>
              <a:rPr lang="ru-RU" sz="2800" b="1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</a:br>
            <a:endParaRPr lang="en-US" sz="2800" b="1" dirty="0">
              <a:solidFill>
                <a:srgbClr val="000000"/>
              </a:solidFill>
              <a:latin typeface="PFBeauSansPro-Regular"/>
              <a:ea typeface="PFBeauSansPro-Regular"/>
              <a:cs typeface="PFBeauSansPro-Regular"/>
            </a:endParaRPr>
          </a:p>
          <a:p>
            <a:pPr marL="457200" lvl="2" indent="-457200" algn="l">
              <a:buFontTx/>
              <a:buAutoNum type="arabicPeriod"/>
              <a:defRPr sz="30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sz="25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Внесение изменений в АС </a:t>
            </a:r>
            <a:r>
              <a:rPr lang="ru-RU" sz="28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→</a:t>
            </a:r>
            <a:r>
              <a:rPr lang="en-US" sz="25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 </a:t>
            </a:r>
            <a:r>
              <a:rPr lang="ru-RU" sz="25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переаттестация АС.</a:t>
            </a:r>
          </a:p>
          <a:p>
            <a:pPr marL="457200" lvl="2" indent="-457200" algn="l">
              <a:buFontTx/>
              <a:buAutoNum type="arabicPeriod"/>
              <a:defRPr sz="30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sz="25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Дорогостоящее оборудование.</a:t>
            </a:r>
          </a:p>
          <a:p>
            <a:pPr marL="457200" lvl="2" indent="-457200" algn="l">
              <a:buFontTx/>
              <a:buAutoNum type="arabicPeriod"/>
              <a:defRPr sz="30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sz="25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Использование одновременно только одного канала передачи данных.</a:t>
            </a:r>
            <a:endParaRPr lang="en-US" sz="2500" dirty="0">
              <a:solidFill>
                <a:srgbClr val="000000"/>
              </a:solidFill>
              <a:latin typeface="PFBeauSansPro-Regular"/>
              <a:ea typeface="PFBeauSansPro-Regular"/>
              <a:cs typeface="PFBeauSansPro-Regular"/>
            </a:endParaRPr>
          </a:p>
          <a:p>
            <a:pPr marL="457200" lvl="2" indent="-457200" algn="l">
              <a:buFontTx/>
              <a:buAutoNum type="arabicPeriod"/>
              <a:defRPr sz="30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sz="25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Возможно чтение и запись на </a:t>
            </a:r>
            <a:r>
              <a:rPr lang="en-US" sz="25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USB</a:t>
            </a:r>
            <a:r>
              <a:rPr lang="ru-RU" sz="25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-носители информации из неконтролируемой зоны.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835538" y="8106758"/>
            <a:ext cx="7540054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Минусы</a:t>
            </a:r>
            <a:br>
              <a:rPr lang="ru-RU" sz="2800" b="1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</a:br>
            <a:endParaRPr lang="ru-RU" sz="2800" b="1" dirty="0">
              <a:solidFill>
                <a:srgbClr val="000000"/>
              </a:solidFill>
              <a:latin typeface="PFBeauSansPro-Regular"/>
              <a:ea typeface="PFBeauSansPro-Regular"/>
              <a:cs typeface="PFBeauSansPro-Regular"/>
            </a:endParaRPr>
          </a:p>
          <a:p>
            <a:pPr marL="457200" lvl="2" indent="-457200" algn="l">
              <a:buFontTx/>
              <a:buAutoNum type="arabicPeriod"/>
              <a:defRPr sz="30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sz="25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Отсутствие гарантии (сертификата) однократной записи.</a:t>
            </a:r>
          </a:p>
          <a:p>
            <a:pPr marL="457200" lvl="2" indent="-457200" algn="l">
              <a:buFontTx/>
              <a:buAutoNum type="arabicPeriod"/>
              <a:defRPr sz="30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sz="25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После использования требуется гарантированное уничтожение по процедуре согласно Инструкции 3-1 (следствие пункта выше).</a:t>
            </a:r>
          </a:p>
          <a:p>
            <a:pPr marL="457200" lvl="2" indent="-457200" algn="l">
              <a:buFontTx/>
              <a:buAutoNum type="arabicPeriod"/>
              <a:defRPr sz="30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sz="25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Своевременная закупка, учёт материальных ценностей.</a:t>
            </a:r>
          </a:p>
          <a:p>
            <a:pPr marL="457200" lvl="2" indent="-457200" algn="l">
              <a:buFontTx/>
              <a:buAutoNum type="arabicPeriod"/>
              <a:defRPr sz="30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sz="25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Наличие оптического привода.</a:t>
            </a:r>
          </a:p>
        </p:txBody>
      </p:sp>
      <p:pic>
        <p:nvPicPr>
          <p:cNvPr id="7170" name="Picture 2" descr="https://www.cryptoex.ru/images/strom_file_gatewa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444" y="4318120"/>
            <a:ext cx="5141722" cy="37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53644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JaCarta SF/ГОСТ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JaCarta </a:t>
            </a:r>
            <a:r>
              <a:rPr lang="en-US" dirty="0"/>
              <a:t>FlashDiode</a:t>
            </a:r>
            <a:endParaRPr dirty="0"/>
          </a:p>
        </p:txBody>
      </p:sp>
      <p:sp>
        <p:nvSpPr>
          <p:cNvPr id="383" name="Что это?…"/>
          <p:cNvSpPr txBox="1">
            <a:spLocks noGrp="1"/>
          </p:cNvSpPr>
          <p:nvPr>
            <p:ph type="body" idx="1"/>
          </p:nvPr>
        </p:nvSpPr>
        <p:spPr>
          <a:xfrm>
            <a:off x="1689100" y="3333750"/>
            <a:ext cx="11303000" cy="72756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1566" lvl="1" indent="-461566" defTabSz="472058">
              <a:spcBef>
                <a:spcPts val="1600"/>
              </a:spcBef>
              <a:buBlip>
                <a:blip r:embed="rId3"/>
              </a:buBlip>
              <a:defRPr sz="32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это</a:t>
            </a:r>
            <a:r>
              <a:rPr dirty="0"/>
              <a:t>?</a:t>
            </a:r>
          </a:p>
          <a:p>
            <a:pPr marL="841259" lvl="2" indent="-391678" defTabSz="472058">
              <a:spcBef>
                <a:spcPts val="1400"/>
              </a:spcBef>
              <a:defRPr sz="2900">
                <a:latin typeface="PFBeauSansPro-Bbook"/>
                <a:ea typeface="PFBeauSansPro-Bbook"/>
                <a:cs typeface="PFBeauSansPro-Bbook"/>
                <a:sym typeface="PFBeauSansPro-Bbook"/>
              </a:defRPr>
            </a:pPr>
            <a:r>
              <a:rPr lang="ru-RU" dirty="0"/>
              <a:t>Однонаправленный </a:t>
            </a:r>
            <a:r>
              <a:rPr lang="ru-RU" dirty="0" err="1"/>
              <a:t>флеш</a:t>
            </a:r>
            <a:r>
              <a:rPr lang="ru-RU" dirty="0"/>
              <a:t>-накопитель</a:t>
            </a:r>
            <a:r>
              <a:rPr lang="ru-RU"/>
              <a:t>, предназначенный </a:t>
            </a:r>
            <a:r>
              <a:rPr lang="ru-RU" dirty="0"/>
              <a:t>для контролируемого </a:t>
            </a:r>
            <a:r>
              <a:rPr lang="ru-RU"/>
              <a:t>переноса общедоступной </a:t>
            </a:r>
            <a:r>
              <a:rPr lang="ru-RU" dirty="0"/>
              <a:t>информации из Открытого контура в Закрытый без возможности записи информации на </a:t>
            </a:r>
            <a:r>
              <a:rPr lang="ru-RU" dirty="0" err="1"/>
              <a:t>флеш</a:t>
            </a:r>
            <a:r>
              <a:rPr lang="ru-RU" dirty="0"/>
              <a:t>-накопитель в Закрытом контуре</a:t>
            </a:r>
            <a:endParaRPr dirty="0"/>
          </a:p>
          <a:p>
            <a:pPr marL="1223915" lvl="3" indent="-422164" defTabSz="472058">
              <a:spcBef>
                <a:spcPts val="1300"/>
              </a:spcBef>
              <a:defRPr sz="2400">
                <a:solidFill>
                  <a:srgbClr val="D95000"/>
                </a:solidFill>
              </a:defRPr>
            </a:pPr>
            <a:r>
              <a:rPr lang="ru-RU" dirty="0"/>
              <a:t>Единственный доступный </a:t>
            </a:r>
            <a:r>
              <a:rPr lang="ru-RU" dirty="0" err="1"/>
              <a:t>флеш</a:t>
            </a:r>
            <a:r>
              <a:rPr lang="ru-RU" dirty="0"/>
              <a:t>-диск, автоматически монтирующийся в режиме только «Чтение» при подключении устройства к </a:t>
            </a:r>
            <a:r>
              <a:rPr lang="en-US" dirty="0"/>
              <a:t>USB-</a:t>
            </a:r>
            <a:r>
              <a:rPr lang="ru-RU" dirty="0"/>
              <a:t>порту компьютера</a:t>
            </a:r>
            <a:endParaRPr dirty="0"/>
          </a:p>
          <a:p>
            <a:pPr marL="1223915" lvl="3" indent="-422164" defTabSz="472058">
              <a:spcBef>
                <a:spcPts val="1300"/>
              </a:spcBef>
              <a:defRPr sz="2400">
                <a:solidFill>
                  <a:srgbClr val="D95000"/>
                </a:solidFill>
              </a:defRPr>
            </a:pPr>
            <a:r>
              <a:rPr lang="ru-RU" dirty="0"/>
              <a:t>Установка каких-либо драйверов или другого ПО для чтения записанных на этот диск данных не требуется. При этом запись данных невозможна</a:t>
            </a:r>
          </a:p>
          <a:p>
            <a:pPr marL="1223915" lvl="3" indent="-422164" defTabSz="472058">
              <a:spcBef>
                <a:spcPts val="1300"/>
              </a:spcBef>
              <a:defRPr sz="2400">
                <a:solidFill>
                  <a:srgbClr val="D95000"/>
                </a:solidFill>
              </a:defRPr>
            </a:pPr>
            <a:r>
              <a:rPr lang="ru-RU" sz="2400" dirty="0"/>
              <a:t>Индикатор устройства в режиме только «Чтение» будет </a:t>
            </a:r>
            <a:r>
              <a:rPr lang="ru-RU" sz="2400" dirty="0">
                <a:solidFill>
                  <a:srgbClr val="D95000"/>
                </a:solidFill>
              </a:rPr>
              <a:t>светиться зелёным цветом </a:t>
            </a:r>
            <a:r>
              <a:rPr lang="ru-RU" sz="2400" dirty="0"/>
              <a:t>(</a:t>
            </a:r>
            <a:r>
              <a:rPr lang="ru-RU" sz="2400" i="1" dirty="0"/>
              <a:t>безопасно – запись информации на </a:t>
            </a:r>
            <a:r>
              <a:rPr lang="ru-RU" sz="2400" i="1" dirty="0" err="1"/>
              <a:t>флеш</a:t>
            </a:r>
            <a:r>
              <a:rPr lang="ru-RU" sz="2400" i="1" dirty="0"/>
              <a:t> </a:t>
            </a:r>
            <a:r>
              <a:rPr lang="ru-RU" sz="2400" cap="all" dirty="0">
                <a:sym typeface="PFBeauSansPro-Bbook"/>
              </a:rPr>
              <a:t>‑</a:t>
            </a:r>
            <a:r>
              <a:rPr lang="ru-RU" sz="2400" i="1" dirty="0"/>
              <a:t>накопитель запрещена</a:t>
            </a:r>
            <a:r>
              <a:rPr lang="ru-RU" sz="2400" dirty="0"/>
              <a:t>)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5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603" y="3526538"/>
            <a:ext cx="2572210" cy="257221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1B2590B-9C01-4C3E-A463-6A4E8BC2E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16844" y="6933680"/>
            <a:ext cx="6307856" cy="3494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F07316E-1567-4798-A753-F9187988D870}"/>
              </a:ext>
            </a:extLst>
          </p:cNvPr>
          <p:cNvSpPr/>
          <p:nvPr/>
        </p:nvSpPr>
        <p:spPr>
          <a:xfrm>
            <a:off x="13319185" y="6504317"/>
            <a:ext cx="6505515" cy="517469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00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>
              <a:ln>
                <a:noFill/>
              </a:ln>
              <a:solidFill>
                <a:srgbClr val="60606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95296D8-DD6D-4759-9B7A-5EFE651492ED}"/>
              </a:ext>
            </a:extLst>
          </p:cNvPr>
          <p:cNvSpPr/>
          <p:nvPr/>
        </p:nvSpPr>
        <p:spPr>
          <a:xfrm>
            <a:off x="12992100" y="6504317"/>
            <a:ext cx="672142" cy="4105091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00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>
              <a:ln>
                <a:noFill/>
              </a:ln>
              <a:solidFill>
                <a:srgbClr val="60606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F853A1F-D299-4EDC-85ED-EA24975BEDFE}"/>
              </a:ext>
            </a:extLst>
          </p:cNvPr>
          <p:cNvSpPr/>
          <p:nvPr/>
        </p:nvSpPr>
        <p:spPr>
          <a:xfrm>
            <a:off x="13516844" y="10265434"/>
            <a:ext cx="6582703" cy="517469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00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>
              <a:ln>
                <a:noFill/>
              </a:ln>
              <a:solidFill>
                <a:srgbClr val="60606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19A2F79-926A-41BA-ACA3-034CC6653C3B}"/>
              </a:ext>
            </a:extLst>
          </p:cNvPr>
          <p:cNvSpPr/>
          <p:nvPr/>
        </p:nvSpPr>
        <p:spPr>
          <a:xfrm>
            <a:off x="19824700" y="6933680"/>
            <a:ext cx="274847" cy="3494113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00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>
              <a:ln>
                <a:noFill/>
              </a:ln>
              <a:solidFill>
                <a:srgbClr val="60606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2618862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JaCarta SF/ГОСТ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JaCarta </a:t>
            </a:r>
            <a:r>
              <a:rPr lang="en-US" dirty="0"/>
              <a:t>FlashDiode</a:t>
            </a:r>
            <a:endParaRPr dirty="0"/>
          </a:p>
        </p:txBody>
      </p:sp>
      <p:sp>
        <p:nvSpPr>
          <p:cNvPr id="383" name="Что это?…"/>
          <p:cNvSpPr txBox="1">
            <a:spLocks noGrp="1"/>
          </p:cNvSpPr>
          <p:nvPr>
            <p:ph type="body" idx="1"/>
          </p:nvPr>
        </p:nvSpPr>
        <p:spPr>
          <a:xfrm>
            <a:off x="1689100" y="2942931"/>
            <a:ext cx="12236450" cy="90188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1566" lvl="1" indent="-461566" defTabSz="472058">
              <a:spcBef>
                <a:spcPts val="1600"/>
              </a:spcBef>
              <a:defRPr sz="32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dirty="0"/>
              <a:t>Запись данных</a:t>
            </a:r>
          </a:p>
          <a:p>
            <a:pPr marL="841259" lvl="2" indent="-391678" defTabSz="472058">
              <a:spcBef>
                <a:spcPts val="1400"/>
              </a:spcBef>
              <a:defRPr sz="2900">
                <a:latin typeface="PFBeauSansPro-Bbook"/>
                <a:ea typeface="PFBeauSansPro-Bbook"/>
                <a:cs typeface="PFBeauSansPro-Bbook"/>
                <a:sym typeface="PFBeauSansPro-Bbook"/>
              </a:defRPr>
            </a:pPr>
            <a:r>
              <a:rPr lang="ru-RU" dirty="0"/>
              <a:t>Возможна только в Открытом контуре на авторизованном рабочем месте (Регистрация компьютера)</a:t>
            </a:r>
          </a:p>
          <a:p>
            <a:pPr marL="841259" lvl="2" indent="-391678" defTabSz="472058">
              <a:spcBef>
                <a:spcPts val="1400"/>
              </a:spcBef>
              <a:defRPr sz="2900">
                <a:latin typeface="PFBeauSansPro-Bbook"/>
                <a:ea typeface="PFBeauSansPro-Bbook"/>
                <a:cs typeface="PFBeauSansPro-Bbook"/>
                <a:sym typeface="PFBeauSansPro-Bbook"/>
              </a:defRPr>
            </a:pPr>
            <a:r>
              <a:rPr lang="ru-RU" dirty="0"/>
              <a:t>Возможна только для авторизованного пользователя</a:t>
            </a:r>
          </a:p>
          <a:p>
            <a:pPr marL="1223915" lvl="3" indent="-422164" defTabSz="472058">
              <a:spcBef>
                <a:spcPts val="1300"/>
              </a:spcBef>
              <a:defRPr sz="2400">
                <a:solidFill>
                  <a:srgbClr val="D95000"/>
                </a:solidFill>
              </a:defRPr>
            </a:pPr>
            <a:r>
              <a:rPr lang="ru-RU" sz="2400" dirty="0">
                <a:solidFill>
                  <a:srgbClr val="D95000"/>
                </a:solidFill>
                <a:sym typeface="PFBeauSansPro-Bbook"/>
              </a:rPr>
              <a:t>Для переключения флеш-накопителя в режим «Чтение</a:t>
            </a:r>
            <a:r>
              <a:rPr lang="en-US" sz="2400" dirty="0">
                <a:solidFill>
                  <a:srgbClr val="D95000"/>
                </a:solidFill>
                <a:sym typeface="PFBeauSansPro-Bbook"/>
              </a:rPr>
              <a:t>/</a:t>
            </a:r>
            <a:r>
              <a:rPr lang="ru-RU" sz="2400" dirty="0">
                <a:solidFill>
                  <a:srgbClr val="D95000"/>
                </a:solidFill>
                <a:sym typeface="PFBeauSansPro-Bbook"/>
              </a:rPr>
              <a:t>Запись» необходимо ввести правильный пароль пользователя на запись в специальном ПО</a:t>
            </a:r>
            <a:endParaRPr lang="en-US" sz="2400" dirty="0">
              <a:solidFill>
                <a:srgbClr val="D95000"/>
              </a:solidFill>
            </a:endParaRPr>
          </a:p>
          <a:p>
            <a:pPr marL="841259" lvl="2" indent="-391678" defTabSz="472058">
              <a:spcBef>
                <a:spcPts val="1400"/>
              </a:spcBef>
              <a:defRPr sz="2900">
                <a:latin typeface="PFBeauSansPro-Bbook"/>
                <a:ea typeface="PFBeauSansPro-Bbook"/>
                <a:cs typeface="PFBeauSansPro-Bbook"/>
                <a:sym typeface="PFBeauSansPro-Bbook"/>
              </a:defRPr>
            </a:pPr>
            <a:r>
              <a:rPr lang="ru-RU" sz="2900" dirty="0">
                <a:latin typeface="PFBeauSansPro-Bbook"/>
                <a:ea typeface="PFBeauSansPro-Bbook"/>
                <a:cs typeface="PFBeauSansPro-Bbook"/>
              </a:rPr>
              <a:t>При переключении флеш-накопителя в режим «Чтение</a:t>
            </a:r>
            <a:r>
              <a:rPr lang="en-US" sz="2900" dirty="0">
                <a:latin typeface="PFBeauSansPro-Bbook"/>
                <a:ea typeface="PFBeauSansPro-Bbook"/>
                <a:cs typeface="PFBeauSansPro-Bbook"/>
              </a:rPr>
              <a:t>/</a:t>
            </a:r>
            <a:r>
              <a:rPr lang="ru-RU" sz="2900" dirty="0">
                <a:latin typeface="PFBeauSansPro-Bbook"/>
                <a:ea typeface="PFBeauSansPro-Bbook"/>
                <a:cs typeface="PFBeauSansPro-Bbook"/>
              </a:rPr>
              <a:t>Запись» световой индикатор светится красным цветом (небезопасный режим – включена возможность записи информации на </a:t>
            </a:r>
            <a:r>
              <a:rPr lang="ru-RU" sz="2900" dirty="0" err="1">
                <a:latin typeface="PFBeauSansPro-Bbook"/>
                <a:ea typeface="PFBeauSansPro-Bbook"/>
                <a:cs typeface="PFBeauSansPro-Bbook"/>
              </a:rPr>
              <a:t>флеш</a:t>
            </a:r>
            <a:r>
              <a:rPr lang="ru-RU" sz="2900" dirty="0">
                <a:latin typeface="PFBeauSansPro-Bbook"/>
                <a:ea typeface="PFBeauSansPro-Bbook"/>
                <a:cs typeface="PFBeauSansPro-Bbook"/>
              </a:rPr>
              <a:t>-диск)</a:t>
            </a:r>
          </a:p>
          <a:p>
            <a:pPr marL="461566" lvl="1" indent="-461566" defTabSz="472058">
              <a:spcBef>
                <a:spcPts val="1600"/>
              </a:spcBef>
              <a:buBlip>
                <a:blip r:embed="rId2"/>
              </a:buBlip>
              <a:defRPr sz="32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dirty="0"/>
              <a:t>Таким образом</a:t>
            </a:r>
            <a:endParaRPr dirty="0"/>
          </a:p>
          <a:p>
            <a:pPr marL="841259" lvl="2" indent="-391678" defTabSz="472058">
              <a:spcBef>
                <a:spcPts val="1400"/>
              </a:spcBef>
              <a:defRPr sz="2900">
                <a:latin typeface="PFBeauSansPro-Bbook"/>
                <a:ea typeface="PFBeauSansPro-Bbook"/>
                <a:cs typeface="PFBeauSansPro-Bbook"/>
                <a:sym typeface="PFBeauSansPro-Bbook"/>
              </a:defRPr>
            </a:pPr>
            <a:r>
              <a:rPr lang="ru-RU" dirty="0"/>
              <a:t>Реализуется возможность работы с </a:t>
            </a:r>
            <a:r>
              <a:rPr lang="en-US" dirty="0"/>
              <a:t>FlashDiode </a:t>
            </a:r>
            <a:r>
              <a:rPr lang="ru-RU" dirty="0"/>
              <a:t>как с обычным служебным доверенным флеш-накопителем в Открытом контуре и </a:t>
            </a:r>
            <a:r>
              <a:rPr lang="ru-RU" dirty="0" err="1"/>
              <a:t>однонаправленность</a:t>
            </a:r>
            <a:r>
              <a:rPr lang="ru-RU" dirty="0"/>
              <a:t> переноса информации в Закрытый контур </a:t>
            </a:r>
            <a:endParaRPr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6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603" y="3543664"/>
            <a:ext cx="2556194" cy="255619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2480" y="7021786"/>
            <a:ext cx="4854439" cy="35906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7173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Сценарий использования </a:t>
            </a:r>
            <a:r>
              <a:rPr lang="en-US" dirty="0"/>
              <a:t>JaCarta FlashDiode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7</a:t>
            </a:fld>
            <a:endParaRPr lang="ru-RU"/>
          </a:p>
        </p:txBody>
      </p:sp>
      <p:pic>
        <p:nvPicPr>
          <p:cNvPr id="2052" name="Picture 4" descr="Image 2 of 2">
            <a:extLst>
              <a:ext uri="{FF2B5EF4-FFF2-40B4-BE49-F238E27FC236}">
                <a16:creationId xmlns:a16="http://schemas.microsoft.com/office/drawing/2014/main" id="{D0B0440A-961A-4075-BDD8-B05414B97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220" y="2605704"/>
            <a:ext cx="15749360" cy="997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05037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Преимущества решения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731" y="6206237"/>
            <a:ext cx="2556194" cy="255619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525" y="6206237"/>
            <a:ext cx="2556194" cy="25561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89100" y="3744849"/>
            <a:ext cx="1295339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 algn="l">
              <a:buFontTx/>
              <a:buAutoNum type="arabicPeriod"/>
              <a:defRPr sz="30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sz="32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Не требует дополнительного оборудования в защищенной АС</a:t>
            </a:r>
            <a:endParaRPr lang="en-US" sz="3200" dirty="0">
              <a:solidFill>
                <a:srgbClr val="000000"/>
              </a:solidFill>
              <a:latin typeface="PFBeauSansPro-Regular"/>
              <a:ea typeface="PFBeauSansPro-Regular"/>
              <a:cs typeface="PFBeauSansPro-Regular"/>
            </a:endParaRPr>
          </a:p>
          <a:p>
            <a:pPr marL="457200" lvl="2" indent="-457200" algn="l">
              <a:buFontTx/>
              <a:buAutoNum type="arabicPeriod"/>
              <a:defRPr sz="30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sz="32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Не требует внесения изменений в защищенную АС → переаттестации АС</a:t>
            </a:r>
          </a:p>
          <a:p>
            <a:pPr marL="457200" lvl="2" indent="-457200" algn="l">
              <a:buFontTx/>
              <a:buAutoNum type="arabicPeriod"/>
              <a:defRPr sz="30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sz="32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Не требует специального обучения: простое и типизированное решение</a:t>
            </a:r>
            <a:endParaRPr lang="en-US" sz="3200" dirty="0">
              <a:solidFill>
                <a:srgbClr val="000000"/>
              </a:solidFill>
              <a:latin typeface="PFBeauSansPro-Regular"/>
              <a:ea typeface="PFBeauSansPro-Regular"/>
              <a:cs typeface="PFBeauSansPro-Regular"/>
            </a:endParaRPr>
          </a:p>
          <a:p>
            <a:pPr marL="457200" lvl="2" indent="-457200" algn="l">
              <a:buFontTx/>
              <a:buAutoNum type="arabicPeriod"/>
              <a:defRPr sz="30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sz="32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rPr>
              <a:t>Не позволяет записать информацию с неавторизованного компьютера (АРМа), либо неавторизованным для этого пользователем</a:t>
            </a:r>
          </a:p>
          <a:p>
            <a:pPr marL="457200" lvl="2" indent="-457200" algn="l">
              <a:buFontTx/>
              <a:buAutoNum type="arabicPeriod"/>
              <a:defRPr sz="30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sz="32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rPr>
              <a:t>Возможность безопасного дистанционного обновления встроенного ПО (прошивки) устройства</a:t>
            </a:r>
          </a:p>
          <a:p>
            <a:pPr marL="457200" lvl="2" indent="-457200" algn="l">
              <a:buFontTx/>
              <a:buAutoNum type="arabicPeriod"/>
              <a:defRPr sz="30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sz="3200" dirty="0">
                <a:solidFill>
                  <a:srgbClr val="000000"/>
                </a:solidFill>
              </a:rPr>
              <a:t>Возможность поставки в двух вариантах:</a:t>
            </a:r>
          </a:p>
          <a:p>
            <a:pPr marL="457200" lvl="6" indent="-457200" algn="l">
              <a:buFont typeface="Arial" panose="020B0604020202020204" pitchFamily="34" charset="0"/>
              <a:buChar char="•"/>
              <a:defRPr sz="30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sz="3200" dirty="0">
                <a:solidFill>
                  <a:srgbClr val="000000"/>
                </a:solidFill>
              </a:rPr>
              <a:t>Со </a:t>
            </a:r>
            <a:r>
              <a:rPr lang="ru-RU" sz="3200" dirty="0" err="1">
                <a:solidFill>
                  <a:srgbClr val="000000"/>
                </a:solidFill>
              </a:rPr>
              <a:t>спецпроверками</a:t>
            </a:r>
            <a:r>
              <a:rPr lang="ru-RU" sz="3200" dirty="0">
                <a:solidFill>
                  <a:srgbClr val="000000"/>
                </a:solidFill>
              </a:rPr>
              <a:t> (СП) для использования в контурах ИС с обработкой гостайны</a:t>
            </a:r>
          </a:p>
          <a:p>
            <a:pPr marL="457200" lvl="6" indent="-457200" algn="l">
              <a:buFont typeface="Arial" panose="020B0604020202020204" pitchFamily="34" charset="0"/>
              <a:buChar char="•"/>
              <a:defRPr sz="30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sz="3200" dirty="0">
                <a:solidFill>
                  <a:srgbClr val="000000"/>
                </a:solidFill>
              </a:rPr>
              <a:t>Без </a:t>
            </a:r>
            <a:r>
              <a:rPr lang="ru-RU" sz="3200" dirty="0" err="1">
                <a:solidFill>
                  <a:srgbClr val="000000"/>
                </a:solidFill>
              </a:rPr>
              <a:t>спецпроверки</a:t>
            </a:r>
            <a:r>
              <a:rPr lang="ru-RU" sz="3200" dirty="0">
                <a:solidFill>
                  <a:srgbClr val="000000"/>
                </a:solidFill>
              </a:rPr>
              <a:t> - для работы с конфиденциальной информацией и ДСП.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23358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ТТХ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8720" y="2806038"/>
            <a:ext cx="14781470" cy="9366912"/>
          </a:xfrm>
          <a:noFill/>
        </p:spPr>
        <p:txBody>
          <a:bodyPr>
            <a:normAutofit fontScale="92500" lnSpcReduction="10000"/>
          </a:bodyPr>
          <a:lstStyle/>
          <a:p>
            <a:pPr marL="461566" lvl="1" indent="-461566" defTabSz="472058">
              <a:lnSpc>
                <a:spcPct val="110000"/>
              </a:lnSpc>
              <a:spcBef>
                <a:spcPts val="1600"/>
              </a:spcBef>
              <a:defRPr sz="32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sz="3500" dirty="0">
                <a:latin typeface="PFBeauSansPro-Regular"/>
                <a:ea typeface="PFBeauSansPro-Regular"/>
                <a:cs typeface="PFBeauSansPro-Regular"/>
              </a:rPr>
              <a:t>Аппаратная реализация режимов работы «Чтение» и «Чтение/Запись» с использованием двух независимых контуров</a:t>
            </a:r>
          </a:p>
          <a:p>
            <a:pPr marL="842400" lvl="4" indent="-392400" defTabSz="472058">
              <a:spcBef>
                <a:spcPts val="1400"/>
              </a:spcBef>
              <a:defRPr sz="2400">
                <a:solidFill>
                  <a:srgbClr val="D95000"/>
                </a:solidFill>
              </a:defRPr>
            </a:pPr>
            <a:r>
              <a:rPr lang="ru-RU" sz="3200" dirty="0">
                <a:solidFill>
                  <a:srgbClr val="D95000"/>
                </a:solidFill>
                <a:sym typeface="Helvetica"/>
              </a:rPr>
              <a:t>Схемотехническое решение не позволяет выключить однажды включенный режим записи. Благодаря этому, красный светодиод продолжает гореть и индицировать «небезопасный» режим работы</a:t>
            </a:r>
          </a:p>
          <a:p>
            <a:pPr marL="461566" lvl="1" indent="-461566" defTabSz="472058">
              <a:lnSpc>
                <a:spcPct val="110000"/>
              </a:lnSpc>
              <a:spcBef>
                <a:spcPts val="1600"/>
              </a:spcBef>
              <a:defRPr sz="32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sz="3500" dirty="0">
                <a:latin typeface="PFBeauSansPro-Regular"/>
                <a:ea typeface="PFBeauSansPro-Regular"/>
                <a:cs typeface="PFBeauSansPro-Regular"/>
              </a:rPr>
              <a:t>Режим «Чтение» доступен </a:t>
            </a:r>
            <a:r>
              <a:rPr lang="ru-RU" sz="3600" dirty="0"/>
              <a:t>автоматически при подключении </a:t>
            </a:r>
            <a:r>
              <a:rPr lang="ru-RU" sz="3600" dirty="0">
                <a:sym typeface="Lucida Grande"/>
              </a:rPr>
              <a:t>СМНИ </a:t>
            </a:r>
            <a:r>
              <a:rPr lang="en-US" sz="3600" dirty="0" err="1">
                <a:sym typeface="Lucida Grande"/>
              </a:rPr>
              <a:t>JaCarta</a:t>
            </a:r>
            <a:r>
              <a:rPr lang="en-US" sz="3600" dirty="0">
                <a:sym typeface="Lucida Grande"/>
              </a:rPr>
              <a:t> </a:t>
            </a:r>
            <a:r>
              <a:rPr lang="en-US" sz="3600" dirty="0" err="1">
                <a:sym typeface="Lucida Grande"/>
              </a:rPr>
              <a:t>FlashDiode</a:t>
            </a:r>
            <a:r>
              <a:rPr lang="en-US" sz="3600" dirty="0">
                <a:sym typeface="Lucida Grande"/>
              </a:rPr>
              <a:t> </a:t>
            </a:r>
            <a:r>
              <a:rPr lang="ru-RU" sz="3600" dirty="0"/>
              <a:t>к USB-порту компьютера</a:t>
            </a:r>
            <a:endParaRPr lang="ru-RU" sz="3500" dirty="0">
              <a:latin typeface="PFBeauSansPro-Regular"/>
              <a:ea typeface="PFBeauSansPro-Regular"/>
              <a:cs typeface="PFBeauSansPro-Regular"/>
            </a:endParaRPr>
          </a:p>
          <a:p>
            <a:pPr marL="461566" lvl="1" indent="-461566" defTabSz="472058">
              <a:lnSpc>
                <a:spcPct val="110000"/>
              </a:lnSpc>
              <a:spcBef>
                <a:spcPts val="1600"/>
              </a:spcBef>
              <a:defRPr sz="32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en-US" sz="3500" dirty="0">
                <a:latin typeface="PFBeauSansPro-Regular"/>
                <a:ea typeface="PFBeauSansPro-Regular"/>
                <a:cs typeface="PFBeauSansPro-Regular"/>
              </a:rPr>
              <a:t>Flash</a:t>
            </a:r>
            <a:r>
              <a:rPr lang="ru-RU" sz="3500" dirty="0">
                <a:latin typeface="PFBeauSansPro-Regular"/>
                <a:ea typeface="PFBeauSansPro-Regular"/>
                <a:cs typeface="PFBeauSansPro-Regular"/>
              </a:rPr>
              <a:t>-память </a:t>
            </a:r>
            <a:r>
              <a:rPr lang="en-US" sz="3500" dirty="0" err="1">
                <a:latin typeface="PFBeauSansPro-Regular"/>
                <a:ea typeface="PFBeauSansPro-Regular"/>
                <a:cs typeface="PFBeauSansPro-Regular"/>
              </a:rPr>
              <a:t>MicroSD</a:t>
            </a:r>
            <a:r>
              <a:rPr lang="ru-RU" sz="3500" dirty="0">
                <a:latin typeface="PFBeauSansPro-Regular"/>
                <a:ea typeface="PFBeauSansPro-Regular"/>
                <a:cs typeface="PFBeauSansPro-Regular"/>
              </a:rPr>
              <a:t> (российского производства)</a:t>
            </a:r>
          </a:p>
          <a:p>
            <a:pPr marL="842400" lvl="4" indent="-392400" defTabSz="472058" fontAlgn="base">
              <a:spcBef>
                <a:spcPts val="1400"/>
              </a:spcBef>
              <a:defRPr sz="2400">
                <a:solidFill>
                  <a:srgbClr val="D95000"/>
                </a:solidFill>
              </a:defRPr>
            </a:pPr>
            <a:r>
              <a:rPr lang="ru-RU" sz="3200" dirty="0">
                <a:solidFill>
                  <a:srgbClr val="D95000"/>
                </a:solidFill>
              </a:rPr>
              <a:t>Базовый размер: 16 ГБ </a:t>
            </a:r>
          </a:p>
          <a:p>
            <a:pPr marL="842400" lvl="4" indent="-392400" defTabSz="472058" fontAlgn="base">
              <a:spcBef>
                <a:spcPts val="1400"/>
              </a:spcBef>
              <a:defRPr sz="2400">
                <a:solidFill>
                  <a:srgbClr val="D95000"/>
                </a:solidFill>
              </a:defRPr>
            </a:pPr>
            <a:r>
              <a:rPr lang="ru-RU" sz="3200" dirty="0">
                <a:solidFill>
                  <a:srgbClr val="D95000"/>
                </a:solidFill>
              </a:rPr>
              <a:t>Опция: 32 ГБ</a:t>
            </a:r>
          </a:p>
          <a:p>
            <a:pPr marL="461566" lvl="1" indent="-461566" defTabSz="472058">
              <a:lnSpc>
                <a:spcPct val="110000"/>
              </a:lnSpc>
              <a:spcBef>
                <a:spcPts val="1600"/>
              </a:spcBef>
              <a:defRPr sz="32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sz="3600" dirty="0">
                <a:sym typeface="Lucida Grande"/>
              </a:rPr>
              <a:t>Администрирование и включение режима «Чтение</a:t>
            </a:r>
            <a:r>
              <a:rPr lang="en-US" sz="3600" dirty="0">
                <a:sym typeface="Lucida Grande"/>
              </a:rPr>
              <a:t>/</a:t>
            </a:r>
            <a:r>
              <a:rPr lang="ru-RU" sz="3600" dirty="0">
                <a:sym typeface="Lucida Grande"/>
              </a:rPr>
              <a:t>Запись» СМНИ </a:t>
            </a:r>
            <a:r>
              <a:rPr lang="en-US" sz="3600" dirty="0" err="1">
                <a:sym typeface="Lucida Grande"/>
              </a:rPr>
              <a:t>JaCarta</a:t>
            </a:r>
            <a:r>
              <a:rPr lang="en-US" sz="3600" dirty="0">
                <a:sym typeface="Lucida Grande"/>
              </a:rPr>
              <a:t> </a:t>
            </a:r>
            <a:r>
              <a:rPr lang="en-US" sz="3600" dirty="0" err="1">
                <a:sym typeface="Lucida Grande"/>
              </a:rPr>
              <a:t>FlashDiode</a:t>
            </a:r>
            <a:r>
              <a:rPr lang="ru-RU" sz="3600" dirty="0">
                <a:sym typeface="Lucida Grande"/>
              </a:rPr>
              <a:t> доступно на операционных системах семейства</a:t>
            </a:r>
            <a:endParaRPr lang="ru-RU" sz="2700" dirty="0">
              <a:latin typeface="PFBeauSansPro-Bbook"/>
              <a:ea typeface="PFBeauSansPro-Bbook"/>
              <a:cs typeface="PFBeauSansPro-Bbook"/>
            </a:endParaRPr>
          </a:p>
          <a:p>
            <a:pPr marL="842400" lvl="4" indent="-392400" defTabSz="472058" fontAlgn="base">
              <a:spcBef>
                <a:spcPts val="1400"/>
              </a:spcBef>
              <a:defRPr sz="2400">
                <a:solidFill>
                  <a:srgbClr val="D95000"/>
                </a:solidFill>
              </a:defRPr>
            </a:pPr>
            <a:r>
              <a:rPr lang="en-US" sz="3200" dirty="0">
                <a:solidFill>
                  <a:srgbClr val="D95000"/>
                </a:solidFill>
              </a:rPr>
              <a:t>Windows 10 (x</a:t>
            </a:r>
            <a:r>
              <a:rPr lang="ru-RU" sz="3200" dirty="0">
                <a:solidFill>
                  <a:srgbClr val="D95000"/>
                </a:solidFill>
              </a:rPr>
              <a:t>32 и </a:t>
            </a:r>
            <a:r>
              <a:rPr lang="en-US" sz="3200">
                <a:solidFill>
                  <a:srgbClr val="D95000"/>
                </a:solidFill>
              </a:rPr>
              <a:t>x64)</a:t>
            </a:r>
            <a:endParaRPr lang="ru-RU" sz="3200" dirty="0">
              <a:solidFill>
                <a:srgbClr val="D95000"/>
              </a:solidFill>
            </a:endParaRPr>
          </a:p>
          <a:p>
            <a:pPr marL="842400" lvl="4" indent="-392400" defTabSz="472058" fontAlgn="base">
              <a:spcBef>
                <a:spcPts val="1400"/>
              </a:spcBef>
              <a:defRPr sz="2400">
                <a:solidFill>
                  <a:srgbClr val="D95000"/>
                </a:solidFill>
              </a:defRPr>
            </a:pPr>
            <a:r>
              <a:rPr lang="en-US" sz="3200" dirty="0">
                <a:solidFill>
                  <a:srgbClr val="D95000"/>
                </a:solidFill>
              </a:rPr>
              <a:t>Linux (Astra Linux 1.5, 1.6, 1.7, </a:t>
            </a:r>
            <a:r>
              <a:rPr lang="ru-RU" sz="3200" dirty="0">
                <a:solidFill>
                  <a:srgbClr val="D95000"/>
                </a:solidFill>
              </a:rPr>
              <a:t>Альт 8 СП Рабочая станция</a:t>
            </a:r>
            <a:r>
              <a:rPr lang="en-US" sz="3200" dirty="0">
                <a:solidFill>
                  <a:srgbClr val="D95000"/>
                </a:solidFill>
              </a:rPr>
              <a:t>)</a:t>
            </a:r>
            <a:endParaRPr lang="ru-RU" sz="3200" dirty="0">
              <a:solidFill>
                <a:srgbClr val="D95000"/>
              </a:solidFill>
            </a:endParaRPr>
          </a:p>
          <a:p>
            <a:pPr marL="842400" lvl="4" indent="-392400" defTabSz="472058" fontAlgn="base">
              <a:spcBef>
                <a:spcPts val="1400"/>
              </a:spcBef>
              <a:defRPr sz="2400">
                <a:solidFill>
                  <a:srgbClr val="D95000"/>
                </a:solidFill>
              </a:defRPr>
            </a:pPr>
            <a:r>
              <a:rPr lang="ru-RU" sz="3200" dirty="0">
                <a:solidFill>
                  <a:srgbClr val="D95000"/>
                </a:solidFill>
              </a:rPr>
              <a:t>МСВС 5.0 (ЦАВМ.11004-01 изм. №7, поддерживает только включение режима «Чтение</a:t>
            </a:r>
            <a:r>
              <a:rPr lang="en-US" sz="3200" dirty="0">
                <a:solidFill>
                  <a:srgbClr val="D95000"/>
                </a:solidFill>
              </a:rPr>
              <a:t>/</a:t>
            </a:r>
            <a:r>
              <a:rPr lang="ru-RU" sz="3200" dirty="0">
                <a:solidFill>
                  <a:srgbClr val="D95000"/>
                </a:solidFill>
              </a:rPr>
              <a:t>Запись»).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71581" y="7875911"/>
            <a:ext cx="1766320" cy="1526398"/>
          </a:xfrm>
          <a:prstGeom prst="rect">
            <a:avLst/>
          </a:prstGeom>
        </p:spPr>
      </p:pic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035609"/>
              </p:ext>
            </p:extLst>
          </p:nvPr>
        </p:nvGraphicFramePr>
        <p:xfrm>
          <a:off x="18525584" y="8983847"/>
          <a:ext cx="1737698" cy="124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Точечный рисунок" r:id="rId5" imgW="4819680" imgH="3448080" progId="Paint.Picture">
                  <p:embed/>
                </p:oleObj>
              </mc:Choice>
              <mc:Fallback>
                <p:oleObj name="Точечный рисунок" r:id="rId5" imgW="4819680" imgH="3448080" progId="Paint.Picture">
                  <p:embed/>
                  <p:pic>
                    <p:nvPicPr>
                      <p:cNvPr id="12" name="Объект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525584" y="8983847"/>
                        <a:ext cx="1737698" cy="124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latform-logos.png" descr="platform-logos.png"/>
          <p:cNvPicPr>
            <a:picLocks noChangeAspect="1"/>
          </p:cNvPicPr>
          <p:nvPr/>
        </p:nvPicPr>
        <p:blipFill rotWithShape="1">
          <a:blip r:embed="rId7"/>
          <a:srcRect l="35515"/>
          <a:stretch/>
        </p:blipFill>
        <p:spPr>
          <a:xfrm>
            <a:off x="17336260" y="10879140"/>
            <a:ext cx="2524977" cy="15553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9389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60606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2269fb7-17e7-4f90-bcbf-15abc3409386">3E27XUPJTJDR-1931086561-1733</_dlc_DocId>
    <_dlc_DocIdUrl xmlns="f2269fb7-17e7-4f90-bcbf-15abc3409386">
      <Url>https://shp.aladdin.ru/publications/FlashDiod/_layouts/15/DocIdRedir.aspx?ID=3E27XUPJTJDR-1931086561-1733</Url>
      <Description>3E27XUPJTJDR-1931086561-1733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B6857464CD8D48973E2D700B8A3F93" ma:contentTypeVersion="1" ma:contentTypeDescription="Создание документа." ma:contentTypeScope="" ma:versionID="40e3133a7e5c5baa5980e038d79becea">
  <xsd:schema xmlns:xsd="http://www.w3.org/2001/XMLSchema" xmlns:xs="http://www.w3.org/2001/XMLSchema" xmlns:p="http://schemas.microsoft.com/office/2006/metadata/properties" xmlns:ns2="f2269fb7-17e7-4f90-bcbf-15abc3409386" targetNamespace="http://schemas.microsoft.com/office/2006/metadata/properties" ma:root="true" ma:fieldsID="cd9eecc2a504171caf6b25d6e7768e02" ns2:_="">
    <xsd:import namespace="f2269fb7-17e7-4f90-bcbf-15abc340938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269fb7-17e7-4f90-bcbf-15abc340938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A411C2-ACFB-4A30-849D-B25104F37EBC}">
  <ds:schemaRefs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f2269fb7-17e7-4f90-bcbf-15abc3409386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38E25D9-ED20-49BB-998A-D4B0D41D3B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269fb7-17e7-4f90-bcbf-15abc34093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D89EE2-E080-4A8F-9D72-C05378E36FB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CE2B64E-A8DE-4625-869E-B7BEF0EEE9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618</Words>
  <Application>Microsoft Office PowerPoint</Application>
  <PresentationFormat>Произвольный</PresentationFormat>
  <Paragraphs>80</Paragraphs>
  <Slides>10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Calibri</vt:lpstr>
      <vt:lpstr>Helvetica</vt:lpstr>
      <vt:lpstr>Lucida Grande</vt:lpstr>
      <vt:lpstr>PFBeauSansPro-Bbook</vt:lpstr>
      <vt:lpstr>PFBeauSansPro-Light</vt:lpstr>
      <vt:lpstr>PFBeauSansPro-Regular</vt:lpstr>
      <vt:lpstr>PFBeauSansPro-SemiBold</vt:lpstr>
      <vt:lpstr>White</vt:lpstr>
      <vt:lpstr>Точечный рисунок</vt:lpstr>
      <vt:lpstr>JaCarta FlashDiode</vt:lpstr>
      <vt:lpstr>Постановка задачи</vt:lpstr>
      <vt:lpstr>Сценарии. Когда необходимо?</vt:lpstr>
      <vt:lpstr>Текущие подходы</vt:lpstr>
      <vt:lpstr>JaCarta FlashDiode</vt:lpstr>
      <vt:lpstr>JaCarta FlashDiode</vt:lpstr>
      <vt:lpstr>Сценарий использования JaCarta FlashDiode</vt:lpstr>
      <vt:lpstr>Преимущества решения</vt:lpstr>
      <vt:lpstr>ТТХ</vt:lpstr>
      <vt:lpstr>Сертификация и безопасность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JaCarta-2 SF</dc:title>
  <dc:creator>Valeriy Baburin</dc:creator>
  <cp:lastModifiedBy>Дьяконов Виталий</cp:lastModifiedBy>
  <cp:revision>109</cp:revision>
  <dcterms:modified xsi:type="dcterms:W3CDTF">2025-10-03T13:32:25Z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0x0101002AB6857464CD8D48973E2D700B8A3F93</vt:lpwstr>
  </property>
  <property fmtid="{D5CDD505-2E9C-101B-9397-08002B2CF9AE}" pid="3" name="_dlc_DocIdItemGuid">
    <vt:lpwstr>0809a799-052f-4191-9117-a32581bf2926</vt:lpwstr>
  </property>
</Properties>
</file>