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2" r:id="rId6"/>
    <p:sldId id="275" r:id="rId7"/>
    <p:sldId id="263" r:id="rId8"/>
    <p:sldId id="265" r:id="rId9"/>
    <p:sldId id="267" r:id="rId10"/>
    <p:sldId id="266" r:id="rId11"/>
    <p:sldId id="268" r:id="rId12"/>
    <p:sldId id="278" r:id="rId13"/>
    <p:sldId id="276" r:id="rId14"/>
    <p:sldId id="277" r:id="rId15"/>
    <p:sldId id="274" r:id="rId16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2286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4572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6858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9144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1430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13716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16002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18288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95141" y="7255933"/>
            <a:ext cx="11927087" cy="8648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6" name="Квадрат"/>
          <p:cNvSpPr/>
          <p:nvPr/>
        </p:nvSpPr>
        <p:spPr>
          <a:xfrm>
            <a:off x="2040466" y="2019300"/>
            <a:ext cx="864825" cy="864824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" name="Квадрат"/>
          <p:cNvSpPr/>
          <p:nvPr/>
        </p:nvSpPr>
        <p:spPr>
          <a:xfrm>
            <a:off x="8466" y="4233"/>
            <a:ext cx="2030474" cy="2030473"/>
          </a:xfrm>
          <a:prstGeom prst="rect">
            <a:avLst/>
          </a:prstGeom>
          <a:solidFill>
            <a:srgbClr val="5757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" name="Квадрат"/>
          <p:cNvSpPr/>
          <p:nvPr/>
        </p:nvSpPr>
        <p:spPr>
          <a:xfrm>
            <a:off x="18326199" y="10718899"/>
            <a:ext cx="1748268" cy="1748268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9" name="aladdin_logo_rus_c.png" descr="aladdin_logo_rus_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8596" y="740391"/>
            <a:ext cx="2707839" cy="20304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Образец заголовока…"/>
          <p:cNvSpPr txBox="1"/>
          <p:nvPr/>
        </p:nvSpPr>
        <p:spPr>
          <a:xfrm>
            <a:off x="3095141" y="3168352"/>
            <a:ext cx="10644488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21100"/>
              </a:lnSpc>
              <a:defRPr sz="8000">
                <a:solidFill>
                  <a:srgbClr val="464749"/>
                </a:solidFill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pPr>
            <a:r>
              <a:t>Образец заголовока</a:t>
            </a:r>
          </a:p>
          <a:p>
            <a:pPr algn="l" defTabSz="457200">
              <a:lnSpc>
                <a:spcPts val="21100"/>
              </a:lnSpc>
              <a:defRPr sz="8000">
                <a:solidFill>
                  <a:srgbClr val="464749"/>
                </a:solidFill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pPr>
            <a:r>
              <a:t>презентации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" name="Имя Фамилия,…"/>
          <p:cNvSpPr txBox="1"/>
          <p:nvPr/>
        </p:nvSpPr>
        <p:spPr>
          <a:xfrm>
            <a:off x="5982407" y="10830238"/>
            <a:ext cx="11766088" cy="152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25000" lnSpcReduction="20000"/>
          </a:bodyPr>
          <a:lstStyle/>
          <a:p>
            <a:pPr algn="r" defTabSz="201168">
              <a:lnSpc>
                <a:spcPts val="6100"/>
              </a:lnSpc>
              <a:defRPr sz="3080">
                <a:solidFill>
                  <a:srgbClr val="7F7F7F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t>Имя Фамилия,</a:t>
            </a:r>
            <a:endParaRPr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r" defTabSz="201168">
              <a:lnSpc>
                <a:spcPts val="5800"/>
              </a:lnSpc>
              <a:defRPr sz="3080" i="1">
                <a:solidFill>
                  <a:srgbClr val="7F7F7F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t>должность,</a:t>
            </a:r>
          </a:p>
          <a:p>
            <a:pPr algn="r" defTabSz="201168">
              <a:lnSpc>
                <a:spcPts val="5800"/>
              </a:lnSpc>
              <a:defRPr sz="3080" i="1">
                <a:solidFill>
                  <a:srgbClr val="7F7F7F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t>"Аладдин Р.Д.</a:t>
            </a:r>
            <a:r>
              <a:rPr i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422284" y="12687300"/>
            <a:ext cx="478732" cy="47262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0606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laddin_circles_orange_10.png" descr="Aladdin_circles_oran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997" y="0"/>
            <a:ext cx="6705601" cy="1233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Изображение"/>
          <p:cNvSpPr>
            <a:spLocks noGrp="1"/>
          </p:cNvSpPr>
          <p:nvPr>
            <p:ph type="pic" idx="13"/>
          </p:nvPr>
        </p:nvSpPr>
        <p:spPr>
          <a:xfrm>
            <a:off x="3530600" y="1384300"/>
            <a:ext cx="13804293" cy="85634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81200" y="10071100"/>
            <a:ext cx="17360900" cy="2324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1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вертикально, Заголовок,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droppedImage.png" descr="droppedImage.png"/>
          <p:cNvPicPr>
            <a:picLocks noChangeAspect="1"/>
          </p:cNvPicPr>
          <p:nvPr/>
        </p:nvPicPr>
        <p:blipFill>
          <a:blip r:embed="rId2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57200" y="1473200"/>
            <a:ext cx="6629400" cy="9950613"/>
          </a:xfrm>
          <a:prstGeom prst="rect">
            <a:avLst/>
          </a:prstGeom>
          <a:effectLst>
            <a:outerShdw blurRad="127000" dist="139700" dir="2700000" rotWithShape="0">
              <a:srgbClr val="000000">
                <a:alpha val="48275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63700" y="2032000"/>
            <a:ext cx="10515600" cy="139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r>
              <a:t>Текст заголовка</a:t>
            </a:r>
          </a:p>
        </p:txBody>
      </p:sp>
      <p:sp>
        <p:nvSpPr>
          <p:cNvPr id="12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63700" y="3683000"/>
            <a:ext cx="10515600" cy="718820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 sz="5500"/>
            </a:lvl1pPr>
            <a:lvl2pPr marL="660400" indent="-660400">
              <a:spcBef>
                <a:spcPts val="2500"/>
              </a:spcBef>
              <a:buSzPct val="68000"/>
              <a:buBlip>
                <a:blip r:embed="rId3"/>
              </a:buBlip>
              <a:defRPr sz="4500">
                <a:latin typeface="+mj-lt"/>
                <a:ea typeface="+mj-ea"/>
                <a:cs typeface="+mj-cs"/>
                <a:sym typeface="PFBeauSansPro-Regular"/>
              </a:defRPr>
            </a:lvl2pPr>
            <a:lvl3pPr marL="1270000" indent="-508000">
              <a:spcBef>
                <a:spcPts val="1000"/>
              </a:spcBef>
              <a:buSzPct val="100000"/>
              <a:defRPr sz="3800">
                <a:latin typeface="+mj-lt"/>
                <a:ea typeface="+mj-ea"/>
                <a:cs typeface="+mj-cs"/>
                <a:sym typeface="PFBeauSansPro-Regular"/>
              </a:defRPr>
            </a:lvl3pPr>
            <a:lvl4pPr marL="1714500" indent="-444500">
              <a:spcBef>
                <a:spcPts val="1500"/>
              </a:spcBef>
              <a:buClr>
                <a:srgbClr val="797979"/>
              </a:buClr>
              <a:buSzPct val="100000"/>
              <a:buChar char="•"/>
              <a:defRPr sz="3500" b="0" i="1"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4pPr>
            <a:lvl5pPr marL="2476500" indent="-444500">
              <a:lnSpc>
                <a:spcPct val="100000"/>
              </a:lnSpc>
              <a:spcBef>
                <a:spcPts val="0"/>
              </a:spcBef>
              <a:buSzPct val="100000"/>
              <a:buChar char="‣"/>
              <a:defRPr sz="3500" spc="0">
                <a:solidFill>
                  <a:srgbClr val="D95000"/>
                </a:solidFill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14500" y="482600"/>
            <a:ext cx="18148300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8000"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0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laddin_circles_orange_10.png" descr="Aladdin_circles_oran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997" y="0"/>
            <a:ext cx="6705601" cy="1233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Aladdin_logo_big_rus.png" descr="Aladdin_logo_big_ru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700" y="965200"/>
            <a:ext cx="21971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05000" y="4610100"/>
            <a:ext cx="15849600" cy="3479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0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14500" y="482600"/>
            <a:ext cx="18148300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laddin_circles_orange_10.png" descr="Aladdin_circles_oran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997" y="0"/>
            <a:ext cx="6705601" cy="1233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Изображение"/>
          <p:cNvSpPr>
            <a:spLocks noGrp="1"/>
          </p:cNvSpPr>
          <p:nvPr>
            <p:ph type="pic" idx="13"/>
          </p:nvPr>
        </p:nvSpPr>
        <p:spPr>
          <a:xfrm>
            <a:off x="3530600" y="1384300"/>
            <a:ext cx="13804293" cy="85634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81200" y="10071100"/>
            <a:ext cx="17360900" cy="2324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000"/>
            </a:lvl1pPr>
          </a:lstStyle>
          <a:p>
            <a:r>
              <a:t>Текст заголовка</a:t>
            </a:r>
          </a:p>
        </p:txBody>
      </p:sp>
      <p:sp>
        <p:nvSpPr>
          <p:cNvPr id="1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, место для р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droppedImage.png" descr="droppedImage.png"/>
          <p:cNvPicPr>
            <a:picLocks noChangeAspect="1"/>
          </p:cNvPicPr>
          <p:nvPr/>
        </p:nvPicPr>
        <p:blipFill>
          <a:blip r:embed="rId2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508000"/>
            <a:ext cx="18135600" cy="2095500"/>
          </a:xfrm>
          <a:prstGeom prst="rect">
            <a:avLst/>
          </a:prstGeom>
        </p:spPr>
        <p:txBody>
          <a:bodyPr anchor="ctr"/>
          <a:lstStyle>
            <a:lvl1pPr algn="ctr">
              <a:defRPr sz="7000"/>
            </a:lvl1pPr>
          </a:lstStyle>
          <a:p>
            <a:r>
              <a:t>Текст заголовка</a:t>
            </a:r>
          </a:p>
        </p:txBody>
      </p:sp>
      <p:sp>
        <p:nvSpPr>
          <p:cNvPr id="17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2946400"/>
            <a:ext cx="11201400" cy="90932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 sz="5500"/>
            </a:lvl1pPr>
            <a:lvl2pPr>
              <a:buBlip>
                <a:blip r:embed="rId4"/>
              </a:buBlip>
              <a:defRPr sz="5000"/>
            </a:lvl2pPr>
            <a:lvl3pPr marL="1332922" indent="-570922">
              <a:defRPr sz="4300">
                <a:latin typeface="+mj-lt"/>
                <a:ea typeface="+mj-ea"/>
                <a:cs typeface="+mj-cs"/>
                <a:sym typeface="PFBeauSansPro-Regular"/>
              </a:defRPr>
            </a:lvl3pPr>
            <a:lvl4pPr>
              <a:defRPr sz="4700" b="0"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4pPr>
            <a:lvl5pPr marL="1784512" indent="-387512">
              <a:buSzPct val="120000"/>
              <a:defRPr sz="3500" spc="70"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14500" y="482600"/>
            <a:ext cx="18148300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000"/>
            </a:lvl1pPr>
          </a:lstStyle>
          <a:p>
            <a:r>
              <a:t>Текст заголовка</a:t>
            </a:r>
          </a:p>
        </p:txBody>
      </p:sp>
      <p:sp>
        <p:nvSpPr>
          <p:cNvPr id="1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, место для р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droppedImage.png" descr="droppedImage.png"/>
          <p:cNvPicPr>
            <a:picLocks noChangeAspect="1"/>
          </p:cNvPicPr>
          <p:nvPr/>
        </p:nvPicPr>
        <p:blipFill>
          <a:blip r:embed="rId2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508000"/>
            <a:ext cx="18135600" cy="2095500"/>
          </a:xfrm>
          <a:prstGeom prst="rect">
            <a:avLst/>
          </a:prstGeom>
        </p:spPr>
        <p:txBody>
          <a:bodyPr anchor="ctr"/>
          <a:lstStyle>
            <a:lvl1pPr algn="ctr">
              <a:defRPr sz="6200"/>
            </a:lvl1pPr>
          </a:lstStyle>
          <a:p>
            <a:r>
              <a:t>Текст заголовка</a:t>
            </a:r>
          </a:p>
        </p:txBody>
      </p:sp>
      <p:sp>
        <p:nvSpPr>
          <p:cNvPr id="19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2946400"/>
            <a:ext cx="11201400" cy="90932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 sz="5500"/>
            </a:lvl1pPr>
            <a:lvl2pPr>
              <a:buBlip>
                <a:blip r:embed="rId4"/>
              </a:buBlip>
              <a:defRPr sz="5000"/>
            </a:lvl2pPr>
            <a:lvl3pPr marL="1332922" indent="-570922">
              <a:defRPr sz="4300">
                <a:latin typeface="+mj-lt"/>
                <a:ea typeface="+mj-ea"/>
                <a:cs typeface="+mj-cs"/>
                <a:sym typeface="PFBeauSansPro-Regular"/>
              </a:defRPr>
            </a:lvl3pPr>
            <a:lvl4pPr>
              <a:defRPr sz="4700" b="0"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4pPr>
            <a:lvl5pPr marL="1784512" indent="-387512">
              <a:buSzPct val="120000"/>
              <a:defRPr sz="3500" spc="70"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14500" y="482600"/>
            <a:ext cx="18148300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200"/>
            </a:lvl1pPr>
          </a:lstStyle>
          <a:p>
            <a:r>
              <a:t>Текст заголовка</a:t>
            </a:r>
          </a:p>
        </p:txBody>
      </p:sp>
      <p:sp>
        <p:nvSpPr>
          <p:cNvPr id="2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Aladdin_circles_orange_10.png" descr="Aladdin_circles_oran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997" y="0"/>
            <a:ext cx="6705601" cy="1233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Aladdin_logo_big_rus.png" descr="Aladdin_logo_big_ru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700" y="965200"/>
            <a:ext cx="21971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05000" y="4610100"/>
            <a:ext cx="15849600" cy="34798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7200"/>
            </a:lvl1pPr>
          </a:lstStyle>
          <a:p>
            <a:r>
              <a:t>Текст заголовка</a:t>
            </a:r>
          </a:p>
        </p:txBody>
      </p:sp>
      <p:sp>
        <p:nvSpPr>
          <p:cNvPr id="2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0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Aladdin_circles_orange_10.png" descr="Aladdin_circles_oran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997" y="0"/>
            <a:ext cx="6705601" cy="1233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Aladdin_logo_big_rus.png" descr="Aladdin_logo_big_ru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700" y="965200"/>
            <a:ext cx="21971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05000" y="4610100"/>
            <a:ext cx="15849600" cy="34798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0"/>
            </a:lvl1pPr>
          </a:lstStyle>
          <a:p>
            <a:r>
              <a:t>Текст заголовка</a:t>
            </a:r>
          </a:p>
        </p:txBody>
      </p:sp>
      <p:sp>
        <p:nvSpPr>
          <p:cNvPr id="2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ng" descr="droppedImage.png"/>
          <p:cNvPicPr>
            <a:picLocks noChangeAspect="1"/>
          </p:cNvPicPr>
          <p:nvPr/>
        </p:nvPicPr>
        <p:blipFill>
          <a:blip r:embed="rId3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508000"/>
            <a:ext cx="18135600" cy="2095500"/>
          </a:xfrm>
          <a:prstGeom prst="rect">
            <a:avLst/>
          </a:prstGeom>
        </p:spPr>
        <p:txBody>
          <a:bodyPr anchor="ctr"/>
          <a:lstStyle>
            <a:lvl1pPr algn="ctr">
              <a:defRPr sz="6200"/>
            </a:lvl1pPr>
          </a:lstStyle>
          <a:p>
            <a:r>
              <a:t>Текст заголовка</a:t>
            </a:r>
          </a:p>
        </p:txBody>
      </p:sp>
      <p:sp>
        <p:nvSpPr>
          <p:cNvPr id="2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85266" y="2959100"/>
            <a:ext cx="8739784" cy="90805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 sz="5500"/>
            </a:lvl1pPr>
            <a:lvl2pPr>
              <a:spcBef>
                <a:spcPts val="3500"/>
              </a:spcBef>
              <a:buBlip>
                <a:blip r:embed="rId4"/>
              </a:buBlip>
              <a:defRPr sz="5000"/>
            </a:lvl2pPr>
            <a:lvl3pPr>
              <a:spcBef>
                <a:spcPts val="2000"/>
              </a:spcBef>
              <a:defRPr sz="4200">
                <a:latin typeface="+mj-lt"/>
                <a:ea typeface="+mj-ea"/>
                <a:cs typeface="+mj-cs"/>
                <a:sym typeface="PFBeauSansPro-Regular"/>
              </a:defRPr>
            </a:lvl3pPr>
            <a:lvl4pPr marL="2112544" indent="-753644">
              <a:spcBef>
                <a:spcPts val="2000"/>
              </a:spcBef>
              <a:defRPr sz="4100" b="0">
                <a:latin typeface="+mn-lt"/>
                <a:ea typeface="+mn-ea"/>
                <a:cs typeface="+mn-cs"/>
                <a:sym typeface="PFBeauSansPro-Bbook"/>
              </a:defRPr>
            </a:lvl4pPr>
            <a:lvl5pPr marL="1934882" indent="-537882">
              <a:lnSpc>
                <a:spcPct val="100000"/>
              </a:lnSpc>
              <a:spcBef>
                <a:spcPts val="1800"/>
              </a:spcBef>
              <a:defRPr sz="3400" spc="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58137" y="12687300"/>
            <a:ext cx="422226" cy="4107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56623"/>
            <a:ext cx="19113500" cy="21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1300" y="12733608"/>
            <a:ext cx="20332700" cy="22860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14500" y="482600"/>
            <a:ext cx="18148300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r>
              <a:t>Текст заголовка</a:t>
            </a:r>
          </a:p>
        </p:txBody>
      </p:sp>
      <p:sp>
        <p:nvSpPr>
          <p:cNvPr id="2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, место для р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094" y="1504827"/>
            <a:ext cx="12594696" cy="144384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44700" y="131742"/>
            <a:ext cx="18135600" cy="1388733"/>
          </a:xfrm>
          <a:prstGeom prst="rect">
            <a:avLst/>
          </a:prstGeom>
        </p:spPr>
        <p:txBody>
          <a:bodyPr anchor="ctr"/>
          <a:lstStyle>
            <a:lvl1pPr algn="ctr">
              <a:defRPr sz="4400"/>
            </a:lvl1pPr>
          </a:lstStyle>
          <a:p>
            <a:r>
              <a:t>Текст заголовка</a:t>
            </a:r>
          </a:p>
        </p:txBody>
      </p:sp>
      <p:sp>
        <p:nvSpPr>
          <p:cNvPr id="25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2946400"/>
            <a:ext cx="11201400" cy="90932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 sz="5500"/>
            </a:lvl1pPr>
            <a:lvl2pPr>
              <a:buBlip>
                <a:blip r:embed="rId3"/>
              </a:buBlip>
              <a:defRPr sz="5000"/>
            </a:lvl2pPr>
            <a:lvl3pPr marL="1332922" indent="-570922">
              <a:defRPr sz="4300">
                <a:latin typeface="+mj-lt"/>
                <a:ea typeface="+mj-ea"/>
                <a:cs typeface="+mj-cs"/>
                <a:sym typeface="PFBeauSansPro-Regular"/>
              </a:defRPr>
            </a:lvl3pPr>
            <a:lvl4pPr>
              <a:defRPr sz="4700" b="0"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4pPr>
            <a:lvl5pPr marL="1817728" indent="-420728">
              <a:lnSpc>
                <a:spcPct val="100000"/>
              </a:lnSpc>
              <a:spcBef>
                <a:spcPts val="1200"/>
              </a:spcBef>
              <a:buSzPct val="120000"/>
              <a:defRPr sz="3800" spc="76"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8016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 к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"/>
          <p:cNvSpPr/>
          <p:nvPr/>
        </p:nvSpPr>
        <p:spPr>
          <a:xfrm>
            <a:off x="-8467" y="1171821"/>
            <a:ext cx="19406561" cy="864824"/>
          </a:xfrm>
          <a:prstGeom prst="rect">
            <a:avLst/>
          </a:prstGeom>
          <a:gradFill>
            <a:gsLst>
              <a:gs pos="0">
                <a:srgbClr val="B3BDCF"/>
              </a:gs>
              <a:gs pos="100000">
                <a:srgbClr val="8F97A5"/>
              </a:gs>
            </a:gsLst>
            <a:path>
              <a:fillToRect l="91395" t="46810" r="8604" b="53189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8F97A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" name="Квадрат"/>
          <p:cNvSpPr/>
          <p:nvPr/>
        </p:nvSpPr>
        <p:spPr>
          <a:xfrm>
            <a:off x="19812230" y="11808581"/>
            <a:ext cx="517460" cy="517460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" name="Квадрат"/>
          <p:cNvSpPr/>
          <p:nvPr/>
        </p:nvSpPr>
        <p:spPr>
          <a:xfrm>
            <a:off x="20332600" y="12309822"/>
            <a:ext cx="1027273" cy="1027272"/>
          </a:xfrm>
          <a:prstGeom prst="rect">
            <a:avLst/>
          </a:prstGeom>
          <a:solidFill>
            <a:srgbClr val="5757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5825" y="1246516"/>
            <a:ext cx="16017976" cy="7154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 коп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"/>
          <p:cNvSpPr/>
          <p:nvPr/>
        </p:nvSpPr>
        <p:spPr>
          <a:xfrm>
            <a:off x="-8467" y="4885812"/>
            <a:ext cx="19406560" cy="3563376"/>
          </a:xfrm>
          <a:prstGeom prst="rect">
            <a:avLst/>
          </a:prstGeom>
          <a:gradFill>
            <a:gsLst>
              <a:gs pos="0">
                <a:srgbClr val="B3BDCF"/>
              </a:gs>
              <a:gs pos="100000">
                <a:srgbClr val="8F97A5"/>
              </a:gs>
            </a:gsLst>
            <a:path>
              <a:fillToRect l="91395" t="46810" r="8604" b="53189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8F97A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1" name="Квадрат"/>
          <p:cNvSpPr/>
          <p:nvPr/>
        </p:nvSpPr>
        <p:spPr>
          <a:xfrm>
            <a:off x="19812230" y="11808581"/>
            <a:ext cx="517460" cy="517460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2" name="Квадрат"/>
          <p:cNvSpPr/>
          <p:nvPr/>
        </p:nvSpPr>
        <p:spPr>
          <a:xfrm>
            <a:off x="20332600" y="12309822"/>
            <a:ext cx="1027273" cy="1027272"/>
          </a:xfrm>
          <a:prstGeom prst="rect">
            <a:avLst/>
          </a:prstGeom>
          <a:solidFill>
            <a:srgbClr val="5757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5825" y="5632249"/>
            <a:ext cx="16017976" cy="7154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, место для р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droppedImage.png" descr="droppedImage.png"/>
          <p:cNvPicPr>
            <a:picLocks noChangeAspect="1"/>
          </p:cNvPicPr>
          <p:nvPr/>
        </p:nvPicPr>
        <p:blipFill>
          <a:blip r:embed="rId2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508000"/>
            <a:ext cx="18135600" cy="20955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6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2946400"/>
            <a:ext cx="11201400" cy="9093200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buBlip>
                <a:blip r:embed="rId4"/>
              </a:buBlip>
              <a:defRPr sz="5000"/>
            </a:lvl2pPr>
            <a:lvl3pPr marL="1332922" indent="-570922">
              <a:defRPr sz="4300">
                <a:latin typeface="+mj-lt"/>
                <a:ea typeface="+mj-ea"/>
                <a:cs typeface="+mj-cs"/>
                <a:sym typeface="PFBeauSansPro-Regular"/>
              </a:defRPr>
            </a:lvl3pPr>
            <a:lvl4pPr>
              <a:defRPr sz="4700" b="0"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4pPr>
            <a:lvl5pPr marL="1784512" indent="-387512">
              <a:buSzPct val="120000"/>
              <a:defRPr sz="3500" spc="70"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, место для фото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droppedImage.png" descr="droppedImage.png"/>
          <p:cNvPicPr>
            <a:picLocks noChangeAspect="1"/>
          </p:cNvPicPr>
          <p:nvPr/>
        </p:nvPicPr>
        <p:blipFill>
          <a:blip r:embed="rId2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508000"/>
            <a:ext cx="18135600" cy="20955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7317383" y="3280382"/>
            <a:ext cx="12507318" cy="8946292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>
              <a:defRPr sz="5500"/>
            </a:lvl1pPr>
            <a:lvl2pPr>
              <a:buBlip>
                <a:blip r:embed="rId4"/>
              </a:buBlip>
              <a:defRPr sz="5000"/>
            </a:lvl2pPr>
            <a:lvl3pPr marL="1360109" indent="-598109">
              <a:defRPr sz="4300">
                <a:latin typeface="+mj-lt"/>
                <a:ea typeface="+mj-ea"/>
                <a:cs typeface="+mj-cs"/>
                <a:sym typeface="PFBeauSansPro-Regular"/>
              </a:defRPr>
            </a:lvl3pPr>
            <a:lvl4pPr>
              <a:defRPr sz="4700" b="0"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4pPr>
            <a:lvl5pPr marL="1890888" indent="-493888">
              <a:buSzPct val="137000"/>
              <a:defRPr sz="3500" spc="70"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 - 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droppedImage.png" descr="droppedImage.png"/>
          <p:cNvPicPr>
            <a:picLocks noChangeAspect="1"/>
          </p:cNvPicPr>
          <p:nvPr/>
        </p:nvPicPr>
        <p:blipFill>
          <a:blip r:embed="rId2">
            <a:alphaModFix amt="52000"/>
            <a:extLst/>
          </a:blip>
          <a:stretch>
            <a:fillRect/>
          </a:stretch>
        </p:blipFill>
        <p:spPr>
          <a:xfrm>
            <a:off x="-241300" y="12733608"/>
            <a:ext cx="20332700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00" y="2356623"/>
            <a:ext cx="19113500" cy="2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520700"/>
            <a:ext cx="18161000" cy="20828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8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2971800"/>
            <a:ext cx="18161000" cy="9017000"/>
          </a:xfrm>
          <a:prstGeom prst="rect">
            <a:avLst/>
          </a:prstGeom>
        </p:spPr>
        <p:txBody>
          <a:bodyPr numCol="2" spcCol="908050" anchor="ctr"/>
          <a:lstStyle>
            <a:lvl1pPr>
              <a:defRPr sz="5500"/>
            </a:lvl1pPr>
            <a:lvl2pPr>
              <a:spcBef>
                <a:spcPts val="3500"/>
              </a:spcBef>
              <a:buBlip>
                <a:blip r:embed="rId4"/>
              </a:buBlip>
              <a:defRPr sz="5000"/>
            </a:lvl2pPr>
            <a:lvl3pPr>
              <a:spcBef>
                <a:spcPts val="3300"/>
              </a:spcBef>
              <a:buClr>
                <a:srgbClr val="424242"/>
              </a:buClr>
              <a:buSzPct val="100000"/>
              <a:defRPr sz="4200">
                <a:latin typeface="+mj-lt"/>
                <a:ea typeface="+mj-ea"/>
                <a:cs typeface="+mj-cs"/>
                <a:sym typeface="PFBeauSansPro-Regular"/>
              </a:defRPr>
            </a:lvl3pPr>
            <a:lvl4pPr marL="1930400" indent="-571500">
              <a:spcBef>
                <a:spcPts val="3300"/>
              </a:spcBef>
              <a:defRPr sz="4100" b="0">
                <a:latin typeface="+mn-lt"/>
                <a:ea typeface="+mn-ea"/>
                <a:cs typeface="+mn-cs"/>
                <a:sym typeface="PFBeauSansPro-Bbook"/>
              </a:defRPr>
            </a:lvl4pPr>
            <a:lvl5pPr marL="1905000" indent="-508000">
              <a:lnSpc>
                <a:spcPct val="100000"/>
              </a:lnSpc>
              <a:spcBef>
                <a:spcPts val="3300"/>
              </a:spcBef>
              <a:buSzPct val="110000"/>
              <a:defRPr sz="3600" i="1" spc="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622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470657" y="3632200"/>
            <a:ext cx="7339477" cy="2095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laddin_circles_orange_10.png" descr="Aladdin_circles_orange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0997" y="0"/>
            <a:ext cx="6705601" cy="12333376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98600" y="901700"/>
            <a:ext cx="15849600" cy="3479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49543" y="12687300"/>
            <a:ext cx="439421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44444"/>
                </a:solidFill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69533" y="897466"/>
            <a:ext cx="18135601" cy="71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Текст заголовка</a:t>
            </a:r>
          </a:p>
        </p:txBody>
      </p:sp>
      <p:sp>
        <p:nvSpPr>
          <p:cNvPr id="3" name="Квадрат"/>
          <p:cNvSpPr/>
          <p:nvPr/>
        </p:nvSpPr>
        <p:spPr>
          <a:xfrm>
            <a:off x="-25400" y="-12700"/>
            <a:ext cx="864824" cy="864824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Квадрат"/>
          <p:cNvSpPr/>
          <p:nvPr/>
        </p:nvSpPr>
        <p:spPr>
          <a:xfrm>
            <a:off x="838200" y="854436"/>
            <a:ext cx="517459" cy="517460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Квадрат"/>
          <p:cNvSpPr/>
          <p:nvPr/>
        </p:nvSpPr>
        <p:spPr>
          <a:xfrm>
            <a:off x="19812230" y="11808581"/>
            <a:ext cx="517460" cy="517460"/>
          </a:xfrm>
          <a:prstGeom prst="rect">
            <a:avLst/>
          </a:prstGeom>
          <a:solidFill>
            <a:srgbClr val="FF4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" name="Квадрат"/>
          <p:cNvSpPr/>
          <p:nvPr/>
        </p:nvSpPr>
        <p:spPr>
          <a:xfrm>
            <a:off x="20332600" y="12309822"/>
            <a:ext cx="1027273" cy="1027272"/>
          </a:xfrm>
          <a:prstGeom prst="rect">
            <a:avLst/>
          </a:prstGeom>
          <a:solidFill>
            <a:srgbClr val="5757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635123" y="12618063"/>
            <a:ext cx="422226" cy="410791"/>
          </a:xfrm>
          <a:prstGeom prst="rect">
            <a:avLst/>
          </a:prstGeom>
          <a:ln w="12700">
            <a:miter lim="400000"/>
          </a:ln>
        </p:spPr>
        <p:txBody>
          <a:bodyPr wrap="none" lIns="63500" tIns="63500" rIns="63500" bIns="635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769533" y="2535766"/>
            <a:ext cx="17968186" cy="882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2pPr marL="711200" indent="-711200">
              <a:buBlip>
                <a:blip r:embed="rId26"/>
              </a:buBlip>
              <a:defRPr>
                <a:latin typeface="+mn-lt"/>
                <a:ea typeface="+mn-ea"/>
                <a:cs typeface="+mn-cs"/>
                <a:sym typeface="PFBeauSansPro-Bbook"/>
              </a:defRPr>
            </a:lvl2pPr>
            <a:lvl3pPr marL="1346200" indent="-584200">
              <a:spcBef>
                <a:spcPts val="2200"/>
              </a:spcBef>
              <a:buChar char="-"/>
              <a:defRPr sz="3000">
                <a:latin typeface="PT Sans"/>
                <a:ea typeface="PT Sans"/>
                <a:cs typeface="PT Sans"/>
                <a:sym typeface="PT Sans"/>
              </a:defRPr>
            </a:lvl3pPr>
            <a:lvl4pPr marL="2159619" indent="-800719">
              <a:spcBef>
                <a:spcPts val="2300"/>
              </a:spcBef>
              <a:buChar char="‣"/>
              <a:defRPr sz="2700" b="1">
                <a:solidFill>
                  <a:srgbClr val="D95000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127999" indent="-507999">
              <a:lnSpc>
                <a:spcPct val="90000"/>
              </a:lnSpc>
              <a:spcBef>
                <a:spcPts val="2500"/>
              </a:spcBef>
              <a:buChar char="-"/>
              <a:defRPr sz="2700" spc="53">
                <a:latin typeface="PT Sans"/>
                <a:ea typeface="PT Sans"/>
                <a:cs typeface="PT Sans"/>
                <a:sym typeface="PT San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1pPr>
      <a:lvl2pPr marL="0" marR="0" indent="2286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2pPr>
      <a:lvl3pPr marL="0" marR="0" indent="4572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3pPr>
      <a:lvl4pPr marL="0" marR="0" indent="6858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4pPr>
      <a:lvl5pPr marL="0" marR="0" indent="9144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5pPr>
      <a:lvl6pPr marL="0" marR="0" indent="11430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6pPr>
      <a:lvl7pPr marL="0" marR="0" indent="13716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7pPr>
      <a:lvl8pPr marL="0" marR="0" indent="16002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8pPr>
      <a:lvl9pPr marL="0" marR="0" indent="1828800" algn="l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PFBeauSansPro-Regular"/>
        </a:defRPr>
      </a:lvl9pPr>
    </p:titleStyle>
    <p:bodyStyle>
      <a:lvl1pPr marL="0" marR="0" indent="0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1pPr>
      <a:lvl2pPr marL="497840" marR="0" indent="-497840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56000"/>
        <a:buFontTx/>
        <a:buNone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2pPr>
      <a:lvl3pPr marL="1237511" marR="0" indent="-475511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36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3pPr>
      <a:lvl4pPr marL="1955180" marR="0" indent="-596280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25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4pPr>
      <a:lvl5pPr marL="1864894" marR="0" indent="-467894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45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5pPr>
      <a:lvl6pPr marL="1902994" marR="0" indent="-467894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45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6pPr>
      <a:lvl7pPr marL="1941094" marR="0" indent="-467894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45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7pPr>
      <a:lvl8pPr marL="1979194" marR="0" indent="-467894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45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8pPr>
      <a:lvl9pPr marL="2017294" marR="0" indent="-467894" algn="l" defTabSz="800100" latinLnBrk="0">
        <a:lnSpc>
          <a:spcPct val="100000"/>
        </a:lnSpc>
        <a:spcBef>
          <a:spcPts val="3300"/>
        </a:spcBef>
        <a:spcAft>
          <a:spcPts val="0"/>
        </a:spcAft>
        <a:buClrTx/>
        <a:buSzPct val="145000"/>
        <a:buFontTx/>
        <a:buChar char="•"/>
        <a:tabLst/>
        <a:defRPr sz="3500" b="0" i="0" u="none" strike="noStrike" cap="none" spc="0" baseline="0">
          <a:solidFill>
            <a:srgbClr val="000000"/>
          </a:solidFill>
          <a:uFillTx/>
          <a:latin typeface="PFBeauSansPro-SemiBold"/>
          <a:ea typeface="PFBeauSansPro-SemiBold"/>
          <a:cs typeface="PFBeauSansPro-SemiBold"/>
          <a:sym typeface="PFBeauSansPro-SemiBold"/>
        </a:defRPr>
      </a:lvl9pPr>
    </p:bodyStyle>
    <p:other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.Petrenko@aladdin-rd.r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hyperlink" Target="http://www.aladdin-rd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RA_2.png" descr="RA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2222" y="521031"/>
            <a:ext cx="14118606" cy="1261262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Прямоугольник"/>
          <p:cNvSpPr/>
          <p:nvPr/>
        </p:nvSpPr>
        <p:spPr>
          <a:xfrm>
            <a:off x="11060844" y="7701535"/>
            <a:ext cx="10299715" cy="1664586"/>
          </a:xfrm>
          <a:prstGeom prst="rect">
            <a:avLst/>
          </a:prstGeom>
          <a:gradFill>
            <a:gsLst>
              <a:gs pos="0">
                <a:srgbClr val="CDD9ED"/>
              </a:gs>
              <a:gs pos="100000">
                <a:srgbClr val="8F97A5"/>
              </a:gs>
            </a:gsLst>
            <a:path>
              <a:fillToRect l="79689" t="47489" r="20310" b="5251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8F97A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1" name="Aladdin LiveOffice…"/>
          <p:cNvSpPr txBox="1">
            <a:spLocks noGrp="1"/>
          </p:cNvSpPr>
          <p:nvPr>
            <p:ph type="title"/>
          </p:nvPr>
        </p:nvSpPr>
        <p:spPr>
          <a:xfrm>
            <a:off x="11580150" y="2203612"/>
            <a:ext cx="8654367" cy="3436475"/>
          </a:xfrm>
          <a:prstGeom prst="rect">
            <a:avLst/>
          </a:prstGeom>
        </p:spPr>
        <p:txBody>
          <a:bodyPr anchor="t"/>
          <a:lstStyle/>
          <a:p>
            <a:pPr algn="l" defTabSz="784098">
              <a:spcBef>
                <a:spcPts val="2800"/>
              </a:spcBef>
              <a:defRPr sz="5096">
                <a:solidFill>
                  <a:srgbClr val="566979"/>
                </a:solidFill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pPr>
            <a:r>
              <a:rPr dirty="0"/>
              <a:t>Aladdin </a:t>
            </a:r>
            <a:r>
              <a:rPr dirty="0" err="1"/>
              <a:t>LiveOffice</a:t>
            </a:r>
            <a:endParaRPr dirty="0"/>
          </a:p>
          <a:p>
            <a:pPr algn="l" defTabSz="784098">
              <a:lnSpc>
                <a:spcPct val="120000"/>
              </a:lnSpc>
              <a:defRPr sz="3234"/>
            </a:pPr>
            <a:r>
              <a:rPr dirty="0"/>
              <a:t>- </a:t>
            </a:r>
            <a:r>
              <a:rPr dirty="0" err="1"/>
              <a:t>доверенная</a:t>
            </a:r>
            <a:r>
              <a:rPr dirty="0"/>
              <a:t> </a:t>
            </a:r>
            <a:r>
              <a:rPr dirty="0" err="1"/>
              <a:t>платформа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безопасной</a:t>
            </a:r>
            <a:r>
              <a:rPr dirty="0"/>
              <a:t> </a:t>
            </a:r>
            <a:r>
              <a:rPr dirty="0" err="1"/>
              <a:t>дистанционной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сотрудников</a:t>
            </a:r>
            <a:r>
              <a:rPr dirty="0"/>
              <a:t>        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использовании</a:t>
            </a:r>
            <a:r>
              <a:rPr dirty="0"/>
              <a:t> </a:t>
            </a:r>
            <a:r>
              <a:rPr dirty="0" err="1"/>
              <a:t>ими</a:t>
            </a:r>
            <a:r>
              <a:rPr dirty="0"/>
              <a:t> </a:t>
            </a:r>
            <a:r>
              <a:rPr dirty="0" err="1"/>
              <a:t>личных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/>
              <a:t>вычислительной</a:t>
            </a:r>
            <a:r>
              <a:rPr dirty="0"/>
              <a:t> </a:t>
            </a:r>
            <a:r>
              <a:rPr dirty="0" err="1"/>
              <a:t>техники</a:t>
            </a:r>
            <a:r>
              <a:rPr dirty="0"/>
              <a:t> </a:t>
            </a:r>
          </a:p>
        </p:txBody>
      </p:sp>
      <p:sp>
        <p:nvSpPr>
          <p:cNvPr id="273" name="Для государственных структур…"/>
          <p:cNvSpPr/>
          <p:nvPr/>
        </p:nvSpPr>
        <p:spPr>
          <a:xfrm>
            <a:off x="11580150" y="7939090"/>
            <a:ext cx="6392244" cy="1211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8" indent="0" algn="l">
              <a:defRPr sz="2800">
                <a:solidFill>
                  <a:srgbClr val="FFFFFF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t>Для государственных структур</a:t>
            </a:r>
          </a:p>
          <a:p>
            <a:pPr lvl="8" indent="0" algn="l">
              <a:defRPr sz="2800">
                <a:solidFill>
                  <a:srgbClr val="FFFFFF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t>и коммерческих компаний </a:t>
            </a:r>
          </a:p>
        </p:txBody>
      </p:sp>
      <p:pic>
        <p:nvPicPr>
          <p:cNvPr id="274" name="Aladdin_logo_small_rus_border_1.png" descr="Aladdin_logo_small_rus_border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14419" y="10693432"/>
            <a:ext cx="1923799" cy="1418259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Сергей Груздев,…"/>
          <p:cNvSpPr txBox="1"/>
          <p:nvPr/>
        </p:nvSpPr>
        <p:spPr>
          <a:xfrm>
            <a:off x="11580149" y="10858823"/>
            <a:ext cx="491170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400">
                <a:latin typeface="PT Sans"/>
                <a:ea typeface="PT Sans"/>
                <a:cs typeface="PT Sans"/>
                <a:sym typeface="PT Sans"/>
              </a:defRPr>
            </a:pPr>
            <a:r>
              <a:rPr lang="ru-RU" dirty="0" smtClean="0"/>
              <a:t>Валерий Бабурин</a:t>
            </a:r>
            <a:r>
              <a:rPr dirty="0" smtClean="0"/>
              <a:t>,</a:t>
            </a:r>
            <a:endParaRPr dirty="0"/>
          </a:p>
          <a:p>
            <a:pPr algn="l"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rPr lang="ru-RU" dirty="0" smtClean="0"/>
              <a:t>Менеджер продукта направления </a:t>
            </a:r>
          </a:p>
          <a:p>
            <a:pPr algn="l"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rPr lang="ru-RU" dirty="0"/>
              <a:t>"</a:t>
            </a:r>
            <a:r>
              <a:rPr lang="ru-RU" dirty="0" smtClean="0"/>
              <a:t>Защищенные носители информации"</a:t>
            </a:r>
            <a:endParaRPr dirty="0"/>
          </a:p>
        </p:txBody>
      </p:sp>
      <p:pic>
        <p:nvPicPr>
          <p:cNvPr id="276" name="jc_LO_2.png" descr="jc_LO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12511" y="7056357"/>
            <a:ext cx="5753296" cy="3067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644549" y="12618063"/>
            <a:ext cx="403375" cy="410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40" name="Компоненты реш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Компоненты решения</a:t>
            </a:r>
          </a:p>
        </p:txBody>
      </p:sp>
      <p:sp>
        <p:nvSpPr>
          <p:cNvPr id="341" name="Разделы флеш-памяти USB-токена"/>
          <p:cNvSpPr/>
          <p:nvPr/>
        </p:nvSpPr>
        <p:spPr>
          <a:xfrm>
            <a:off x="741346" y="2491590"/>
            <a:ext cx="18987650" cy="1109464"/>
          </a:xfrm>
          <a:prstGeom prst="rect">
            <a:avLst/>
          </a:prstGeom>
          <a:solidFill>
            <a:srgbClr val="DCDEE0"/>
          </a:solidFill>
          <a:ln w="12700">
            <a:solidFill>
              <a:srgbClr val="000000"/>
            </a:solidFill>
            <a:custDash>
              <a:ds d="100000" sp="200000"/>
            </a:custDash>
          </a:ln>
          <a:effectLst>
            <a:outerShdw blurRad="76200" dist="76200" dir="2814344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2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dirty="0" smtClean="0"/>
              <a:t>Логические диски</a:t>
            </a:r>
            <a:r>
              <a:rPr dirty="0" smtClean="0"/>
              <a:t> </a:t>
            </a:r>
            <a:r>
              <a:rPr dirty="0" err="1"/>
              <a:t>флеш-памяти</a:t>
            </a:r>
            <a:r>
              <a:rPr dirty="0"/>
              <a:t> USB-</a:t>
            </a:r>
            <a:r>
              <a:rPr dirty="0" err="1"/>
              <a:t>токена</a:t>
            </a:r>
            <a:r>
              <a:rPr dirty="0"/>
              <a:t> </a:t>
            </a:r>
          </a:p>
        </p:txBody>
      </p:sp>
      <p:sp>
        <p:nvSpPr>
          <p:cNvPr id="342" name="Доверенный загрузчик"/>
          <p:cNvSpPr/>
          <p:nvPr/>
        </p:nvSpPr>
        <p:spPr>
          <a:xfrm>
            <a:off x="740170" y="4191979"/>
            <a:ext cx="4940218" cy="865413"/>
          </a:xfrm>
          <a:prstGeom prst="rect">
            <a:avLst/>
          </a:prstGeom>
          <a:solidFill>
            <a:srgbClr val="FFD479"/>
          </a:solidFill>
          <a:ln w="12700">
            <a:solidFill>
              <a:srgbClr val="000000"/>
            </a:solidFill>
            <a:custDash>
              <a:ds d="100000" sp="200000"/>
            </a:custDash>
          </a:ln>
          <a:effectLst>
            <a:outerShdw blurRad="76200" dist="76200" dir="2814344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23396" indent="-323396" algn="l" defTabSz="584200">
              <a:buSzPct val="100000"/>
              <a:buChar char="•"/>
              <a:defRPr sz="2300" b="1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Доверенный загрузчик</a:t>
            </a:r>
          </a:p>
        </p:txBody>
      </p:sp>
      <p:sp>
        <p:nvSpPr>
          <p:cNvPr id="343" name="Модуль аутентификации пользователя до загрузки LiveOS"/>
          <p:cNvSpPr/>
          <p:nvPr/>
        </p:nvSpPr>
        <p:spPr>
          <a:xfrm>
            <a:off x="740170" y="5062652"/>
            <a:ext cx="4940218" cy="1300505"/>
          </a:xfrm>
          <a:prstGeom prst="rect">
            <a:avLst/>
          </a:prstGeom>
          <a:solidFill>
            <a:srgbClr val="FFD479"/>
          </a:solidFill>
          <a:ln w="12700">
            <a:solidFill>
              <a:srgbClr val="000000"/>
            </a:solidFill>
            <a:custDash>
              <a:ds d="100000" sp="200000"/>
            </a:custDash>
          </a:ln>
          <a:effectLst>
            <a:outerShdw blurRad="76200" dist="76200" dir="2814344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23396" indent="-323396" algn="l" defTabSz="584200">
              <a:buSzPct val="100000"/>
              <a:buChar char="•"/>
              <a:defRPr sz="23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Модуль аутентификации пользователя до загрузки LiveOS</a:t>
            </a:r>
          </a:p>
        </p:txBody>
      </p:sp>
      <p:sp>
        <p:nvSpPr>
          <p:cNvPr id="344" name="Модуль авторизации ПК"/>
          <p:cNvSpPr/>
          <p:nvPr/>
        </p:nvSpPr>
        <p:spPr>
          <a:xfrm>
            <a:off x="740170" y="6373937"/>
            <a:ext cx="4940218" cy="865413"/>
          </a:xfrm>
          <a:prstGeom prst="rect">
            <a:avLst/>
          </a:prstGeom>
          <a:solidFill>
            <a:srgbClr val="FFD479"/>
          </a:solidFill>
          <a:ln w="12700">
            <a:solidFill>
              <a:srgbClr val="000000"/>
            </a:solidFill>
            <a:custDash>
              <a:ds d="100000" sp="200000"/>
            </a:custDash>
          </a:ln>
          <a:effectLst>
            <a:outerShdw blurRad="76200" dist="76200" dir="2814344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23396" indent="-323396" algn="l" defTabSz="584200">
              <a:buSzPct val="100000"/>
              <a:buChar char="•"/>
              <a:defRPr sz="23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t>Модуль авторизации ПК</a:t>
            </a:r>
          </a:p>
        </p:txBody>
      </p:sp>
      <p:sp>
        <p:nvSpPr>
          <p:cNvPr id="345" name="Модуль администрирования"/>
          <p:cNvSpPr/>
          <p:nvPr/>
        </p:nvSpPr>
        <p:spPr>
          <a:xfrm>
            <a:off x="740170" y="7257309"/>
            <a:ext cx="4940218" cy="865413"/>
          </a:xfrm>
          <a:prstGeom prst="rect">
            <a:avLst/>
          </a:prstGeom>
          <a:solidFill>
            <a:srgbClr val="FFD479"/>
          </a:solidFill>
          <a:ln w="12700">
            <a:solidFill>
              <a:srgbClr val="000000"/>
            </a:solidFill>
            <a:custDash>
              <a:ds d="100000" sp="200000"/>
            </a:custDash>
          </a:ln>
          <a:effectLst>
            <a:outerShdw blurRad="76200" dist="76200" dir="2814344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23396" indent="-323396" algn="l" defTabSz="584200">
              <a:buSzPct val="100000"/>
              <a:buChar char="•"/>
              <a:defRPr sz="23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 err="1" smtClean="0"/>
              <a:t>Модуль</a:t>
            </a:r>
            <a:r>
              <a:rPr dirty="0" smtClean="0"/>
              <a:t> </a:t>
            </a:r>
            <a:r>
              <a:rPr lang="ru-RU" dirty="0" smtClean="0"/>
              <a:t>КЦ</a:t>
            </a:r>
            <a:endParaRPr dirty="0"/>
          </a:p>
        </p:txBody>
      </p:sp>
      <p:grpSp>
        <p:nvGrpSpPr>
          <p:cNvPr id="349" name="Группа"/>
          <p:cNvGrpSpPr/>
          <p:nvPr/>
        </p:nvGrpSpPr>
        <p:grpSpPr>
          <a:xfrm>
            <a:off x="15748120" y="4191978"/>
            <a:ext cx="4012626" cy="5780931"/>
            <a:chOff x="0" y="0"/>
            <a:chExt cx="4012624" cy="5780928"/>
          </a:xfrm>
        </p:grpSpPr>
        <p:sp>
          <p:nvSpPr>
            <p:cNvPr id="347" name="Скрытый зашифрованный раздел для данных пользователя"/>
            <p:cNvSpPr/>
            <p:nvPr/>
          </p:nvSpPr>
          <p:spPr>
            <a:xfrm>
              <a:off x="0" y="0"/>
              <a:ext cx="4012625" cy="5127374"/>
            </a:xfrm>
            <a:prstGeom prst="rect">
              <a:avLst/>
            </a:prstGeom>
            <a:solidFill>
              <a:srgbClr val="BFE5F9"/>
            </a:solidFill>
            <a:ln w="12700" cap="flat">
              <a:solidFill>
                <a:srgbClr val="000000"/>
              </a:solidFill>
              <a:prstDash val="sysDot"/>
              <a:miter lim="400000"/>
            </a:ln>
            <a:effectLst>
              <a:outerShdw blurRad="76200" dist="76200" dir="2814344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359999" indent="-359999" algn="l" defTabSz="584200">
                <a:lnSpc>
                  <a:spcPct val="80000"/>
                </a:lnSpc>
                <a:buSzPct val="100000"/>
                <a:buChar char="•"/>
                <a:defRPr sz="2300" b="1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lang="ru-RU" dirty="0" smtClean="0"/>
                <a:t>Защищённый</a:t>
              </a:r>
              <a:r>
                <a:rPr dirty="0" smtClean="0"/>
                <a:t> </a:t>
              </a:r>
              <a:r>
                <a:rPr dirty="0" err="1"/>
                <a:t>раздел</a:t>
              </a:r>
              <a:r>
                <a:rPr dirty="0"/>
                <a:t> </a:t>
              </a:r>
              <a:r>
                <a:rPr dirty="0" err="1"/>
                <a:t>для</a:t>
              </a:r>
              <a:r>
                <a:rPr dirty="0"/>
                <a:t> </a:t>
              </a:r>
              <a:r>
                <a:rPr dirty="0" err="1"/>
                <a:t>данных</a:t>
              </a:r>
              <a:r>
                <a:rPr dirty="0"/>
                <a:t> </a:t>
              </a:r>
              <a:r>
                <a:rPr dirty="0" err="1"/>
                <a:t>пользователя</a:t>
              </a:r>
              <a:endParaRPr dirty="0"/>
            </a:p>
          </p:txBody>
        </p:sp>
        <p:pic>
          <p:nvPicPr>
            <p:cNvPr id="348" name="depositphotos_30045353-stock-illustration-padlock-collection-vector-illustration.jpeg" descr="depositphotos_30045353-stock-illustration-padlock-collection-vector-illustration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884" t="3479" r="2888" b="51254"/>
            <a:stretch>
              <a:fillRect/>
            </a:stretch>
          </p:blipFill>
          <p:spPr>
            <a:xfrm>
              <a:off x="3417076" y="4931830"/>
              <a:ext cx="531605" cy="8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551" extrusionOk="0">
                  <a:moveTo>
                    <a:pt x="11321" y="0"/>
                  </a:moveTo>
                  <a:cubicBezTo>
                    <a:pt x="11217" y="1"/>
                    <a:pt x="11148" y="9"/>
                    <a:pt x="11036" y="10"/>
                  </a:cubicBezTo>
                  <a:cubicBezTo>
                    <a:pt x="10114" y="19"/>
                    <a:pt x="9731" y="30"/>
                    <a:pt x="9203" y="40"/>
                  </a:cubicBezTo>
                  <a:cubicBezTo>
                    <a:pt x="5866" y="361"/>
                    <a:pt x="3137" y="1897"/>
                    <a:pt x="2236" y="4100"/>
                  </a:cubicBezTo>
                  <a:cubicBezTo>
                    <a:pt x="2043" y="4570"/>
                    <a:pt x="1983" y="5395"/>
                    <a:pt x="1983" y="7636"/>
                  </a:cubicBezTo>
                  <a:cubicBezTo>
                    <a:pt x="1983" y="9503"/>
                    <a:pt x="1919" y="10584"/>
                    <a:pt x="1809" y="10627"/>
                  </a:cubicBezTo>
                  <a:cubicBezTo>
                    <a:pt x="1573" y="10720"/>
                    <a:pt x="831" y="11673"/>
                    <a:pt x="434" y="12390"/>
                  </a:cubicBezTo>
                  <a:cubicBezTo>
                    <a:pt x="-31" y="13230"/>
                    <a:pt x="-142" y="14895"/>
                    <a:pt x="197" y="15926"/>
                  </a:cubicBezTo>
                  <a:cubicBezTo>
                    <a:pt x="830" y="17846"/>
                    <a:pt x="2818" y="19533"/>
                    <a:pt x="5522" y="20429"/>
                  </a:cubicBezTo>
                  <a:cubicBezTo>
                    <a:pt x="6806" y="20854"/>
                    <a:pt x="6899" y="20899"/>
                    <a:pt x="6612" y="21033"/>
                  </a:cubicBezTo>
                  <a:cubicBezTo>
                    <a:pt x="6424" y="21120"/>
                    <a:pt x="5823" y="21188"/>
                    <a:pt x="5111" y="21194"/>
                  </a:cubicBezTo>
                  <a:cubicBezTo>
                    <a:pt x="3902" y="21205"/>
                    <a:pt x="2705" y="21354"/>
                    <a:pt x="3405" y="21406"/>
                  </a:cubicBezTo>
                  <a:cubicBezTo>
                    <a:pt x="3590" y="21419"/>
                    <a:pt x="4615" y="21461"/>
                    <a:pt x="5680" y="21506"/>
                  </a:cubicBezTo>
                  <a:cubicBezTo>
                    <a:pt x="7870" y="21600"/>
                    <a:pt x="16154" y="21536"/>
                    <a:pt x="17309" y="21416"/>
                  </a:cubicBezTo>
                  <a:lnTo>
                    <a:pt x="18067" y="21335"/>
                  </a:lnTo>
                  <a:lnTo>
                    <a:pt x="17246" y="21265"/>
                  </a:lnTo>
                  <a:cubicBezTo>
                    <a:pt x="16793" y="21223"/>
                    <a:pt x="15901" y="21184"/>
                    <a:pt x="15271" y="21184"/>
                  </a:cubicBezTo>
                  <a:cubicBezTo>
                    <a:pt x="14641" y="21184"/>
                    <a:pt x="14076" y="21139"/>
                    <a:pt x="14022" y="21083"/>
                  </a:cubicBezTo>
                  <a:cubicBezTo>
                    <a:pt x="13969" y="21028"/>
                    <a:pt x="14552" y="20780"/>
                    <a:pt x="15318" y="20529"/>
                  </a:cubicBezTo>
                  <a:cubicBezTo>
                    <a:pt x="17223" y="19907"/>
                    <a:pt x="19168" y="18671"/>
                    <a:pt x="20026" y="17537"/>
                  </a:cubicBezTo>
                  <a:cubicBezTo>
                    <a:pt x="21185" y="16007"/>
                    <a:pt x="21458" y="14463"/>
                    <a:pt x="20848" y="12843"/>
                  </a:cubicBezTo>
                  <a:cubicBezTo>
                    <a:pt x="20528" y="11993"/>
                    <a:pt x="19867" y="11020"/>
                    <a:pt x="19394" y="10678"/>
                  </a:cubicBezTo>
                  <a:cubicBezTo>
                    <a:pt x="19223" y="10553"/>
                    <a:pt x="19167" y="9904"/>
                    <a:pt x="19142" y="7938"/>
                  </a:cubicBezTo>
                  <a:cubicBezTo>
                    <a:pt x="19104" y="4937"/>
                    <a:pt x="18985" y="4161"/>
                    <a:pt x="18431" y="3324"/>
                  </a:cubicBezTo>
                  <a:cubicBezTo>
                    <a:pt x="17152" y="1394"/>
                    <a:pt x="14558" y="185"/>
                    <a:pt x="11321" y="0"/>
                  </a:cubicBezTo>
                  <a:close/>
                  <a:moveTo>
                    <a:pt x="11921" y="1602"/>
                  </a:moveTo>
                  <a:cubicBezTo>
                    <a:pt x="12483" y="1585"/>
                    <a:pt x="13264" y="1851"/>
                    <a:pt x="13264" y="2095"/>
                  </a:cubicBezTo>
                  <a:cubicBezTo>
                    <a:pt x="13264" y="2250"/>
                    <a:pt x="13361" y="2308"/>
                    <a:pt x="13564" y="2287"/>
                  </a:cubicBezTo>
                  <a:cubicBezTo>
                    <a:pt x="13759" y="2266"/>
                    <a:pt x="13877" y="2333"/>
                    <a:pt x="13912" y="2488"/>
                  </a:cubicBezTo>
                  <a:cubicBezTo>
                    <a:pt x="13945" y="2634"/>
                    <a:pt x="14093" y="2739"/>
                    <a:pt x="14323" y="2760"/>
                  </a:cubicBezTo>
                  <a:cubicBezTo>
                    <a:pt x="14556" y="2781"/>
                    <a:pt x="14715" y="2879"/>
                    <a:pt x="14749" y="3032"/>
                  </a:cubicBezTo>
                  <a:cubicBezTo>
                    <a:pt x="14783" y="3184"/>
                    <a:pt x="14914" y="3274"/>
                    <a:pt x="15113" y="3274"/>
                  </a:cubicBezTo>
                  <a:cubicBezTo>
                    <a:pt x="15521" y="3274"/>
                    <a:pt x="15666" y="3425"/>
                    <a:pt x="15666" y="3878"/>
                  </a:cubicBezTo>
                  <a:cubicBezTo>
                    <a:pt x="15666" y="4262"/>
                    <a:pt x="15767" y="4317"/>
                    <a:pt x="16076" y="4120"/>
                  </a:cubicBezTo>
                  <a:cubicBezTo>
                    <a:pt x="16139" y="4080"/>
                    <a:pt x="16187" y="4060"/>
                    <a:pt x="16234" y="4060"/>
                  </a:cubicBezTo>
                  <a:cubicBezTo>
                    <a:pt x="16260" y="4059"/>
                    <a:pt x="16291" y="4088"/>
                    <a:pt x="16313" y="4100"/>
                  </a:cubicBezTo>
                  <a:cubicBezTo>
                    <a:pt x="16332" y="4109"/>
                    <a:pt x="16344" y="4103"/>
                    <a:pt x="16361" y="4120"/>
                  </a:cubicBezTo>
                  <a:cubicBezTo>
                    <a:pt x="16363" y="4122"/>
                    <a:pt x="16375" y="4128"/>
                    <a:pt x="16377" y="4130"/>
                  </a:cubicBezTo>
                  <a:cubicBezTo>
                    <a:pt x="16519" y="4277"/>
                    <a:pt x="16605" y="6480"/>
                    <a:pt x="16566" y="7605"/>
                  </a:cubicBezTo>
                  <a:cubicBezTo>
                    <a:pt x="16560" y="7793"/>
                    <a:pt x="16549" y="7956"/>
                    <a:pt x="16535" y="8069"/>
                  </a:cubicBezTo>
                  <a:cubicBezTo>
                    <a:pt x="16521" y="8182"/>
                    <a:pt x="16510" y="8241"/>
                    <a:pt x="16487" y="8250"/>
                  </a:cubicBezTo>
                  <a:cubicBezTo>
                    <a:pt x="16476" y="8253"/>
                    <a:pt x="16463" y="8258"/>
                    <a:pt x="16456" y="8260"/>
                  </a:cubicBezTo>
                  <a:cubicBezTo>
                    <a:pt x="16611" y="8350"/>
                    <a:pt x="16597" y="8392"/>
                    <a:pt x="16361" y="8502"/>
                  </a:cubicBezTo>
                  <a:cubicBezTo>
                    <a:pt x="15984" y="8677"/>
                    <a:pt x="15924" y="8669"/>
                    <a:pt x="15523" y="8482"/>
                  </a:cubicBezTo>
                  <a:cubicBezTo>
                    <a:pt x="15209" y="8334"/>
                    <a:pt x="15215" y="8333"/>
                    <a:pt x="15681" y="8220"/>
                  </a:cubicBezTo>
                  <a:cubicBezTo>
                    <a:pt x="15900" y="8167"/>
                    <a:pt x="16060" y="8145"/>
                    <a:pt x="16187" y="8159"/>
                  </a:cubicBezTo>
                  <a:cubicBezTo>
                    <a:pt x="16119" y="8058"/>
                    <a:pt x="16087" y="7901"/>
                    <a:pt x="16108" y="7706"/>
                  </a:cubicBezTo>
                  <a:cubicBezTo>
                    <a:pt x="16138" y="7427"/>
                    <a:pt x="16068" y="7353"/>
                    <a:pt x="15824" y="7353"/>
                  </a:cubicBezTo>
                  <a:cubicBezTo>
                    <a:pt x="15739" y="7353"/>
                    <a:pt x="15648" y="7360"/>
                    <a:pt x="15555" y="7384"/>
                  </a:cubicBezTo>
                  <a:cubicBezTo>
                    <a:pt x="15462" y="7407"/>
                    <a:pt x="15375" y="7448"/>
                    <a:pt x="15318" y="7484"/>
                  </a:cubicBezTo>
                  <a:cubicBezTo>
                    <a:pt x="15155" y="7588"/>
                    <a:pt x="15042" y="7588"/>
                    <a:pt x="14781" y="7484"/>
                  </a:cubicBezTo>
                  <a:cubicBezTo>
                    <a:pt x="14548" y="7392"/>
                    <a:pt x="13410" y="7353"/>
                    <a:pt x="10926" y="7353"/>
                  </a:cubicBezTo>
                  <a:cubicBezTo>
                    <a:pt x="9557" y="7353"/>
                    <a:pt x="8679" y="7345"/>
                    <a:pt x="8113" y="7323"/>
                  </a:cubicBezTo>
                  <a:cubicBezTo>
                    <a:pt x="7547" y="7301"/>
                    <a:pt x="7302" y="7258"/>
                    <a:pt x="7228" y="7202"/>
                  </a:cubicBezTo>
                  <a:cubicBezTo>
                    <a:pt x="7125" y="7123"/>
                    <a:pt x="7073" y="7040"/>
                    <a:pt x="7118" y="7011"/>
                  </a:cubicBezTo>
                  <a:cubicBezTo>
                    <a:pt x="7277" y="6909"/>
                    <a:pt x="6392" y="6480"/>
                    <a:pt x="5996" y="6467"/>
                  </a:cubicBezTo>
                  <a:cubicBezTo>
                    <a:pt x="5776" y="6460"/>
                    <a:pt x="5497" y="6399"/>
                    <a:pt x="5364" y="6336"/>
                  </a:cubicBezTo>
                  <a:cubicBezTo>
                    <a:pt x="5170" y="6244"/>
                    <a:pt x="5145" y="6259"/>
                    <a:pt x="5238" y="6417"/>
                  </a:cubicBezTo>
                  <a:cubicBezTo>
                    <a:pt x="5301" y="6525"/>
                    <a:pt x="5348" y="6634"/>
                    <a:pt x="5348" y="6658"/>
                  </a:cubicBezTo>
                  <a:cubicBezTo>
                    <a:pt x="5348" y="6683"/>
                    <a:pt x="5528" y="6709"/>
                    <a:pt x="5743" y="6709"/>
                  </a:cubicBezTo>
                  <a:cubicBezTo>
                    <a:pt x="6157" y="6709"/>
                    <a:pt x="6949" y="7159"/>
                    <a:pt x="6754" y="7283"/>
                  </a:cubicBezTo>
                  <a:cubicBezTo>
                    <a:pt x="6692" y="7323"/>
                    <a:pt x="6382" y="7353"/>
                    <a:pt x="6075" y="7353"/>
                  </a:cubicBezTo>
                  <a:cubicBezTo>
                    <a:pt x="5504" y="7353"/>
                    <a:pt x="5471" y="7392"/>
                    <a:pt x="5317" y="8049"/>
                  </a:cubicBezTo>
                  <a:cubicBezTo>
                    <a:pt x="5267" y="8262"/>
                    <a:pt x="4694" y="8397"/>
                    <a:pt x="4463" y="8250"/>
                  </a:cubicBezTo>
                  <a:cubicBezTo>
                    <a:pt x="4313" y="8154"/>
                    <a:pt x="4298" y="5908"/>
                    <a:pt x="4448" y="5812"/>
                  </a:cubicBezTo>
                  <a:cubicBezTo>
                    <a:pt x="4455" y="5808"/>
                    <a:pt x="4470" y="5815"/>
                    <a:pt x="4479" y="5812"/>
                  </a:cubicBezTo>
                  <a:cubicBezTo>
                    <a:pt x="4362" y="5603"/>
                    <a:pt x="4376" y="5319"/>
                    <a:pt x="4542" y="5147"/>
                  </a:cubicBezTo>
                  <a:cubicBezTo>
                    <a:pt x="4597" y="5091"/>
                    <a:pt x="4609" y="4893"/>
                    <a:pt x="4574" y="4704"/>
                  </a:cubicBezTo>
                  <a:cubicBezTo>
                    <a:pt x="4539" y="4515"/>
                    <a:pt x="4593" y="4327"/>
                    <a:pt x="4685" y="4291"/>
                  </a:cubicBezTo>
                  <a:cubicBezTo>
                    <a:pt x="4776" y="4255"/>
                    <a:pt x="4814" y="4182"/>
                    <a:pt x="4764" y="4130"/>
                  </a:cubicBezTo>
                  <a:cubicBezTo>
                    <a:pt x="4713" y="4078"/>
                    <a:pt x="4878" y="3965"/>
                    <a:pt x="5143" y="3878"/>
                  </a:cubicBezTo>
                  <a:cubicBezTo>
                    <a:pt x="5440" y="3780"/>
                    <a:pt x="5777" y="3620"/>
                    <a:pt x="6059" y="3455"/>
                  </a:cubicBezTo>
                  <a:cubicBezTo>
                    <a:pt x="6011" y="3446"/>
                    <a:pt x="5958" y="3412"/>
                    <a:pt x="5917" y="3344"/>
                  </a:cubicBezTo>
                  <a:cubicBezTo>
                    <a:pt x="5866" y="3259"/>
                    <a:pt x="5900" y="3154"/>
                    <a:pt x="5964" y="3082"/>
                  </a:cubicBezTo>
                  <a:cubicBezTo>
                    <a:pt x="5902" y="2902"/>
                    <a:pt x="5973" y="2792"/>
                    <a:pt x="6201" y="2760"/>
                  </a:cubicBezTo>
                  <a:cubicBezTo>
                    <a:pt x="6294" y="2747"/>
                    <a:pt x="6410" y="2747"/>
                    <a:pt x="6549" y="2760"/>
                  </a:cubicBezTo>
                  <a:cubicBezTo>
                    <a:pt x="6624" y="2767"/>
                    <a:pt x="6681" y="2781"/>
                    <a:pt x="6739" y="2800"/>
                  </a:cubicBezTo>
                  <a:cubicBezTo>
                    <a:pt x="6764" y="2766"/>
                    <a:pt x="6805" y="2737"/>
                    <a:pt x="6849" y="2710"/>
                  </a:cubicBezTo>
                  <a:cubicBezTo>
                    <a:pt x="6733" y="2466"/>
                    <a:pt x="6778" y="2300"/>
                    <a:pt x="6976" y="2196"/>
                  </a:cubicBezTo>
                  <a:cubicBezTo>
                    <a:pt x="7068" y="2147"/>
                    <a:pt x="7154" y="2117"/>
                    <a:pt x="7228" y="2115"/>
                  </a:cubicBezTo>
                  <a:cubicBezTo>
                    <a:pt x="7452" y="2110"/>
                    <a:pt x="7570" y="2300"/>
                    <a:pt x="7386" y="2518"/>
                  </a:cubicBezTo>
                  <a:cubicBezTo>
                    <a:pt x="7356" y="2555"/>
                    <a:pt x="7316" y="2579"/>
                    <a:pt x="7276" y="2609"/>
                  </a:cubicBezTo>
                  <a:cubicBezTo>
                    <a:pt x="7310" y="2609"/>
                    <a:pt x="7336" y="2606"/>
                    <a:pt x="7371" y="2609"/>
                  </a:cubicBezTo>
                  <a:cubicBezTo>
                    <a:pt x="7510" y="2622"/>
                    <a:pt x="7957" y="2442"/>
                    <a:pt x="8366" y="2206"/>
                  </a:cubicBezTo>
                  <a:cubicBezTo>
                    <a:pt x="8775" y="1970"/>
                    <a:pt x="9247" y="1773"/>
                    <a:pt x="9409" y="1773"/>
                  </a:cubicBezTo>
                  <a:cubicBezTo>
                    <a:pt x="9639" y="1773"/>
                    <a:pt x="10213" y="2124"/>
                    <a:pt x="10452" y="2367"/>
                  </a:cubicBezTo>
                  <a:cubicBezTo>
                    <a:pt x="10466" y="2362"/>
                    <a:pt x="10484" y="2351"/>
                    <a:pt x="10499" y="2347"/>
                  </a:cubicBezTo>
                  <a:cubicBezTo>
                    <a:pt x="10683" y="2302"/>
                    <a:pt x="10704" y="2252"/>
                    <a:pt x="10578" y="2156"/>
                  </a:cubicBezTo>
                  <a:cubicBezTo>
                    <a:pt x="10393" y="2014"/>
                    <a:pt x="10686" y="1781"/>
                    <a:pt x="11115" y="1733"/>
                  </a:cubicBezTo>
                  <a:cubicBezTo>
                    <a:pt x="11236" y="1719"/>
                    <a:pt x="11498" y="1675"/>
                    <a:pt x="11700" y="1632"/>
                  </a:cubicBezTo>
                  <a:cubicBezTo>
                    <a:pt x="11768" y="1617"/>
                    <a:pt x="11841" y="1604"/>
                    <a:pt x="11921" y="1602"/>
                  </a:cubicBezTo>
                  <a:close/>
                  <a:moveTo>
                    <a:pt x="6028" y="4583"/>
                  </a:moveTo>
                  <a:cubicBezTo>
                    <a:pt x="6011" y="4589"/>
                    <a:pt x="6071" y="4626"/>
                    <a:pt x="6186" y="4714"/>
                  </a:cubicBezTo>
                  <a:cubicBezTo>
                    <a:pt x="6225" y="4745"/>
                    <a:pt x="6242" y="4770"/>
                    <a:pt x="6265" y="4795"/>
                  </a:cubicBezTo>
                  <a:cubicBezTo>
                    <a:pt x="6330" y="4769"/>
                    <a:pt x="6389" y="4753"/>
                    <a:pt x="6454" y="4724"/>
                  </a:cubicBezTo>
                  <a:cubicBezTo>
                    <a:pt x="6406" y="4712"/>
                    <a:pt x="6370" y="4697"/>
                    <a:pt x="6312" y="4674"/>
                  </a:cubicBezTo>
                  <a:cubicBezTo>
                    <a:pt x="6141" y="4606"/>
                    <a:pt x="6044" y="4578"/>
                    <a:pt x="6028" y="4583"/>
                  </a:cubicBezTo>
                  <a:close/>
                  <a:moveTo>
                    <a:pt x="7323" y="7605"/>
                  </a:moveTo>
                  <a:cubicBezTo>
                    <a:pt x="7370" y="7612"/>
                    <a:pt x="7422" y="7638"/>
                    <a:pt x="7450" y="7666"/>
                  </a:cubicBezTo>
                  <a:cubicBezTo>
                    <a:pt x="7504" y="7722"/>
                    <a:pt x="7474" y="7792"/>
                    <a:pt x="7386" y="7827"/>
                  </a:cubicBezTo>
                  <a:cubicBezTo>
                    <a:pt x="7299" y="7861"/>
                    <a:pt x="7188" y="7842"/>
                    <a:pt x="7134" y="7787"/>
                  </a:cubicBezTo>
                  <a:cubicBezTo>
                    <a:pt x="7079" y="7731"/>
                    <a:pt x="7093" y="7660"/>
                    <a:pt x="7181" y="7625"/>
                  </a:cubicBezTo>
                  <a:cubicBezTo>
                    <a:pt x="7225" y="7608"/>
                    <a:pt x="7276" y="7598"/>
                    <a:pt x="7323" y="7605"/>
                  </a:cubicBezTo>
                  <a:close/>
                  <a:moveTo>
                    <a:pt x="5806" y="7716"/>
                  </a:moveTo>
                  <a:cubicBezTo>
                    <a:pt x="5855" y="7719"/>
                    <a:pt x="5892" y="7735"/>
                    <a:pt x="5933" y="7777"/>
                  </a:cubicBezTo>
                  <a:cubicBezTo>
                    <a:pt x="6000" y="7846"/>
                    <a:pt x="5994" y="7949"/>
                    <a:pt x="5901" y="8008"/>
                  </a:cubicBezTo>
                  <a:cubicBezTo>
                    <a:pt x="5789" y="8080"/>
                    <a:pt x="5682" y="8082"/>
                    <a:pt x="5601" y="7998"/>
                  </a:cubicBezTo>
                  <a:cubicBezTo>
                    <a:pt x="5534" y="7929"/>
                    <a:pt x="5556" y="7815"/>
                    <a:pt x="5648" y="7756"/>
                  </a:cubicBezTo>
                  <a:cubicBezTo>
                    <a:pt x="5705" y="7721"/>
                    <a:pt x="5758" y="7713"/>
                    <a:pt x="5806" y="7716"/>
                  </a:cubicBezTo>
                  <a:close/>
                  <a:moveTo>
                    <a:pt x="14733" y="7716"/>
                  </a:moveTo>
                  <a:cubicBezTo>
                    <a:pt x="14780" y="7723"/>
                    <a:pt x="14833" y="7739"/>
                    <a:pt x="14860" y="7766"/>
                  </a:cubicBezTo>
                  <a:cubicBezTo>
                    <a:pt x="14914" y="7822"/>
                    <a:pt x="14884" y="7903"/>
                    <a:pt x="14797" y="7938"/>
                  </a:cubicBezTo>
                  <a:cubicBezTo>
                    <a:pt x="14709" y="7972"/>
                    <a:pt x="14598" y="7953"/>
                    <a:pt x="14544" y="7897"/>
                  </a:cubicBezTo>
                  <a:cubicBezTo>
                    <a:pt x="14490" y="7842"/>
                    <a:pt x="14504" y="7771"/>
                    <a:pt x="14591" y="7736"/>
                  </a:cubicBezTo>
                  <a:cubicBezTo>
                    <a:pt x="14635" y="7719"/>
                    <a:pt x="14687" y="7709"/>
                    <a:pt x="14733" y="7716"/>
                  </a:cubicBezTo>
                  <a:close/>
                  <a:moveTo>
                    <a:pt x="6328" y="7827"/>
                  </a:moveTo>
                  <a:cubicBezTo>
                    <a:pt x="6375" y="7834"/>
                    <a:pt x="6411" y="7849"/>
                    <a:pt x="6438" y="7877"/>
                  </a:cubicBezTo>
                  <a:cubicBezTo>
                    <a:pt x="6493" y="7933"/>
                    <a:pt x="6463" y="8004"/>
                    <a:pt x="6375" y="8038"/>
                  </a:cubicBezTo>
                  <a:cubicBezTo>
                    <a:pt x="6287" y="8073"/>
                    <a:pt x="6177" y="8064"/>
                    <a:pt x="6122" y="8008"/>
                  </a:cubicBezTo>
                  <a:cubicBezTo>
                    <a:pt x="6068" y="7952"/>
                    <a:pt x="6082" y="7872"/>
                    <a:pt x="6170" y="7837"/>
                  </a:cubicBezTo>
                  <a:cubicBezTo>
                    <a:pt x="6214" y="7820"/>
                    <a:pt x="6281" y="7820"/>
                    <a:pt x="6328" y="782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54" name="Группа"/>
          <p:cNvGrpSpPr/>
          <p:nvPr/>
        </p:nvGrpSpPr>
        <p:grpSpPr>
          <a:xfrm>
            <a:off x="6140422" y="4191979"/>
            <a:ext cx="4940220" cy="5806332"/>
            <a:chOff x="0" y="0"/>
            <a:chExt cx="4940218" cy="5806330"/>
          </a:xfrm>
        </p:grpSpPr>
        <p:sp>
          <p:nvSpPr>
            <p:cNvPr id="350" name="Подключаемый раздел - LiveOS"/>
            <p:cNvSpPr/>
            <p:nvPr/>
          </p:nvSpPr>
          <p:spPr>
            <a:xfrm>
              <a:off x="0" y="0"/>
              <a:ext cx="4940218" cy="865412"/>
            </a:xfrm>
            <a:prstGeom prst="rect">
              <a:avLst/>
            </a:prstGeom>
            <a:solidFill>
              <a:srgbClr val="FFA941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round/>
            </a:ln>
            <a:effectLst>
              <a:outerShdw blurRad="76200" dist="76200" dir="2814344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323396" indent="-323396" algn="l" defTabSz="584200">
                <a:buSzPct val="100000"/>
                <a:buChar char="•"/>
                <a:defRPr sz="2300" b="1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t>Подключаемый раздел - LiveOS</a:t>
              </a:r>
            </a:p>
          </p:txBody>
        </p:sp>
        <p:sp>
          <p:nvSpPr>
            <p:cNvPr id="351" name="Фиксированный набор предустановленных и преднастроенных приложений:…"/>
            <p:cNvSpPr/>
            <p:nvPr/>
          </p:nvSpPr>
          <p:spPr>
            <a:xfrm>
              <a:off x="0" y="861505"/>
              <a:ext cx="4940218" cy="3069237"/>
            </a:xfrm>
            <a:prstGeom prst="rect">
              <a:avLst/>
            </a:prstGeom>
            <a:solidFill>
              <a:srgbClr val="FFA941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round/>
            </a:ln>
            <a:effectLst>
              <a:outerShdw blurRad="76200" dist="76200" dir="2814344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23396" indent="-323396" algn="l" defTabSz="584200">
                <a:spcBef>
                  <a:spcPts val="600"/>
                </a:spcBef>
                <a:buSzPct val="100000"/>
                <a:buChar char="•"/>
                <a:defRPr sz="23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 err="1"/>
                <a:t>Фиксированный</a:t>
              </a:r>
              <a:r>
                <a:rPr dirty="0"/>
                <a:t> </a:t>
              </a:r>
              <a:r>
                <a:rPr dirty="0" err="1"/>
                <a:t>набор</a:t>
              </a:r>
              <a:r>
                <a:rPr dirty="0"/>
                <a:t> </a:t>
              </a:r>
              <a:r>
                <a:rPr dirty="0" err="1"/>
                <a:t>предустановленных</a:t>
              </a:r>
              <a:r>
                <a:rPr dirty="0"/>
                <a:t> и </a:t>
              </a:r>
              <a:r>
                <a:rPr dirty="0" err="1"/>
                <a:t>преднастроенных</a:t>
              </a:r>
              <a:r>
                <a:rPr dirty="0"/>
                <a:t> </a:t>
              </a:r>
              <a:r>
                <a:rPr dirty="0" err="1"/>
                <a:t>приложений</a:t>
              </a:r>
              <a:r>
                <a:rPr dirty="0"/>
                <a:t>:</a:t>
              </a:r>
            </a:p>
            <a:p>
              <a:pPr marL="683396" indent="-323396" algn="l" defTabSz="584200">
                <a:buSzPct val="100000"/>
                <a:buChar char="-"/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/>
                <a:t>VPN-</a:t>
              </a:r>
              <a:r>
                <a:rPr dirty="0" err="1"/>
                <a:t>клиент</a:t>
              </a:r>
              <a:r>
                <a:rPr dirty="0"/>
                <a:t> (</a:t>
              </a:r>
              <a:r>
                <a:rPr dirty="0" err="1"/>
                <a:t>сертифицированный</a:t>
              </a:r>
              <a:r>
                <a:rPr dirty="0"/>
                <a:t>)</a:t>
              </a:r>
            </a:p>
            <a:p>
              <a:pPr marL="683396" indent="-323396" algn="l" defTabSz="584200">
                <a:buSzPct val="100000"/>
                <a:buChar char="-"/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/>
                <a:t>RDP/VDI-</a:t>
              </a:r>
              <a:r>
                <a:rPr dirty="0" err="1"/>
                <a:t>клиент</a:t>
              </a:r>
              <a:endParaRPr dirty="0"/>
            </a:p>
            <a:p>
              <a:pPr marL="683396" indent="-323396" algn="l" defTabSz="584200">
                <a:buSzPct val="100000"/>
                <a:buChar char="-"/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 err="1"/>
                <a:t>Набор</a:t>
              </a:r>
              <a:r>
                <a:rPr dirty="0"/>
                <a:t> </a:t>
              </a:r>
              <a:r>
                <a:rPr dirty="0" err="1"/>
                <a:t>офисных</a:t>
              </a:r>
              <a:r>
                <a:rPr dirty="0"/>
                <a:t> </a:t>
              </a:r>
              <a:r>
                <a:rPr dirty="0" err="1"/>
                <a:t>приложений</a:t>
              </a:r>
              <a:endParaRPr dirty="0"/>
            </a:p>
            <a:p>
              <a:pPr marL="323396" indent="-323396" algn="l" defTabSz="584200">
                <a:spcBef>
                  <a:spcPts val="600"/>
                </a:spcBef>
                <a:buSzPct val="100000"/>
                <a:buChar char="•"/>
                <a:defRPr sz="23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 err="1" smtClean="0"/>
                <a:t>Клиент</a:t>
              </a:r>
              <a:r>
                <a:rPr dirty="0" smtClean="0"/>
                <a:t> </a:t>
              </a:r>
              <a:r>
                <a:rPr dirty="0" err="1"/>
                <a:t>для</a:t>
              </a:r>
              <a:r>
                <a:rPr dirty="0"/>
                <a:t> </a:t>
              </a:r>
              <a:r>
                <a:rPr dirty="0" err="1"/>
                <a:t>работы</a:t>
              </a:r>
              <a:r>
                <a:rPr dirty="0"/>
                <a:t> с </a:t>
              </a:r>
              <a:r>
                <a:rPr lang="en-US" dirty="0" smtClean="0"/>
                <a:t>PKI </a:t>
              </a:r>
              <a:r>
                <a:rPr lang="ru-RU" dirty="0" smtClean="0"/>
                <a:t>и </a:t>
              </a:r>
              <a:r>
                <a:rPr dirty="0" smtClean="0"/>
                <a:t>ЭП</a:t>
              </a:r>
              <a:endParaRPr dirty="0"/>
            </a:p>
          </p:txBody>
        </p:sp>
        <p:pic>
          <p:nvPicPr>
            <p:cNvPr id="352" name="depositphotos_30045353-stock-illustration-padlock-collection-vector-illustration.jpeg" descr="depositphotos_30045353-stock-illustration-padlock-collection-vector-illustration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4944" t="51603" r="2248" b="1299"/>
            <a:stretch>
              <a:fillRect/>
            </a:stretch>
          </p:blipFill>
          <p:spPr>
            <a:xfrm>
              <a:off x="4288252" y="4897484"/>
              <a:ext cx="571159" cy="88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extrusionOk="0">
                  <a:moveTo>
                    <a:pt x="20491" y="0"/>
                  </a:moveTo>
                  <a:cubicBezTo>
                    <a:pt x="20143" y="288"/>
                    <a:pt x="19815" y="575"/>
                    <a:pt x="19384" y="873"/>
                  </a:cubicBezTo>
                  <a:cubicBezTo>
                    <a:pt x="17369" y="2268"/>
                    <a:pt x="16980" y="2418"/>
                    <a:pt x="16453" y="2009"/>
                  </a:cubicBezTo>
                  <a:cubicBezTo>
                    <a:pt x="16120" y="1749"/>
                    <a:pt x="15195" y="1320"/>
                    <a:pt x="14389" y="1058"/>
                  </a:cubicBezTo>
                  <a:cubicBezTo>
                    <a:pt x="13711" y="837"/>
                    <a:pt x="13053" y="565"/>
                    <a:pt x="12505" y="291"/>
                  </a:cubicBezTo>
                  <a:cubicBezTo>
                    <a:pt x="12466" y="355"/>
                    <a:pt x="12343" y="404"/>
                    <a:pt x="12116" y="456"/>
                  </a:cubicBezTo>
                  <a:cubicBezTo>
                    <a:pt x="12106" y="459"/>
                    <a:pt x="12092" y="464"/>
                    <a:pt x="12086" y="466"/>
                  </a:cubicBezTo>
                  <a:cubicBezTo>
                    <a:pt x="11876" y="513"/>
                    <a:pt x="11557" y="554"/>
                    <a:pt x="11159" y="602"/>
                  </a:cubicBezTo>
                  <a:cubicBezTo>
                    <a:pt x="11035" y="616"/>
                    <a:pt x="10883" y="635"/>
                    <a:pt x="10740" y="650"/>
                  </a:cubicBezTo>
                  <a:cubicBezTo>
                    <a:pt x="10482" y="677"/>
                    <a:pt x="10109" y="718"/>
                    <a:pt x="9783" y="747"/>
                  </a:cubicBezTo>
                  <a:cubicBezTo>
                    <a:pt x="8897" y="827"/>
                    <a:pt x="7855" y="913"/>
                    <a:pt x="6403" y="1029"/>
                  </a:cubicBezTo>
                  <a:cubicBezTo>
                    <a:pt x="6183" y="1046"/>
                    <a:pt x="6004" y="1078"/>
                    <a:pt x="5894" y="1126"/>
                  </a:cubicBezTo>
                  <a:cubicBezTo>
                    <a:pt x="5784" y="1173"/>
                    <a:pt x="5737" y="1235"/>
                    <a:pt x="5790" y="1291"/>
                  </a:cubicBezTo>
                  <a:cubicBezTo>
                    <a:pt x="5895" y="1401"/>
                    <a:pt x="5536" y="1748"/>
                    <a:pt x="4982" y="2067"/>
                  </a:cubicBezTo>
                  <a:cubicBezTo>
                    <a:pt x="4816" y="2162"/>
                    <a:pt x="4657" y="2269"/>
                    <a:pt x="4503" y="2387"/>
                  </a:cubicBezTo>
                  <a:cubicBezTo>
                    <a:pt x="3425" y="3211"/>
                    <a:pt x="2679" y="4535"/>
                    <a:pt x="2679" y="5696"/>
                  </a:cubicBezTo>
                  <a:cubicBezTo>
                    <a:pt x="2679" y="6284"/>
                    <a:pt x="2491" y="6842"/>
                    <a:pt x="2275" y="6928"/>
                  </a:cubicBezTo>
                  <a:cubicBezTo>
                    <a:pt x="2130" y="6986"/>
                    <a:pt x="1597" y="6818"/>
                    <a:pt x="869" y="6521"/>
                  </a:cubicBezTo>
                  <a:cubicBezTo>
                    <a:pt x="623" y="6420"/>
                    <a:pt x="284" y="6249"/>
                    <a:pt x="2" y="6123"/>
                  </a:cubicBezTo>
                  <a:lnTo>
                    <a:pt x="2" y="6249"/>
                  </a:lnTo>
                  <a:cubicBezTo>
                    <a:pt x="605" y="6566"/>
                    <a:pt x="1266" y="6898"/>
                    <a:pt x="1617" y="7122"/>
                  </a:cubicBezTo>
                  <a:cubicBezTo>
                    <a:pt x="1790" y="7233"/>
                    <a:pt x="1927" y="7336"/>
                    <a:pt x="2051" y="7433"/>
                  </a:cubicBezTo>
                  <a:cubicBezTo>
                    <a:pt x="2542" y="7820"/>
                    <a:pt x="2679" y="8118"/>
                    <a:pt x="2679" y="8520"/>
                  </a:cubicBezTo>
                  <a:cubicBezTo>
                    <a:pt x="2679" y="8674"/>
                    <a:pt x="2648" y="8814"/>
                    <a:pt x="2604" y="8947"/>
                  </a:cubicBezTo>
                  <a:cubicBezTo>
                    <a:pt x="2478" y="9341"/>
                    <a:pt x="2129" y="9661"/>
                    <a:pt x="1527" y="9985"/>
                  </a:cubicBezTo>
                  <a:cubicBezTo>
                    <a:pt x="1557" y="10118"/>
                    <a:pt x="1473" y="10251"/>
                    <a:pt x="1288" y="10325"/>
                  </a:cubicBezTo>
                  <a:cubicBezTo>
                    <a:pt x="1126" y="10389"/>
                    <a:pt x="924" y="10385"/>
                    <a:pt x="764" y="10334"/>
                  </a:cubicBezTo>
                  <a:cubicBezTo>
                    <a:pt x="753" y="10338"/>
                    <a:pt x="758" y="10341"/>
                    <a:pt x="749" y="10344"/>
                  </a:cubicBezTo>
                  <a:cubicBezTo>
                    <a:pt x="842" y="10371"/>
                    <a:pt x="917" y="10410"/>
                    <a:pt x="974" y="10470"/>
                  </a:cubicBezTo>
                  <a:cubicBezTo>
                    <a:pt x="1127" y="10630"/>
                    <a:pt x="1058" y="10846"/>
                    <a:pt x="809" y="10946"/>
                  </a:cubicBezTo>
                  <a:cubicBezTo>
                    <a:pt x="787" y="10954"/>
                    <a:pt x="758" y="10959"/>
                    <a:pt x="735" y="10965"/>
                  </a:cubicBezTo>
                  <a:cubicBezTo>
                    <a:pt x="830" y="10992"/>
                    <a:pt x="915" y="11030"/>
                    <a:pt x="974" y="11091"/>
                  </a:cubicBezTo>
                  <a:cubicBezTo>
                    <a:pt x="1127" y="11251"/>
                    <a:pt x="1058" y="11458"/>
                    <a:pt x="809" y="11557"/>
                  </a:cubicBezTo>
                  <a:cubicBezTo>
                    <a:pt x="561" y="11656"/>
                    <a:pt x="230" y="11610"/>
                    <a:pt x="76" y="11450"/>
                  </a:cubicBezTo>
                  <a:cubicBezTo>
                    <a:pt x="-77" y="11290"/>
                    <a:pt x="8" y="11074"/>
                    <a:pt x="256" y="10975"/>
                  </a:cubicBezTo>
                  <a:cubicBezTo>
                    <a:pt x="278" y="10966"/>
                    <a:pt x="293" y="10971"/>
                    <a:pt x="316" y="10965"/>
                  </a:cubicBezTo>
                  <a:cubicBezTo>
                    <a:pt x="220" y="10938"/>
                    <a:pt x="135" y="10890"/>
                    <a:pt x="76" y="10829"/>
                  </a:cubicBezTo>
                  <a:cubicBezTo>
                    <a:pt x="17" y="10767"/>
                    <a:pt x="-4" y="10703"/>
                    <a:pt x="2" y="10635"/>
                  </a:cubicBezTo>
                  <a:lnTo>
                    <a:pt x="2" y="12450"/>
                  </a:lnTo>
                  <a:cubicBezTo>
                    <a:pt x="12" y="12460"/>
                    <a:pt x="22" y="12467"/>
                    <a:pt x="32" y="12479"/>
                  </a:cubicBezTo>
                  <a:cubicBezTo>
                    <a:pt x="217" y="12474"/>
                    <a:pt x="406" y="12516"/>
                    <a:pt x="510" y="12624"/>
                  </a:cubicBezTo>
                  <a:cubicBezTo>
                    <a:pt x="649" y="12769"/>
                    <a:pt x="586" y="12953"/>
                    <a:pt x="391" y="13061"/>
                  </a:cubicBezTo>
                  <a:cubicBezTo>
                    <a:pt x="407" y="13103"/>
                    <a:pt x="420" y="13153"/>
                    <a:pt x="435" y="13197"/>
                  </a:cubicBezTo>
                  <a:cubicBezTo>
                    <a:pt x="473" y="13307"/>
                    <a:pt x="498" y="13415"/>
                    <a:pt x="525" y="13536"/>
                  </a:cubicBezTo>
                  <a:cubicBezTo>
                    <a:pt x="562" y="13704"/>
                    <a:pt x="600" y="13885"/>
                    <a:pt x="615" y="14070"/>
                  </a:cubicBezTo>
                  <a:cubicBezTo>
                    <a:pt x="615" y="14073"/>
                    <a:pt x="615" y="14077"/>
                    <a:pt x="615" y="14080"/>
                  </a:cubicBezTo>
                  <a:cubicBezTo>
                    <a:pt x="629" y="14271"/>
                    <a:pt x="626" y="14467"/>
                    <a:pt x="615" y="14672"/>
                  </a:cubicBezTo>
                  <a:cubicBezTo>
                    <a:pt x="615" y="14676"/>
                    <a:pt x="615" y="14687"/>
                    <a:pt x="615" y="14691"/>
                  </a:cubicBezTo>
                  <a:cubicBezTo>
                    <a:pt x="603" y="14900"/>
                    <a:pt x="582" y="15105"/>
                    <a:pt x="540" y="15322"/>
                  </a:cubicBezTo>
                  <a:cubicBezTo>
                    <a:pt x="441" y="15839"/>
                    <a:pt x="388" y="16205"/>
                    <a:pt x="405" y="16467"/>
                  </a:cubicBezTo>
                  <a:cubicBezTo>
                    <a:pt x="411" y="16555"/>
                    <a:pt x="429" y="16632"/>
                    <a:pt x="450" y="16700"/>
                  </a:cubicBezTo>
                  <a:cubicBezTo>
                    <a:pt x="472" y="16769"/>
                    <a:pt x="501" y="16822"/>
                    <a:pt x="540" y="16874"/>
                  </a:cubicBezTo>
                  <a:cubicBezTo>
                    <a:pt x="579" y="16927"/>
                    <a:pt x="632" y="16978"/>
                    <a:pt x="690" y="17020"/>
                  </a:cubicBezTo>
                  <a:cubicBezTo>
                    <a:pt x="805" y="17104"/>
                    <a:pt x="955" y="17175"/>
                    <a:pt x="1153" y="17243"/>
                  </a:cubicBezTo>
                  <a:cubicBezTo>
                    <a:pt x="1319" y="17300"/>
                    <a:pt x="1448" y="17357"/>
                    <a:pt x="1557" y="17427"/>
                  </a:cubicBezTo>
                  <a:cubicBezTo>
                    <a:pt x="1665" y="17497"/>
                    <a:pt x="1741" y="17572"/>
                    <a:pt x="1796" y="17660"/>
                  </a:cubicBezTo>
                  <a:cubicBezTo>
                    <a:pt x="1907" y="17837"/>
                    <a:pt x="1924" y="18059"/>
                    <a:pt x="1841" y="18340"/>
                  </a:cubicBezTo>
                  <a:cubicBezTo>
                    <a:pt x="1798" y="18486"/>
                    <a:pt x="1755" y="18618"/>
                    <a:pt x="1707" y="18728"/>
                  </a:cubicBezTo>
                  <a:cubicBezTo>
                    <a:pt x="1658" y="18838"/>
                    <a:pt x="1604" y="18926"/>
                    <a:pt x="1542" y="18999"/>
                  </a:cubicBezTo>
                  <a:cubicBezTo>
                    <a:pt x="1480" y="19073"/>
                    <a:pt x="1400" y="19127"/>
                    <a:pt x="1318" y="19164"/>
                  </a:cubicBezTo>
                  <a:cubicBezTo>
                    <a:pt x="1276" y="19184"/>
                    <a:pt x="1247" y="19203"/>
                    <a:pt x="1198" y="19213"/>
                  </a:cubicBezTo>
                  <a:cubicBezTo>
                    <a:pt x="1056" y="19241"/>
                    <a:pt x="877" y="19228"/>
                    <a:pt x="660" y="19174"/>
                  </a:cubicBezTo>
                  <a:cubicBezTo>
                    <a:pt x="516" y="19138"/>
                    <a:pt x="352" y="19081"/>
                    <a:pt x="166" y="19009"/>
                  </a:cubicBezTo>
                  <a:cubicBezTo>
                    <a:pt x="122" y="18992"/>
                    <a:pt x="48" y="18950"/>
                    <a:pt x="2" y="18932"/>
                  </a:cubicBezTo>
                  <a:lnTo>
                    <a:pt x="2" y="19067"/>
                  </a:lnTo>
                  <a:cubicBezTo>
                    <a:pt x="1455" y="19829"/>
                    <a:pt x="2559" y="20524"/>
                    <a:pt x="2439" y="20649"/>
                  </a:cubicBezTo>
                  <a:cubicBezTo>
                    <a:pt x="2309" y="20785"/>
                    <a:pt x="2526" y="20979"/>
                    <a:pt x="2918" y="21076"/>
                  </a:cubicBezTo>
                  <a:cubicBezTo>
                    <a:pt x="3245" y="21157"/>
                    <a:pt x="3464" y="21379"/>
                    <a:pt x="3546" y="21600"/>
                  </a:cubicBezTo>
                  <a:lnTo>
                    <a:pt x="21523" y="21600"/>
                  </a:lnTo>
                  <a:lnTo>
                    <a:pt x="21523" y="12217"/>
                  </a:lnTo>
                  <a:cubicBezTo>
                    <a:pt x="21219" y="12513"/>
                    <a:pt x="20978" y="12576"/>
                    <a:pt x="20506" y="12323"/>
                  </a:cubicBezTo>
                  <a:cubicBezTo>
                    <a:pt x="20109" y="12111"/>
                    <a:pt x="19939" y="11705"/>
                    <a:pt x="20102" y="11373"/>
                  </a:cubicBezTo>
                  <a:cubicBezTo>
                    <a:pt x="20292" y="10987"/>
                    <a:pt x="20164" y="10821"/>
                    <a:pt x="19743" y="10878"/>
                  </a:cubicBezTo>
                  <a:cubicBezTo>
                    <a:pt x="19262" y="10942"/>
                    <a:pt x="19086" y="10276"/>
                    <a:pt x="18981" y="8064"/>
                  </a:cubicBezTo>
                  <a:cubicBezTo>
                    <a:pt x="18797" y="4212"/>
                    <a:pt x="18907" y="4063"/>
                    <a:pt x="21209" y="5240"/>
                  </a:cubicBezTo>
                  <a:cubicBezTo>
                    <a:pt x="21357" y="5316"/>
                    <a:pt x="21380" y="5305"/>
                    <a:pt x="21523" y="5376"/>
                  </a:cubicBezTo>
                  <a:lnTo>
                    <a:pt x="21523" y="5191"/>
                  </a:lnTo>
                  <a:cubicBezTo>
                    <a:pt x="21468" y="5149"/>
                    <a:pt x="21391" y="5108"/>
                    <a:pt x="21403" y="5075"/>
                  </a:cubicBezTo>
                  <a:cubicBezTo>
                    <a:pt x="21424" y="5019"/>
                    <a:pt x="21370" y="5001"/>
                    <a:pt x="21269" y="5026"/>
                  </a:cubicBezTo>
                  <a:cubicBezTo>
                    <a:pt x="21171" y="5051"/>
                    <a:pt x="20907" y="4961"/>
                    <a:pt x="20685" y="4832"/>
                  </a:cubicBezTo>
                  <a:cubicBezTo>
                    <a:pt x="20464" y="4704"/>
                    <a:pt x="20219" y="4599"/>
                    <a:pt x="20132" y="4599"/>
                  </a:cubicBezTo>
                  <a:cubicBezTo>
                    <a:pt x="19932" y="4599"/>
                    <a:pt x="19722" y="4359"/>
                    <a:pt x="19803" y="4211"/>
                  </a:cubicBezTo>
                  <a:cubicBezTo>
                    <a:pt x="19847" y="4131"/>
                    <a:pt x="19808" y="4115"/>
                    <a:pt x="19654" y="4153"/>
                  </a:cubicBezTo>
                  <a:cubicBezTo>
                    <a:pt x="19367" y="4224"/>
                    <a:pt x="19100" y="4068"/>
                    <a:pt x="19100" y="3833"/>
                  </a:cubicBezTo>
                  <a:cubicBezTo>
                    <a:pt x="19100" y="3688"/>
                    <a:pt x="19032" y="3649"/>
                    <a:pt x="18816" y="3649"/>
                  </a:cubicBezTo>
                  <a:cubicBezTo>
                    <a:pt x="18369" y="3649"/>
                    <a:pt x="18249" y="3507"/>
                    <a:pt x="18322" y="3066"/>
                  </a:cubicBezTo>
                  <a:cubicBezTo>
                    <a:pt x="18369" y="2785"/>
                    <a:pt x="18359" y="2679"/>
                    <a:pt x="18263" y="2717"/>
                  </a:cubicBezTo>
                  <a:cubicBezTo>
                    <a:pt x="18188" y="2747"/>
                    <a:pt x="18010" y="2735"/>
                    <a:pt x="17874" y="2688"/>
                  </a:cubicBezTo>
                  <a:cubicBezTo>
                    <a:pt x="17691" y="2624"/>
                    <a:pt x="17620" y="2525"/>
                    <a:pt x="17620" y="2300"/>
                  </a:cubicBezTo>
                  <a:cubicBezTo>
                    <a:pt x="17620" y="2026"/>
                    <a:pt x="17694" y="1948"/>
                    <a:pt x="18322" y="1601"/>
                  </a:cubicBezTo>
                  <a:cubicBezTo>
                    <a:pt x="18708" y="1388"/>
                    <a:pt x="19077" y="1221"/>
                    <a:pt x="19130" y="1232"/>
                  </a:cubicBezTo>
                  <a:cubicBezTo>
                    <a:pt x="19183" y="1243"/>
                    <a:pt x="19220" y="1212"/>
                    <a:pt x="19220" y="1155"/>
                  </a:cubicBezTo>
                  <a:cubicBezTo>
                    <a:pt x="19220" y="982"/>
                    <a:pt x="19901" y="606"/>
                    <a:pt x="20117" y="660"/>
                  </a:cubicBezTo>
                  <a:cubicBezTo>
                    <a:pt x="20241" y="691"/>
                    <a:pt x="20359" y="648"/>
                    <a:pt x="20446" y="543"/>
                  </a:cubicBezTo>
                  <a:cubicBezTo>
                    <a:pt x="20521" y="452"/>
                    <a:pt x="20541" y="378"/>
                    <a:pt x="20491" y="378"/>
                  </a:cubicBezTo>
                  <a:cubicBezTo>
                    <a:pt x="20441" y="378"/>
                    <a:pt x="20641" y="216"/>
                    <a:pt x="20940" y="19"/>
                  </a:cubicBezTo>
                  <a:cubicBezTo>
                    <a:pt x="20958" y="8"/>
                    <a:pt x="20953" y="11"/>
                    <a:pt x="20970" y="0"/>
                  </a:cubicBezTo>
                  <a:lnTo>
                    <a:pt x="20491" y="0"/>
                  </a:lnTo>
                  <a:close/>
                  <a:moveTo>
                    <a:pt x="9798" y="1902"/>
                  </a:moveTo>
                  <a:cubicBezTo>
                    <a:pt x="10132" y="1898"/>
                    <a:pt x="10525" y="1924"/>
                    <a:pt x="11024" y="1960"/>
                  </a:cubicBezTo>
                  <a:cubicBezTo>
                    <a:pt x="12201" y="2046"/>
                    <a:pt x="13489" y="2296"/>
                    <a:pt x="13896" y="2513"/>
                  </a:cubicBezTo>
                  <a:cubicBezTo>
                    <a:pt x="14544" y="2861"/>
                    <a:pt x="14390" y="3069"/>
                    <a:pt x="12609" y="4240"/>
                  </a:cubicBezTo>
                  <a:cubicBezTo>
                    <a:pt x="11493" y="4975"/>
                    <a:pt x="10215" y="5580"/>
                    <a:pt x="9768" y="5580"/>
                  </a:cubicBezTo>
                  <a:cubicBezTo>
                    <a:pt x="9356" y="5580"/>
                    <a:pt x="8492" y="5932"/>
                    <a:pt x="7779" y="6385"/>
                  </a:cubicBezTo>
                  <a:cubicBezTo>
                    <a:pt x="7795" y="6386"/>
                    <a:pt x="7822" y="6384"/>
                    <a:pt x="7838" y="6385"/>
                  </a:cubicBezTo>
                  <a:cubicBezTo>
                    <a:pt x="7921" y="6391"/>
                    <a:pt x="8002" y="6406"/>
                    <a:pt x="8093" y="6424"/>
                  </a:cubicBezTo>
                  <a:cubicBezTo>
                    <a:pt x="8202" y="6445"/>
                    <a:pt x="8318" y="6470"/>
                    <a:pt x="8437" y="6511"/>
                  </a:cubicBezTo>
                  <a:cubicBezTo>
                    <a:pt x="8604" y="6569"/>
                    <a:pt x="8728" y="6644"/>
                    <a:pt x="8841" y="6715"/>
                  </a:cubicBezTo>
                  <a:cubicBezTo>
                    <a:pt x="8871" y="6735"/>
                    <a:pt x="8905" y="6753"/>
                    <a:pt x="8930" y="6773"/>
                  </a:cubicBezTo>
                  <a:cubicBezTo>
                    <a:pt x="8985" y="6815"/>
                    <a:pt x="9019" y="6849"/>
                    <a:pt x="9050" y="6889"/>
                  </a:cubicBezTo>
                  <a:cubicBezTo>
                    <a:pt x="9430" y="6575"/>
                    <a:pt x="9942" y="6190"/>
                    <a:pt x="10516" y="5783"/>
                  </a:cubicBezTo>
                  <a:cubicBezTo>
                    <a:pt x="10506" y="5773"/>
                    <a:pt x="10512" y="5763"/>
                    <a:pt x="10501" y="5754"/>
                  </a:cubicBezTo>
                  <a:cubicBezTo>
                    <a:pt x="10460" y="5722"/>
                    <a:pt x="10437" y="5687"/>
                    <a:pt x="10426" y="5657"/>
                  </a:cubicBezTo>
                  <a:cubicBezTo>
                    <a:pt x="10423" y="5649"/>
                    <a:pt x="10427" y="5646"/>
                    <a:pt x="10426" y="5638"/>
                  </a:cubicBezTo>
                  <a:cubicBezTo>
                    <a:pt x="10423" y="5617"/>
                    <a:pt x="10416" y="5596"/>
                    <a:pt x="10426" y="5580"/>
                  </a:cubicBezTo>
                  <a:cubicBezTo>
                    <a:pt x="10430" y="5572"/>
                    <a:pt x="10434" y="5567"/>
                    <a:pt x="10441" y="5560"/>
                  </a:cubicBezTo>
                  <a:cubicBezTo>
                    <a:pt x="10461" y="5540"/>
                    <a:pt x="10492" y="5528"/>
                    <a:pt x="10531" y="5521"/>
                  </a:cubicBezTo>
                  <a:cubicBezTo>
                    <a:pt x="10573" y="5514"/>
                    <a:pt x="10620" y="5516"/>
                    <a:pt x="10680" y="5531"/>
                  </a:cubicBezTo>
                  <a:cubicBezTo>
                    <a:pt x="10733" y="5544"/>
                    <a:pt x="10894" y="5477"/>
                    <a:pt x="11129" y="5356"/>
                  </a:cubicBezTo>
                  <a:cubicBezTo>
                    <a:pt x="11184" y="5318"/>
                    <a:pt x="11222" y="5288"/>
                    <a:pt x="11278" y="5250"/>
                  </a:cubicBezTo>
                  <a:lnTo>
                    <a:pt x="14673" y="2960"/>
                  </a:lnTo>
                  <a:lnTo>
                    <a:pt x="15496" y="3610"/>
                  </a:lnTo>
                  <a:cubicBezTo>
                    <a:pt x="15529" y="3623"/>
                    <a:pt x="15561" y="3632"/>
                    <a:pt x="15586" y="3649"/>
                  </a:cubicBezTo>
                  <a:cubicBezTo>
                    <a:pt x="15637" y="3683"/>
                    <a:pt x="15674" y="3725"/>
                    <a:pt x="15690" y="3775"/>
                  </a:cubicBezTo>
                  <a:cubicBezTo>
                    <a:pt x="15939" y="3995"/>
                    <a:pt x="16114" y="4252"/>
                    <a:pt x="16244" y="4561"/>
                  </a:cubicBezTo>
                  <a:cubicBezTo>
                    <a:pt x="16408" y="4645"/>
                    <a:pt x="16508" y="4856"/>
                    <a:pt x="16438" y="5036"/>
                  </a:cubicBezTo>
                  <a:cubicBezTo>
                    <a:pt x="16431" y="5053"/>
                    <a:pt x="16430" y="5158"/>
                    <a:pt x="16423" y="5201"/>
                  </a:cubicBezTo>
                  <a:cubicBezTo>
                    <a:pt x="16467" y="5462"/>
                    <a:pt x="16498" y="5745"/>
                    <a:pt x="16498" y="6074"/>
                  </a:cubicBezTo>
                  <a:cubicBezTo>
                    <a:pt x="16498" y="6752"/>
                    <a:pt x="16460" y="7161"/>
                    <a:pt x="16333" y="7433"/>
                  </a:cubicBezTo>
                  <a:lnTo>
                    <a:pt x="16333" y="7899"/>
                  </a:lnTo>
                  <a:lnTo>
                    <a:pt x="15720" y="7918"/>
                  </a:lnTo>
                  <a:cubicBezTo>
                    <a:pt x="15592" y="7962"/>
                    <a:pt x="15444" y="8002"/>
                    <a:pt x="15271" y="8044"/>
                  </a:cubicBezTo>
                  <a:cubicBezTo>
                    <a:pt x="14599" y="8209"/>
                    <a:pt x="14004" y="8318"/>
                    <a:pt x="13955" y="8287"/>
                  </a:cubicBezTo>
                  <a:cubicBezTo>
                    <a:pt x="13907" y="8255"/>
                    <a:pt x="12690" y="8175"/>
                    <a:pt x="11248" y="8112"/>
                  </a:cubicBezTo>
                  <a:cubicBezTo>
                    <a:pt x="10301" y="8071"/>
                    <a:pt x="9438" y="7987"/>
                    <a:pt x="8870" y="7899"/>
                  </a:cubicBezTo>
                  <a:lnTo>
                    <a:pt x="7973" y="7899"/>
                  </a:lnTo>
                  <a:lnTo>
                    <a:pt x="7988" y="7860"/>
                  </a:lnTo>
                  <a:cubicBezTo>
                    <a:pt x="7667" y="8063"/>
                    <a:pt x="7221" y="8080"/>
                    <a:pt x="6911" y="7889"/>
                  </a:cubicBezTo>
                  <a:cubicBezTo>
                    <a:pt x="6677" y="7948"/>
                    <a:pt x="6404" y="7895"/>
                    <a:pt x="6268" y="7753"/>
                  </a:cubicBezTo>
                  <a:cubicBezTo>
                    <a:pt x="6115" y="7593"/>
                    <a:pt x="6199" y="7386"/>
                    <a:pt x="6448" y="7287"/>
                  </a:cubicBezTo>
                  <a:cubicBezTo>
                    <a:pt x="6510" y="7263"/>
                    <a:pt x="6574" y="7246"/>
                    <a:pt x="6642" y="7239"/>
                  </a:cubicBezTo>
                  <a:cubicBezTo>
                    <a:pt x="6751" y="7228"/>
                    <a:pt x="6858" y="7236"/>
                    <a:pt x="6956" y="7268"/>
                  </a:cubicBezTo>
                  <a:cubicBezTo>
                    <a:pt x="7016" y="7220"/>
                    <a:pt x="7087" y="7174"/>
                    <a:pt x="7165" y="7132"/>
                  </a:cubicBezTo>
                  <a:cubicBezTo>
                    <a:pt x="7176" y="7126"/>
                    <a:pt x="7185" y="7117"/>
                    <a:pt x="7195" y="7113"/>
                  </a:cubicBezTo>
                  <a:cubicBezTo>
                    <a:pt x="7144" y="7059"/>
                    <a:pt x="7116" y="7006"/>
                    <a:pt x="7091" y="6957"/>
                  </a:cubicBezTo>
                  <a:cubicBezTo>
                    <a:pt x="7070" y="6922"/>
                    <a:pt x="7056" y="6894"/>
                    <a:pt x="7046" y="6860"/>
                  </a:cubicBezTo>
                  <a:cubicBezTo>
                    <a:pt x="5491" y="7819"/>
                    <a:pt x="5057" y="7493"/>
                    <a:pt x="5057" y="5638"/>
                  </a:cubicBezTo>
                  <a:cubicBezTo>
                    <a:pt x="5057" y="4449"/>
                    <a:pt x="5312" y="4108"/>
                    <a:pt x="6971" y="3037"/>
                  </a:cubicBezTo>
                  <a:cubicBezTo>
                    <a:pt x="8310" y="2172"/>
                    <a:pt x="8796" y="1915"/>
                    <a:pt x="9798" y="190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53" name="Read Only"/>
            <p:cNvSpPr txBox="1"/>
            <p:nvPr/>
          </p:nvSpPr>
          <p:spPr>
            <a:xfrm>
              <a:off x="2923100" y="5420938"/>
              <a:ext cx="1314352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/>
                <a:t>Read Only</a:t>
              </a:r>
            </a:p>
          </p:txBody>
        </p:sp>
      </p:grpSp>
      <p:pic>
        <p:nvPicPr>
          <p:cNvPr id="355" name="jc_LO_2.jpeg" descr="jc_LO_2.jpeg"/>
          <p:cNvPicPr>
            <a:picLocks noChangeAspect="1"/>
          </p:cNvPicPr>
          <p:nvPr/>
        </p:nvPicPr>
        <p:blipFill>
          <a:blip r:embed="rId3">
            <a:extLst/>
          </a:blip>
          <a:srcRect l="4342" t="6369" r="3663" b="7639"/>
          <a:stretch>
            <a:fillRect/>
          </a:stretch>
        </p:blipFill>
        <p:spPr>
          <a:xfrm>
            <a:off x="907377" y="10477431"/>
            <a:ext cx="4605804" cy="2295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18931" y="0"/>
                </a:moveTo>
                <a:cubicBezTo>
                  <a:pt x="18726" y="0"/>
                  <a:pt x="17518" y="1313"/>
                  <a:pt x="17368" y="1699"/>
                </a:cubicBezTo>
                <a:cubicBezTo>
                  <a:pt x="17324" y="1813"/>
                  <a:pt x="17184" y="1985"/>
                  <a:pt x="17055" y="2080"/>
                </a:cubicBezTo>
                <a:cubicBezTo>
                  <a:pt x="16789" y="2278"/>
                  <a:pt x="10056" y="10145"/>
                  <a:pt x="9420" y="11002"/>
                </a:cubicBezTo>
                <a:cubicBezTo>
                  <a:pt x="9032" y="11525"/>
                  <a:pt x="9001" y="11610"/>
                  <a:pt x="8979" y="12286"/>
                </a:cubicBezTo>
                <a:lnTo>
                  <a:pt x="8955" y="13011"/>
                </a:lnTo>
                <a:lnTo>
                  <a:pt x="7654" y="14527"/>
                </a:lnTo>
                <a:lnTo>
                  <a:pt x="6352" y="16039"/>
                </a:lnTo>
                <a:lnTo>
                  <a:pt x="6352" y="16969"/>
                </a:lnTo>
                <a:lnTo>
                  <a:pt x="6352" y="17899"/>
                </a:lnTo>
                <a:lnTo>
                  <a:pt x="7483" y="19748"/>
                </a:lnTo>
                <a:cubicBezTo>
                  <a:pt x="8106" y="20766"/>
                  <a:pt x="8627" y="21600"/>
                  <a:pt x="8640" y="21600"/>
                </a:cubicBezTo>
                <a:cubicBezTo>
                  <a:pt x="8654" y="21600"/>
                  <a:pt x="9271" y="20872"/>
                  <a:pt x="10010" y="19983"/>
                </a:cubicBezTo>
                <a:cubicBezTo>
                  <a:pt x="11124" y="18644"/>
                  <a:pt x="11379" y="18396"/>
                  <a:pt x="11497" y="18541"/>
                </a:cubicBezTo>
                <a:cubicBezTo>
                  <a:pt x="11575" y="18638"/>
                  <a:pt x="11712" y="18807"/>
                  <a:pt x="11798" y="18915"/>
                </a:cubicBezTo>
                <a:cubicBezTo>
                  <a:pt x="11931" y="19079"/>
                  <a:pt x="12026" y="19040"/>
                  <a:pt x="12386" y="18687"/>
                </a:cubicBezTo>
                <a:cubicBezTo>
                  <a:pt x="12752" y="18329"/>
                  <a:pt x="19349" y="10246"/>
                  <a:pt x="20109" y="9224"/>
                </a:cubicBezTo>
                <a:cubicBezTo>
                  <a:pt x="20250" y="9034"/>
                  <a:pt x="20641" y="8563"/>
                  <a:pt x="20980" y="8175"/>
                </a:cubicBezTo>
                <a:lnTo>
                  <a:pt x="21596" y="7469"/>
                </a:lnTo>
                <a:lnTo>
                  <a:pt x="21542" y="5792"/>
                </a:lnTo>
                <a:cubicBezTo>
                  <a:pt x="21512" y="4870"/>
                  <a:pt x="21453" y="3984"/>
                  <a:pt x="21410" y="3824"/>
                </a:cubicBezTo>
                <a:cubicBezTo>
                  <a:pt x="21367" y="3664"/>
                  <a:pt x="21212" y="3487"/>
                  <a:pt x="21064" y="3432"/>
                </a:cubicBezTo>
                <a:cubicBezTo>
                  <a:pt x="20739" y="3310"/>
                  <a:pt x="20043" y="2178"/>
                  <a:pt x="19519" y="919"/>
                </a:cubicBezTo>
                <a:cubicBezTo>
                  <a:pt x="19236" y="238"/>
                  <a:pt x="19083" y="0"/>
                  <a:pt x="18931" y="0"/>
                </a:cubicBezTo>
                <a:close/>
                <a:moveTo>
                  <a:pt x="3355" y="6416"/>
                </a:moveTo>
                <a:cubicBezTo>
                  <a:pt x="3161" y="6504"/>
                  <a:pt x="2760" y="6942"/>
                  <a:pt x="1790" y="8078"/>
                </a:cubicBezTo>
                <a:cubicBezTo>
                  <a:pt x="939" y="9075"/>
                  <a:pt x="186" y="10006"/>
                  <a:pt x="116" y="10146"/>
                </a:cubicBezTo>
                <a:cubicBezTo>
                  <a:pt x="34" y="10309"/>
                  <a:pt x="-4" y="10825"/>
                  <a:pt x="0" y="11405"/>
                </a:cubicBezTo>
                <a:cubicBezTo>
                  <a:pt x="5" y="11985"/>
                  <a:pt x="51" y="12628"/>
                  <a:pt x="136" y="13037"/>
                </a:cubicBezTo>
                <a:cubicBezTo>
                  <a:pt x="378" y="14191"/>
                  <a:pt x="1585" y="16335"/>
                  <a:pt x="2434" y="17119"/>
                </a:cubicBezTo>
                <a:cubicBezTo>
                  <a:pt x="2628" y="17297"/>
                  <a:pt x="2859" y="17420"/>
                  <a:pt x="2948" y="17391"/>
                </a:cubicBezTo>
                <a:cubicBezTo>
                  <a:pt x="3036" y="17362"/>
                  <a:pt x="3820" y="16495"/>
                  <a:pt x="4690" y="15464"/>
                </a:cubicBezTo>
                <a:lnTo>
                  <a:pt x="6272" y="13590"/>
                </a:lnTo>
                <a:lnTo>
                  <a:pt x="6270" y="12596"/>
                </a:lnTo>
                <a:cubicBezTo>
                  <a:pt x="6267" y="10935"/>
                  <a:pt x="6128" y="10537"/>
                  <a:pt x="4811" y="8440"/>
                </a:cubicBezTo>
                <a:cubicBezTo>
                  <a:pt x="4173" y="7425"/>
                  <a:pt x="3581" y="6522"/>
                  <a:pt x="3495" y="6431"/>
                </a:cubicBezTo>
                <a:cubicBezTo>
                  <a:pt x="3462" y="6396"/>
                  <a:pt x="3420" y="6386"/>
                  <a:pt x="3355" y="641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0" name="Группа"/>
          <p:cNvGrpSpPr/>
          <p:nvPr/>
        </p:nvGrpSpPr>
        <p:grpSpPr>
          <a:xfrm>
            <a:off x="5378150" y="10032657"/>
            <a:ext cx="14314111" cy="2697164"/>
            <a:chOff x="0" y="-444774"/>
            <a:chExt cx="14314110" cy="2697163"/>
          </a:xfrm>
        </p:grpSpPr>
        <p:sp>
          <p:nvSpPr>
            <p:cNvPr id="356" name="Secure Element на базе защищённого смарт-карточного чипа…"/>
            <p:cNvSpPr/>
            <p:nvPr/>
          </p:nvSpPr>
          <p:spPr>
            <a:xfrm>
              <a:off x="6164436" y="-444774"/>
              <a:ext cx="8149674" cy="2697163"/>
            </a:xfrm>
            <a:prstGeom prst="rect">
              <a:avLst/>
            </a:prstGeom>
            <a:solidFill>
              <a:srgbClr val="9BACBD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round/>
            </a:ln>
            <a:effectLst>
              <a:outerShdw blurRad="76200" dist="76200" dir="2814344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spcBef>
                  <a:spcPts val="600"/>
                </a:spcBef>
                <a:defRPr sz="2300" b="1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/>
                <a:t>Secure Element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базе</a:t>
              </a:r>
              <a:r>
                <a:rPr dirty="0"/>
                <a:t> </a:t>
              </a:r>
              <a:r>
                <a:rPr dirty="0" err="1"/>
                <a:t>защищённого</a:t>
              </a:r>
              <a:r>
                <a:rPr dirty="0"/>
                <a:t> </a:t>
              </a:r>
              <a:r>
                <a:rPr dirty="0" err="1"/>
                <a:t>смарт-карточного</a:t>
              </a:r>
              <a:r>
                <a:rPr dirty="0"/>
                <a:t> </a:t>
              </a:r>
              <a:r>
                <a:rPr dirty="0" err="1"/>
                <a:t>чипа</a:t>
              </a:r>
              <a:endParaRPr dirty="0"/>
            </a:p>
            <a:p>
              <a:pPr algn="l" defTabSz="584200">
                <a:spcBef>
                  <a:spcPts val="600"/>
                </a:spcBef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 err="1"/>
                <a:t>Сертифицированное</a:t>
              </a:r>
              <a:r>
                <a:rPr dirty="0"/>
                <a:t> </a:t>
              </a:r>
              <a:r>
                <a:rPr dirty="0" err="1"/>
                <a:t>средство</a:t>
              </a:r>
              <a:r>
                <a:rPr dirty="0"/>
                <a:t>:</a:t>
              </a:r>
            </a:p>
            <a:p>
              <a:pPr algn="l" defTabSz="584200">
                <a:buSzPct val="136000"/>
                <a:buChar char="-"/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/>
                <a:t> ЭП</a:t>
              </a:r>
            </a:p>
            <a:p>
              <a:pPr algn="l" defTabSz="584200">
                <a:buSzPct val="136000"/>
                <a:buChar char="-"/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dirty="0"/>
                <a:t> 2ФА</a:t>
              </a:r>
            </a:p>
            <a:p>
              <a:pPr algn="l" defTabSz="584200">
                <a:spcBef>
                  <a:spcPts val="700"/>
                </a:spcBef>
                <a:defRPr sz="2100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b="1" dirty="0" err="1"/>
                <a:t>Защищённое</a:t>
              </a:r>
              <a:r>
                <a:rPr b="1" dirty="0"/>
                <a:t> </a:t>
              </a:r>
              <a:r>
                <a:rPr b="1" dirty="0" err="1"/>
                <a:t>хранилище</a:t>
              </a:r>
              <a:r>
                <a:rPr dirty="0"/>
                <a:t> </a:t>
              </a:r>
              <a:r>
                <a:rPr dirty="0" err="1"/>
                <a:t>криптографических</a:t>
              </a:r>
              <a:r>
                <a:rPr dirty="0"/>
                <a:t> </a:t>
              </a:r>
              <a:r>
                <a:rPr dirty="0" err="1"/>
                <a:t>ключей</a:t>
              </a:r>
              <a:r>
                <a:rPr dirty="0"/>
                <a:t>, </a:t>
              </a:r>
              <a:r>
                <a:rPr dirty="0" err="1"/>
                <a:t>сертификатов</a:t>
              </a:r>
              <a:endParaRPr dirty="0"/>
            </a:p>
          </p:txBody>
        </p:sp>
        <p:pic>
          <p:nvPicPr>
            <p:cNvPr id="357" name="tda8034hn-010909.jpeg" descr="tda8034hn-01090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021" t="4381" r="5664" b="4122"/>
            <a:stretch>
              <a:fillRect/>
            </a:stretch>
          </p:blipFill>
          <p:spPr>
            <a:xfrm>
              <a:off x="2530012" y="415982"/>
              <a:ext cx="1658771" cy="142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88" extrusionOk="0">
                  <a:moveTo>
                    <a:pt x="11554" y="2"/>
                  </a:moveTo>
                  <a:cubicBezTo>
                    <a:pt x="11286" y="-6"/>
                    <a:pt x="11007" y="8"/>
                    <a:pt x="10722" y="26"/>
                  </a:cubicBezTo>
                  <a:cubicBezTo>
                    <a:pt x="9998" y="79"/>
                    <a:pt x="9177" y="220"/>
                    <a:pt x="8232" y="448"/>
                  </a:cubicBezTo>
                  <a:cubicBezTo>
                    <a:pt x="7983" y="513"/>
                    <a:pt x="7742" y="575"/>
                    <a:pt x="7482" y="653"/>
                  </a:cubicBezTo>
                  <a:cubicBezTo>
                    <a:pt x="7220" y="732"/>
                    <a:pt x="6892" y="807"/>
                    <a:pt x="6604" y="871"/>
                  </a:cubicBezTo>
                  <a:cubicBezTo>
                    <a:pt x="6536" y="886"/>
                    <a:pt x="6476" y="901"/>
                    <a:pt x="6413" y="913"/>
                  </a:cubicBezTo>
                  <a:cubicBezTo>
                    <a:pt x="6366" y="922"/>
                    <a:pt x="6297" y="942"/>
                    <a:pt x="6258" y="949"/>
                  </a:cubicBezTo>
                  <a:cubicBezTo>
                    <a:pt x="5959" y="1000"/>
                    <a:pt x="5432" y="1220"/>
                    <a:pt x="5090" y="1438"/>
                  </a:cubicBezTo>
                  <a:cubicBezTo>
                    <a:pt x="4887" y="1567"/>
                    <a:pt x="4635" y="1644"/>
                    <a:pt x="4403" y="1673"/>
                  </a:cubicBezTo>
                  <a:cubicBezTo>
                    <a:pt x="4267" y="1700"/>
                    <a:pt x="4133" y="1708"/>
                    <a:pt x="4020" y="1667"/>
                  </a:cubicBezTo>
                  <a:cubicBezTo>
                    <a:pt x="3649" y="1531"/>
                    <a:pt x="3051" y="1997"/>
                    <a:pt x="1788" y="3404"/>
                  </a:cubicBezTo>
                  <a:cubicBezTo>
                    <a:pt x="451" y="4919"/>
                    <a:pt x="153" y="5456"/>
                    <a:pt x="21" y="6577"/>
                  </a:cubicBezTo>
                  <a:cubicBezTo>
                    <a:pt x="11" y="6658"/>
                    <a:pt x="8" y="6727"/>
                    <a:pt x="0" y="6806"/>
                  </a:cubicBezTo>
                  <a:lnTo>
                    <a:pt x="5" y="7300"/>
                  </a:lnTo>
                  <a:cubicBezTo>
                    <a:pt x="17" y="8835"/>
                    <a:pt x="239" y="9751"/>
                    <a:pt x="1194" y="12180"/>
                  </a:cubicBezTo>
                  <a:cubicBezTo>
                    <a:pt x="1800" y="13723"/>
                    <a:pt x="2295" y="15037"/>
                    <a:pt x="2387" y="15347"/>
                  </a:cubicBezTo>
                  <a:cubicBezTo>
                    <a:pt x="2436" y="15421"/>
                    <a:pt x="2471" y="15496"/>
                    <a:pt x="2475" y="15552"/>
                  </a:cubicBezTo>
                  <a:cubicBezTo>
                    <a:pt x="2483" y="15656"/>
                    <a:pt x="2526" y="15826"/>
                    <a:pt x="2594" y="16029"/>
                  </a:cubicBezTo>
                  <a:cubicBezTo>
                    <a:pt x="2603" y="16055"/>
                    <a:pt x="2610" y="16080"/>
                    <a:pt x="2620" y="16107"/>
                  </a:cubicBezTo>
                  <a:cubicBezTo>
                    <a:pt x="2631" y="16138"/>
                    <a:pt x="2649" y="16171"/>
                    <a:pt x="2661" y="16203"/>
                  </a:cubicBezTo>
                  <a:cubicBezTo>
                    <a:pt x="2838" y="16680"/>
                    <a:pt x="3076" y="17233"/>
                    <a:pt x="3302" y="17669"/>
                  </a:cubicBezTo>
                  <a:cubicBezTo>
                    <a:pt x="3315" y="17695"/>
                    <a:pt x="3330" y="17716"/>
                    <a:pt x="3343" y="17742"/>
                  </a:cubicBezTo>
                  <a:cubicBezTo>
                    <a:pt x="3390" y="17830"/>
                    <a:pt x="3434" y="17914"/>
                    <a:pt x="3478" y="17989"/>
                  </a:cubicBezTo>
                  <a:cubicBezTo>
                    <a:pt x="3532" y="18082"/>
                    <a:pt x="3585" y="18170"/>
                    <a:pt x="3633" y="18236"/>
                  </a:cubicBezTo>
                  <a:cubicBezTo>
                    <a:pt x="3687" y="18312"/>
                    <a:pt x="3738" y="18381"/>
                    <a:pt x="3777" y="18447"/>
                  </a:cubicBezTo>
                  <a:cubicBezTo>
                    <a:pt x="3895" y="18645"/>
                    <a:pt x="3933" y="18785"/>
                    <a:pt x="3865" y="18785"/>
                  </a:cubicBezTo>
                  <a:cubicBezTo>
                    <a:pt x="3815" y="18785"/>
                    <a:pt x="3865" y="18894"/>
                    <a:pt x="3968" y="19063"/>
                  </a:cubicBezTo>
                  <a:cubicBezTo>
                    <a:pt x="4245" y="19473"/>
                    <a:pt x="4879" y="20201"/>
                    <a:pt x="5033" y="20215"/>
                  </a:cubicBezTo>
                  <a:cubicBezTo>
                    <a:pt x="5108" y="20221"/>
                    <a:pt x="5600" y="20453"/>
                    <a:pt x="6123" y="20733"/>
                  </a:cubicBezTo>
                  <a:cubicBezTo>
                    <a:pt x="6646" y="21014"/>
                    <a:pt x="7258" y="21321"/>
                    <a:pt x="7482" y="21409"/>
                  </a:cubicBezTo>
                  <a:cubicBezTo>
                    <a:pt x="7746" y="21513"/>
                    <a:pt x="8415" y="21568"/>
                    <a:pt x="9182" y="21584"/>
                  </a:cubicBezTo>
                  <a:cubicBezTo>
                    <a:pt x="9694" y="21594"/>
                    <a:pt x="10248" y="21585"/>
                    <a:pt x="10758" y="21560"/>
                  </a:cubicBezTo>
                  <a:cubicBezTo>
                    <a:pt x="11039" y="21546"/>
                    <a:pt x="11301" y="21524"/>
                    <a:pt x="11539" y="21499"/>
                  </a:cubicBezTo>
                  <a:cubicBezTo>
                    <a:pt x="11949" y="21457"/>
                    <a:pt x="12277" y="21401"/>
                    <a:pt x="12438" y="21330"/>
                  </a:cubicBezTo>
                  <a:cubicBezTo>
                    <a:pt x="12794" y="21174"/>
                    <a:pt x="13506" y="21007"/>
                    <a:pt x="14019" y="20956"/>
                  </a:cubicBezTo>
                  <a:cubicBezTo>
                    <a:pt x="14147" y="20944"/>
                    <a:pt x="14283" y="20917"/>
                    <a:pt x="14417" y="20884"/>
                  </a:cubicBezTo>
                  <a:cubicBezTo>
                    <a:pt x="14686" y="20819"/>
                    <a:pt x="14949" y="20718"/>
                    <a:pt x="15151" y="20607"/>
                  </a:cubicBezTo>
                  <a:cubicBezTo>
                    <a:pt x="15251" y="20551"/>
                    <a:pt x="15337" y="20497"/>
                    <a:pt x="15399" y="20438"/>
                  </a:cubicBezTo>
                  <a:cubicBezTo>
                    <a:pt x="15521" y="20320"/>
                    <a:pt x="15703" y="20199"/>
                    <a:pt x="15900" y="20106"/>
                  </a:cubicBezTo>
                  <a:cubicBezTo>
                    <a:pt x="16097" y="20013"/>
                    <a:pt x="16307" y="19948"/>
                    <a:pt x="16484" y="19925"/>
                  </a:cubicBezTo>
                  <a:cubicBezTo>
                    <a:pt x="16615" y="19908"/>
                    <a:pt x="16759" y="19873"/>
                    <a:pt x="16907" y="19829"/>
                  </a:cubicBezTo>
                  <a:cubicBezTo>
                    <a:pt x="17057" y="19784"/>
                    <a:pt x="17211" y="19728"/>
                    <a:pt x="17372" y="19660"/>
                  </a:cubicBezTo>
                  <a:cubicBezTo>
                    <a:pt x="17695" y="19523"/>
                    <a:pt x="18035" y="19340"/>
                    <a:pt x="18370" y="19129"/>
                  </a:cubicBezTo>
                  <a:cubicBezTo>
                    <a:pt x="18705" y="18918"/>
                    <a:pt x="19039" y="18680"/>
                    <a:pt x="19341" y="18423"/>
                  </a:cubicBezTo>
                  <a:cubicBezTo>
                    <a:pt x="19644" y="18167"/>
                    <a:pt x="19918" y="17894"/>
                    <a:pt x="20142" y="17621"/>
                  </a:cubicBezTo>
                  <a:cubicBezTo>
                    <a:pt x="20374" y="17339"/>
                    <a:pt x="20570" y="17067"/>
                    <a:pt x="20700" y="16855"/>
                  </a:cubicBezTo>
                  <a:cubicBezTo>
                    <a:pt x="20765" y="16749"/>
                    <a:pt x="20812" y="16659"/>
                    <a:pt x="20840" y="16589"/>
                  </a:cubicBezTo>
                  <a:cubicBezTo>
                    <a:pt x="20868" y="16520"/>
                    <a:pt x="20877" y="16470"/>
                    <a:pt x="20860" y="16451"/>
                  </a:cubicBezTo>
                  <a:cubicBezTo>
                    <a:pt x="20852" y="16441"/>
                    <a:pt x="20847" y="16425"/>
                    <a:pt x="20845" y="16402"/>
                  </a:cubicBezTo>
                  <a:cubicBezTo>
                    <a:pt x="20838" y="16334"/>
                    <a:pt x="20859" y="16210"/>
                    <a:pt x="20902" y="16053"/>
                  </a:cubicBezTo>
                  <a:cubicBezTo>
                    <a:pt x="20958" y="15843"/>
                    <a:pt x="21051" y="15577"/>
                    <a:pt x="21170" y="15299"/>
                  </a:cubicBezTo>
                  <a:cubicBezTo>
                    <a:pt x="21293" y="15015"/>
                    <a:pt x="21390" y="14734"/>
                    <a:pt x="21460" y="14466"/>
                  </a:cubicBezTo>
                  <a:cubicBezTo>
                    <a:pt x="21495" y="14332"/>
                    <a:pt x="21526" y="14201"/>
                    <a:pt x="21548" y="14074"/>
                  </a:cubicBezTo>
                  <a:cubicBezTo>
                    <a:pt x="21569" y="13948"/>
                    <a:pt x="21581" y="13823"/>
                    <a:pt x="21589" y="13706"/>
                  </a:cubicBezTo>
                  <a:cubicBezTo>
                    <a:pt x="21597" y="13588"/>
                    <a:pt x="21600" y="13479"/>
                    <a:pt x="21594" y="13375"/>
                  </a:cubicBezTo>
                  <a:cubicBezTo>
                    <a:pt x="21588" y="13269"/>
                    <a:pt x="21572" y="13169"/>
                    <a:pt x="21553" y="13079"/>
                  </a:cubicBezTo>
                  <a:cubicBezTo>
                    <a:pt x="21513" y="12896"/>
                    <a:pt x="21447" y="12744"/>
                    <a:pt x="21351" y="12633"/>
                  </a:cubicBezTo>
                  <a:cubicBezTo>
                    <a:pt x="21301" y="12574"/>
                    <a:pt x="21254" y="12478"/>
                    <a:pt x="21212" y="12355"/>
                  </a:cubicBezTo>
                  <a:cubicBezTo>
                    <a:pt x="21128" y="12109"/>
                    <a:pt x="21059" y="11756"/>
                    <a:pt x="21015" y="11372"/>
                  </a:cubicBezTo>
                  <a:cubicBezTo>
                    <a:pt x="20972" y="10988"/>
                    <a:pt x="20954" y="10573"/>
                    <a:pt x="20959" y="10208"/>
                  </a:cubicBezTo>
                  <a:cubicBezTo>
                    <a:pt x="20964" y="9842"/>
                    <a:pt x="20995" y="9528"/>
                    <a:pt x="21057" y="9339"/>
                  </a:cubicBezTo>
                  <a:cubicBezTo>
                    <a:pt x="21072" y="9293"/>
                    <a:pt x="21089" y="9255"/>
                    <a:pt x="21108" y="9225"/>
                  </a:cubicBezTo>
                  <a:cubicBezTo>
                    <a:pt x="21128" y="9194"/>
                    <a:pt x="21147" y="9169"/>
                    <a:pt x="21170" y="9158"/>
                  </a:cubicBezTo>
                  <a:cubicBezTo>
                    <a:pt x="21346" y="9080"/>
                    <a:pt x="21513" y="8681"/>
                    <a:pt x="21542" y="8266"/>
                  </a:cubicBezTo>
                  <a:cubicBezTo>
                    <a:pt x="21587" y="7639"/>
                    <a:pt x="21298" y="7315"/>
                    <a:pt x="19832" y="6366"/>
                  </a:cubicBezTo>
                  <a:cubicBezTo>
                    <a:pt x="19104" y="5894"/>
                    <a:pt x="18507" y="5421"/>
                    <a:pt x="18287" y="5153"/>
                  </a:cubicBezTo>
                  <a:cubicBezTo>
                    <a:pt x="18214" y="5064"/>
                    <a:pt x="18185" y="4996"/>
                    <a:pt x="18204" y="4960"/>
                  </a:cubicBezTo>
                  <a:cubicBezTo>
                    <a:pt x="18281" y="4817"/>
                    <a:pt x="18165" y="4532"/>
                    <a:pt x="17951" y="4327"/>
                  </a:cubicBezTo>
                  <a:cubicBezTo>
                    <a:pt x="17844" y="4224"/>
                    <a:pt x="17763" y="4088"/>
                    <a:pt x="17714" y="3953"/>
                  </a:cubicBezTo>
                  <a:cubicBezTo>
                    <a:pt x="17664" y="3818"/>
                    <a:pt x="17650" y="3687"/>
                    <a:pt x="17683" y="3585"/>
                  </a:cubicBezTo>
                  <a:cubicBezTo>
                    <a:pt x="17706" y="3512"/>
                    <a:pt x="17685" y="3415"/>
                    <a:pt x="17626" y="3301"/>
                  </a:cubicBezTo>
                  <a:cubicBezTo>
                    <a:pt x="17328" y="2727"/>
                    <a:pt x="16091" y="1709"/>
                    <a:pt x="14882" y="997"/>
                  </a:cubicBezTo>
                  <a:cubicBezTo>
                    <a:pt x="14640" y="855"/>
                    <a:pt x="14401" y="723"/>
                    <a:pt x="14169" y="611"/>
                  </a:cubicBezTo>
                  <a:cubicBezTo>
                    <a:pt x="13937" y="499"/>
                    <a:pt x="13714" y="409"/>
                    <a:pt x="13507" y="340"/>
                  </a:cubicBezTo>
                  <a:cubicBezTo>
                    <a:pt x="13327" y="279"/>
                    <a:pt x="13145" y="228"/>
                    <a:pt x="12960" y="183"/>
                  </a:cubicBezTo>
                  <a:cubicBezTo>
                    <a:pt x="12877" y="163"/>
                    <a:pt x="12791" y="145"/>
                    <a:pt x="12706" y="129"/>
                  </a:cubicBezTo>
                  <a:cubicBezTo>
                    <a:pt x="12618" y="111"/>
                    <a:pt x="12528" y="100"/>
                    <a:pt x="12438" y="86"/>
                  </a:cubicBezTo>
                  <a:cubicBezTo>
                    <a:pt x="12319" y="69"/>
                    <a:pt x="12198" y="50"/>
                    <a:pt x="12076" y="38"/>
                  </a:cubicBezTo>
                  <a:cubicBezTo>
                    <a:pt x="12048" y="35"/>
                    <a:pt x="12016" y="35"/>
                    <a:pt x="11988" y="32"/>
                  </a:cubicBezTo>
                  <a:cubicBezTo>
                    <a:pt x="11845" y="20"/>
                    <a:pt x="11702" y="6"/>
                    <a:pt x="11554" y="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241300" dist="145471" dir="2814344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58" name="Линия"/>
            <p:cNvSpPr/>
            <p:nvPr/>
          </p:nvSpPr>
          <p:spPr>
            <a:xfrm>
              <a:off x="0" y="1254693"/>
              <a:ext cx="2100403" cy="1"/>
            </a:xfrm>
            <a:prstGeom prst="line">
              <a:avLst/>
            </a:prstGeom>
            <a:noFill/>
            <a:ln w="1016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59" name="Линия"/>
            <p:cNvSpPr/>
            <p:nvPr/>
          </p:nvSpPr>
          <p:spPr>
            <a:xfrm>
              <a:off x="4676700" y="1254693"/>
              <a:ext cx="1287294" cy="1"/>
            </a:xfrm>
            <a:prstGeom prst="line">
              <a:avLst/>
            </a:prstGeom>
            <a:noFill/>
            <a:ln w="1016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61" name="Линия"/>
          <p:cNvSpPr/>
          <p:nvPr/>
        </p:nvSpPr>
        <p:spPr>
          <a:xfrm flipV="1">
            <a:off x="3210279" y="9532456"/>
            <a:ext cx="1" cy="1126154"/>
          </a:xfrm>
          <a:prstGeom prst="line">
            <a:avLst/>
          </a:prstGeom>
          <a:ln w="101600">
            <a:solidFill>
              <a:srgbClr val="A6AAA9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62" name="depositphotos_30045353-stock-illustration-padlock-collection-vector-illustration.jpeg" descr="depositphotos_30045353-stock-illustration-padlock-collection-vector-illustration.jpeg"/>
          <p:cNvPicPr>
            <a:picLocks noChangeAspect="1"/>
          </p:cNvPicPr>
          <p:nvPr/>
        </p:nvPicPr>
        <p:blipFill>
          <a:blip r:embed="rId2">
            <a:extLst/>
          </a:blip>
          <a:srcRect l="74944" t="51603" r="2248" b="1299"/>
          <a:stretch>
            <a:fillRect/>
          </a:stretch>
        </p:blipFill>
        <p:spPr>
          <a:xfrm>
            <a:off x="5118209" y="9123810"/>
            <a:ext cx="571160" cy="88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600" extrusionOk="0">
                <a:moveTo>
                  <a:pt x="20491" y="0"/>
                </a:moveTo>
                <a:cubicBezTo>
                  <a:pt x="20143" y="288"/>
                  <a:pt x="19815" y="575"/>
                  <a:pt x="19384" y="873"/>
                </a:cubicBezTo>
                <a:cubicBezTo>
                  <a:pt x="17369" y="2268"/>
                  <a:pt x="16980" y="2418"/>
                  <a:pt x="16453" y="2009"/>
                </a:cubicBezTo>
                <a:cubicBezTo>
                  <a:pt x="16120" y="1749"/>
                  <a:pt x="15195" y="1320"/>
                  <a:pt x="14389" y="1058"/>
                </a:cubicBezTo>
                <a:cubicBezTo>
                  <a:pt x="13711" y="837"/>
                  <a:pt x="13053" y="565"/>
                  <a:pt x="12505" y="291"/>
                </a:cubicBezTo>
                <a:cubicBezTo>
                  <a:pt x="12466" y="355"/>
                  <a:pt x="12343" y="404"/>
                  <a:pt x="12116" y="456"/>
                </a:cubicBezTo>
                <a:cubicBezTo>
                  <a:pt x="12106" y="459"/>
                  <a:pt x="12092" y="464"/>
                  <a:pt x="12086" y="466"/>
                </a:cubicBezTo>
                <a:cubicBezTo>
                  <a:pt x="11876" y="513"/>
                  <a:pt x="11557" y="554"/>
                  <a:pt x="11159" y="602"/>
                </a:cubicBezTo>
                <a:cubicBezTo>
                  <a:pt x="11035" y="616"/>
                  <a:pt x="10883" y="635"/>
                  <a:pt x="10740" y="650"/>
                </a:cubicBezTo>
                <a:cubicBezTo>
                  <a:pt x="10482" y="677"/>
                  <a:pt x="10109" y="718"/>
                  <a:pt x="9783" y="747"/>
                </a:cubicBezTo>
                <a:cubicBezTo>
                  <a:pt x="8897" y="827"/>
                  <a:pt x="7855" y="913"/>
                  <a:pt x="6403" y="1029"/>
                </a:cubicBezTo>
                <a:cubicBezTo>
                  <a:pt x="6183" y="1046"/>
                  <a:pt x="6004" y="1078"/>
                  <a:pt x="5894" y="1126"/>
                </a:cubicBezTo>
                <a:cubicBezTo>
                  <a:pt x="5784" y="1173"/>
                  <a:pt x="5737" y="1235"/>
                  <a:pt x="5790" y="1291"/>
                </a:cubicBezTo>
                <a:cubicBezTo>
                  <a:pt x="5895" y="1401"/>
                  <a:pt x="5536" y="1748"/>
                  <a:pt x="4982" y="2067"/>
                </a:cubicBezTo>
                <a:cubicBezTo>
                  <a:pt x="4816" y="2162"/>
                  <a:pt x="4657" y="2269"/>
                  <a:pt x="4503" y="2387"/>
                </a:cubicBezTo>
                <a:cubicBezTo>
                  <a:pt x="3425" y="3211"/>
                  <a:pt x="2679" y="4535"/>
                  <a:pt x="2679" y="5696"/>
                </a:cubicBezTo>
                <a:cubicBezTo>
                  <a:pt x="2679" y="6284"/>
                  <a:pt x="2491" y="6842"/>
                  <a:pt x="2275" y="6928"/>
                </a:cubicBezTo>
                <a:cubicBezTo>
                  <a:pt x="2130" y="6986"/>
                  <a:pt x="1597" y="6818"/>
                  <a:pt x="869" y="6521"/>
                </a:cubicBezTo>
                <a:cubicBezTo>
                  <a:pt x="623" y="6420"/>
                  <a:pt x="284" y="6249"/>
                  <a:pt x="2" y="6123"/>
                </a:cubicBezTo>
                <a:lnTo>
                  <a:pt x="2" y="6249"/>
                </a:lnTo>
                <a:cubicBezTo>
                  <a:pt x="605" y="6566"/>
                  <a:pt x="1266" y="6898"/>
                  <a:pt x="1617" y="7122"/>
                </a:cubicBezTo>
                <a:cubicBezTo>
                  <a:pt x="1790" y="7233"/>
                  <a:pt x="1927" y="7336"/>
                  <a:pt x="2051" y="7433"/>
                </a:cubicBezTo>
                <a:cubicBezTo>
                  <a:pt x="2542" y="7820"/>
                  <a:pt x="2679" y="8118"/>
                  <a:pt x="2679" y="8520"/>
                </a:cubicBezTo>
                <a:cubicBezTo>
                  <a:pt x="2679" y="8674"/>
                  <a:pt x="2648" y="8814"/>
                  <a:pt x="2604" y="8947"/>
                </a:cubicBezTo>
                <a:cubicBezTo>
                  <a:pt x="2478" y="9341"/>
                  <a:pt x="2129" y="9661"/>
                  <a:pt x="1527" y="9985"/>
                </a:cubicBezTo>
                <a:cubicBezTo>
                  <a:pt x="1557" y="10118"/>
                  <a:pt x="1473" y="10251"/>
                  <a:pt x="1288" y="10325"/>
                </a:cubicBezTo>
                <a:cubicBezTo>
                  <a:pt x="1126" y="10389"/>
                  <a:pt x="924" y="10385"/>
                  <a:pt x="764" y="10334"/>
                </a:cubicBezTo>
                <a:cubicBezTo>
                  <a:pt x="753" y="10338"/>
                  <a:pt x="758" y="10341"/>
                  <a:pt x="749" y="10344"/>
                </a:cubicBezTo>
                <a:cubicBezTo>
                  <a:pt x="842" y="10371"/>
                  <a:pt x="917" y="10410"/>
                  <a:pt x="974" y="10470"/>
                </a:cubicBezTo>
                <a:cubicBezTo>
                  <a:pt x="1127" y="10630"/>
                  <a:pt x="1058" y="10846"/>
                  <a:pt x="809" y="10946"/>
                </a:cubicBezTo>
                <a:cubicBezTo>
                  <a:pt x="787" y="10954"/>
                  <a:pt x="758" y="10959"/>
                  <a:pt x="735" y="10965"/>
                </a:cubicBezTo>
                <a:cubicBezTo>
                  <a:pt x="830" y="10992"/>
                  <a:pt x="915" y="11030"/>
                  <a:pt x="974" y="11091"/>
                </a:cubicBezTo>
                <a:cubicBezTo>
                  <a:pt x="1127" y="11251"/>
                  <a:pt x="1058" y="11458"/>
                  <a:pt x="809" y="11557"/>
                </a:cubicBezTo>
                <a:cubicBezTo>
                  <a:pt x="561" y="11656"/>
                  <a:pt x="230" y="11610"/>
                  <a:pt x="76" y="11450"/>
                </a:cubicBezTo>
                <a:cubicBezTo>
                  <a:pt x="-77" y="11290"/>
                  <a:pt x="8" y="11074"/>
                  <a:pt x="256" y="10975"/>
                </a:cubicBezTo>
                <a:cubicBezTo>
                  <a:pt x="278" y="10966"/>
                  <a:pt x="293" y="10971"/>
                  <a:pt x="316" y="10965"/>
                </a:cubicBezTo>
                <a:cubicBezTo>
                  <a:pt x="220" y="10938"/>
                  <a:pt x="135" y="10890"/>
                  <a:pt x="76" y="10829"/>
                </a:cubicBezTo>
                <a:cubicBezTo>
                  <a:pt x="17" y="10767"/>
                  <a:pt x="-4" y="10703"/>
                  <a:pt x="2" y="10635"/>
                </a:cubicBezTo>
                <a:lnTo>
                  <a:pt x="2" y="12450"/>
                </a:lnTo>
                <a:cubicBezTo>
                  <a:pt x="12" y="12460"/>
                  <a:pt x="22" y="12467"/>
                  <a:pt x="32" y="12479"/>
                </a:cubicBezTo>
                <a:cubicBezTo>
                  <a:pt x="217" y="12474"/>
                  <a:pt x="406" y="12516"/>
                  <a:pt x="510" y="12624"/>
                </a:cubicBezTo>
                <a:cubicBezTo>
                  <a:pt x="649" y="12769"/>
                  <a:pt x="586" y="12953"/>
                  <a:pt x="391" y="13061"/>
                </a:cubicBezTo>
                <a:cubicBezTo>
                  <a:pt x="407" y="13103"/>
                  <a:pt x="420" y="13153"/>
                  <a:pt x="435" y="13197"/>
                </a:cubicBezTo>
                <a:cubicBezTo>
                  <a:pt x="473" y="13307"/>
                  <a:pt x="498" y="13415"/>
                  <a:pt x="525" y="13536"/>
                </a:cubicBezTo>
                <a:cubicBezTo>
                  <a:pt x="562" y="13704"/>
                  <a:pt x="600" y="13885"/>
                  <a:pt x="615" y="14070"/>
                </a:cubicBezTo>
                <a:cubicBezTo>
                  <a:pt x="615" y="14073"/>
                  <a:pt x="615" y="14077"/>
                  <a:pt x="615" y="14080"/>
                </a:cubicBezTo>
                <a:cubicBezTo>
                  <a:pt x="629" y="14271"/>
                  <a:pt x="626" y="14467"/>
                  <a:pt x="615" y="14672"/>
                </a:cubicBezTo>
                <a:cubicBezTo>
                  <a:pt x="615" y="14676"/>
                  <a:pt x="615" y="14687"/>
                  <a:pt x="615" y="14691"/>
                </a:cubicBezTo>
                <a:cubicBezTo>
                  <a:pt x="603" y="14900"/>
                  <a:pt x="582" y="15105"/>
                  <a:pt x="540" y="15322"/>
                </a:cubicBezTo>
                <a:cubicBezTo>
                  <a:pt x="441" y="15839"/>
                  <a:pt x="388" y="16205"/>
                  <a:pt x="405" y="16467"/>
                </a:cubicBezTo>
                <a:cubicBezTo>
                  <a:pt x="411" y="16555"/>
                  <a:pt x="429" y="16632"/>
                  <a:pt x="450" y="16700"/>
                </a:cubicBezTo>
                <a:cubicBezTo>
                  <a:pt x="472" y="16769"/>
                  <a:pt x="501" y="16822"/>
                  <a:pt x="540" y="16874"/>
                </a:cubicBezTo>
                <a:cubicBezTo>
                  <a:pt x="579" y="16927"/>
                  <a:pt x="632" y="16978"/>
                  <a:pt x="690" y="17020"/>
                </a:cubicBezTo>
                <a:cubicBezTo>
                  <a:pt x="805" y="17104"/>
                  <a:pt x="955" y="17175"/>
                  <a:pt x="1153" y="17243"/>
                </a:cubicBezTo>
                <a:cubicBezTo>
                  <a:pt x="1319" y="17300"/>
                  <a:pt x="1448" y="17357"/>
                  <a:pt x="1557" y="17427"/>
                </a:cubicBezTo>
                <a:cubicBezTo>
                  <a:pt x="1665" y="17497"/>
                  <a:pt x="1741" y="17572"/>
                  <a:pt x="1796" y="17660"/>
                </a:cubicBezTo>
                <a:cubicBezTo>
                  <a:pt x="1907" y="17837"/>
                  <a:pt x="1924" y="18059"/>
                  <a:pt x="1841" y="18340"/>
                </a:cubicBezTo>
                <a:cubicBezTo>
                  <a:pt x="1798" y="18486"/>
                  <a:pt x="1755" y="18618"/>
                  <a:pt x="1707" y="18728"/>
                </a:cubicBezTo>
                <a:cubicBezTo>
                  <a:pt x="1658" y="18838"/>
                  <a:pt x="1604" y="18926"/>
                  <a:pt x="1542" y="18999"/>
                </a:cubicBezTo>
                <a:cubicBezTo>
                  <a:pt x="1480" y="19073"/>
                  <a:pt x="1400" y="19127"/>
                  <a:pt x="1318" y="19164"/>
                </a:cubicBezTo>
                <a:cubicBezTo>
                  <a:pt x="1276" y="19184"/>
                  <a:pt x="1247" y="19203"/>
                  <a:pt x="1198" y="19213"/>
                </a:cubicBezTo>
                <a:cubicBezTo>
                  <a:pt x="1056" y="19241"/>
                  <a:pt x="877" y="19228"/>
                  <a:pt x="660" y="19174"/>
                </a:cubicBezTo>
                <a:cubicBezTo>
                  <a:pt x="516" y="19138"/>
                  <a:pt x="352" y="19081"/>
                  <a:pt x="166" y="19009"/>
                </a:cubicBezTo>
                <a:cubicBezTo>
                  <a:pt x="122" y="18992"/>
                  <a:pt x="48" y="18950"/>
                  <a:pt x="2" y="18932"/>
                </a:cubicBezTo>
                <a:lnTo>
                  <a:pt x="2" y="19067"/>
                </a:lnTo>
                <a:cubicBezTo>
                  <a:pt x="1455" y="19829"/>
                  <a:pt x="2559" y="20524"/>
                  <a:pt x="2439" y="20649"/>
                </a:cubicBezTo>
                <a:cubicBezTo>
                  <a:pt x="2309" y="20785"/>
                  <a:pt x="2526" y="20979"/>
                  <a:pt x="2918" y="21076"/>
                </a:cubicBezTo>
                <a:cubicBezTo>
                  <a:pt x="3245" y="21157"/>
                  <a:pt x="3464" y="21379"/>
                  <a:pt x="3546" y="21600"/>
                </a:cubicBezTo>
                <a:lnTo>
                  <a:pt x="21523" y="21600"/>
                </a:lnTo>
                <a:lnTo>
                  <a:pt x="21523" y="12217"/>
                </a:lnTo>
                <a:cubicBezTo>
                  <a:pt x="21219" y="12513"/>
                  <a:pt x="20978" y="12576"/>
                  <a:pt x="20506" y="12323"/>
                </a:cubicBezTo>
                <a:cubicBezTo>
                  <a:pt x="20109" y="12111"/>
                  <a:pt x="19939" y="11705"/>
                  <a:pt x="20102" y="11373"/>
                </a:cubicBezTo>
                <a:cubicBezTo>
                  <a:pt x="20292" y="10987"/>
                  <a:pt x="20164" y="10821"/>
                  <a:pt x="19743" y="10878"/>
                </a:cubicBezTo>
                <a:cubicBezTo>
                  <a:pt x="19262" y="10942"/>
                  <a:pt x="19086" y="10276"/>
                  <a:pt x="18981" y="8064"/>
                </a:cubicBezTo>
                <a:cubicBezTo>
                  <a:pt x="18797" y="4212"/>
                  <a:pt x="18907" y="4063"/>
                  <a:pt x="21209" y="5240"/>
                </a:cubicBezTo>
                <a:cubicBezTo>
                  <a:pt x="21357" y="5316"/>
                  <a:pt x="21380" y="5305"/>
                  <a:pt x="21523" y="5376"/>
                </a:cubicBezTo>
                <a:lnTo>
                  <a:pt x="21523" y="5191"/>
                </a:lnTo>
                <a:cubicBezTo>
                  <a:pt x="21468" y="5149"/>
                  <a:pt x="21391" y="5108"/>
                  <a:pt x="21403" y="5075"/>
                </a:cubicBezTo>
                <a:cubicBezTo>
                  <a:pt x="21424" y="5019"/>
                  <a:pt x="21370" y="5001"/>
                  <a:pt x="21269" y="5026"/>
                </a:cubicBezTo>
                <a:cubicBezTo>
                  <a:pt x="21171" y="5051"/>
                  <a:pt x="20907" y="4961"/>
                  <a:pt x="20685" y="4832"/>
                </a:cubicBezTo>
                <a:cubicBezTo>
                  <a:pt x="20464" y="4704"/>
                  <a:pt x="20219" y="4599"/>
                  <a:pt x="20132" y="4599"/>
                </a:cubicBezTo>
                <a:cubicBezTo>
                  <a:pt x="19932" y="4599"/>
                  <a:pt x="19722" y="4359"/>
                  <a:pt x="19803" y="4211"/>
                </a:cubicBezTo>
                <a:cubicBezTo>
                  <a:pt x="19847" y="4131"/>
                  <a:pt x="19808" y="4115"/>
                  <a:pt x="19654" y="4153"/>
                </a:cubicBezTo>
                <a:cubicBezTo>
                  <a:pt x="19367" y="4224"/>
                  <a:pt x="19100" y="4068"/>
                  <a:pt x="19100" y="3833"/>
                </a:cubicBezTo>
                <a:cubicBezTo>
                  <a:pt x="19100" y="3688"/>
                  <a:pt x="19032" y="3649"/>
                  <a:pt x="18816" y="3649"/>
                </a:cubicBezTo>
                <a:cubicBezTo>
                  <a:pt x="18369" y="3649"/>
                  <a:pt x="18249" y="3507"/>
                  <a:pt x="18322" y="3066"/>
                </a:cubicBezTo>
                <a:cubicBezTo>
                  <a:pt x="18369" y="2785"/>
                  <a:pt x="18359" y="2679"/>
                  <a:pt x="18263" y="2717"/>
                </a:cubicBezTo>
                <a:cubicBezTo>
                  <a:pt x="18188" y="2747"/>
                  <a:pt x="18010" y="2735"/>
                  <a:pt x="17874" y="2688"/>
                </a:cubicBezTo>
                <a:cubicBezTo>
                  <a:pt x="17691" y="2624"/>
                  <a:pt x="17620" y="2525"/>
                  <a:pt x="17620" y="2300"/>
                </a:cubicBezTo>
                <a:cubicBezTo>
                  <a:pt x="17620" y="2026"/>
                  <a:pt x="17694" y="1948"/>
                  <a:pt x="18322" y="1601"/>
                </a:cubicBezTo>
                <a:cubicBezTo>
                  <a:pt x="18708" y="1388"/>
                  <a:pt x="19077" y="1221"/>
                  <a:pt x="19130" y="1232"/>
                </a:cubicBezTo>
                <a:cubicBezTo>
                  <a:pt x="19183" y="1243"/>
                  <a:pt x="19220" y="1212"/>
                  <a:pt x="19220" y="1155"/>
                </a:cubicBezTo>
                <a:cubicBezTo>
                  <a:pt x="19220" y="982"/>
                  <a:pt x="19901" y="606"/>
                  <a:pt x="20117" y="660"/>
                </a:cubicBezTo>
                <a:cubicBezTo>
                  <a:pt x="20241" y="691"/>
                  <a:pt x="20359" y="648"/>
                  <a:pt x="20446" y="543"/>
                </a:cubicBezTo>
                <a:cubicBezTo>
                  <a:pt x="20521" y="452"/>
                  <a:pt x="20541" y="378"/>
                  <a:pt x="20491" y="378"/>
                </a:cubicBezTo>
                <a:cubicBezTo>
                  <a:pt x="20441" y="378"/>
                  <a:pt x="20641" y="216"/>
                  <a:pt x="20940" y="19"/>
                </a:cubicBezTo>
                <a:cubicBezTo>
                  <a:pt x="20958" y="8"/>
                  <a:pt x="20953" y="11"/>
                  <a:pt x="20970" y="0"/>
                </a:cubicBezTo>
                <a:lnTo>
                  <a:pt x="20491" y="0"/>
                </a:lnTo>
                <a:close/>
                <a:moveTo>
                  <a:pt x="9798" y="1902"/>
                </a:moveTo>
                <a:cubicBezTo>
                  <a:pt x="10132" y="1898"/>
                  <a:pt x="10525" y="1924"/>
                  <a:pt x="11024" y="1960"/>
                </a:cubicBezTo>
                <a:cubicBezTo>
                  <a:pt x="12201" y="2046"/>
                  <a:pt x="13489" y="2296"/>
                  <a:pt x="13896" y="2513"/>
                </a:cubicBezTo>
                <a:cubicBezTo>
                  <a:pt x="14544" y="2861"/>
                  <a:pt x="14390" y="3069"/>
                  <a:pt x="12609" y="4240"/>
                </a:cubicBezTo>
                <a:cubicBezTo>
                  <a:pt x="11493" y="4975"/>
                  <a:pt x="10215" y="5580"/>
                  <a:pt x="9768" y="5580"/>
                </a:cubicBezTo>
                <a:cubicBezTo>
                  <a:pt x="9356" y="5580"/>
                  <a:pt x="8492" y="5932"/>
                  <a:pt x="7779" y="6385"/>
                </a:cubicBezTo>
                <a:cubicBezTo>
                  <a:pt x="7795" y="6386"/>
                  <a:pt x="7822" y="6384"/>
                  <a:pt x="7838" y="6385"/>
                </a:cubicBezTo>
                <a:cubicBezTo>
                  <a:pt x="7921" y="6391"/>
                  <a:pt x="8002" y="6406"/>
                  <a:pt x="8093" y="6424"/>
                </a:cubicBezTo>
                <a:cubicBezTo>
                  <a:pt x="8202" y="6445"/>
                  <a:pt x="8318" y="6470"/>
                  <a:pt x="8437" y="6511"/>
                </a:cubicBezTo>
                <a:cubicBezTo>
                  <a:pt x="8604" y="6569"/>
                  <a:pt x="8728" y="6644"/>
                  <a:pt x="8841" y="6715"/>
                </a:cubicBezTo>
                <a:cubicBezTo>
                  <a:pt x="8871" y="6735"/>
                  <a:pt x="8905" y="6753"/>
                  <a:pt x="8930" y="6773"/>
                </a:cubicBezTo>
                <a:cubicBezTo>
                  <a:pt x="8985" y="6815"/>
                  <a:pt x="9019" y="6849"/>
                  <a:pt x="9050" y="6889"/>
                </a:cubicBezTo>
                <a:cubicBezTo>
                  <a:pt x="9430" y="6575"/>
                  <a:pt x="9942" y="6190"/>
                  <a:pt x="10516" y="5783"/>
                </a:cubicBezTo>
                <a:cubicBezTo>
                  <a:pt x="10506" y="5773"/>
                  <a:pt x="10512" y="5763"/>
                  <a:pt x="10501" y="5754"/>
                </a:cubicBezTo>
                <a:cubicBezTo>
                  <a:pt x="10460" y="5722"/>
                  <a:pt x="10437" y="5687"/>
                  <a:pt x="10426" y="5657"/>
                </a:cubicBezTo>
                <a:cubicBezTo>
                  <a:pt x="10423" y="5649"/>
                  <a:pt x="10427" y="5646"/>
                  <a:pt x="10426" y="5638"/>
                </a:cubicBezTo>
                <a:cubicBezTo>
                  <a:pt x="10423" y="5617"/>
                  <a:pt x="10416" y="5596"/>
                  <a:pt x="10426" y="5580"/>
                </a:cubicBezTo>
                <a:cubicBezTo>
                  <a:pt x="10430" y="5572"/>
                  <a:pt x="10434" y="5567"/>
                  <a:pt x="10441" y="5560"/>
                </a:cubicBezTo>
                <a:cubicBezTo>
                  <a:pt x="10461" y="5540"/>
                  <a:pt x="10492" y="5528"/>
                  <a:pt x="10531" y="5521"/>
                </a:cubicBezTo>
                <a:cubicBezTo>
                  <a:pt x="10573" y="5514"/>
                  <a:pt x="10620" y="5516"/>
                  <a:pt x="10680" y="5531"/>
                </a:cubicBezTo>
                <a:cubicBezTo>
                  <a:pt x="10733" y="5544"/>
                  <a:pt x="10894" y="5477"/>
                  <a:pt x="11129" y="5356"/>
                </a:cubicBezTo>
                <a:cubicBezTo>
                  <a:pt x="11184" y="5318"/>
                  <a:pt x="11222" y="5288"/>
                  <a:pt x="11278" y="5250"/>
                </a:cubicBezTo>
                <a:lnTo>
                  <a:pt x="14673" y="2960"/>
                </a:lnTo>
                <a:lnTo>
                  <a:pt x="15496" y="3610"/>
                </a:lnTo>
                <a:cubicBezTo>
                  <a:pt x="15529" y="3623"/>
                  <a:pt x="15561" y="3632"/>
                  <a:pt x="15586" y="3649"/>
                </a:cubicBezTo>
                <a:cubicBezTo>
                  <a:pt x="15637" y="3683"/>
                  <a:pt x="15674" y="3725"/>
                  <a:pt x="15690" y="3775"/>
                </a:cubicBezTo>
                <a:cubicBezTo>
                  <a:pt x="15939" y="3995"/>
                  <a:pt x="16114" y="4252"/>
                  <a:pt x="16244" y="4561"/>
                </a:cubicBezTo>
                <a:cubicBezTo>
                  <a:pt x="16408" y="4645"/>
                  <a:pt x="16508" y="4856"/>
                  <a:pt x="16438" y="5036"/>
                </a:cubicBezTo>
                <a:cubicBezTo>
                  <a:pt x="16431" y="5053"/>
                  <a:pt x="16430" y="5158"/>
                  <a:pt x="16423" y="5201"/>
                </a:cubicBezTo>
                <a:cubicBezTo>
                  <a:pt x="16467" y="5462"/>
                  <a:pt x="16498" y="5745"/>
                  <a:pt x="16498" y="6074"/>
                </a:cubicBezTo>
                <a:cubicBezTo>
                  <a:pt x="16498" y="6752"/>
                  <a:pt x="16460" y="7161"/>
                  <a:pt x="16333" y="7433"/>
                </a:cubicBezTo>
                <a:lnTo>
                  <a:pt x="16333" y="7899"/>
                </a:lnTo>
                <a:lnTo>
                  <a:pt x="15720" y="7918"/>
                </a:lnTo>
                <a:cubicBezTo>
                  <a:pt x="15592" y="7962"/>
                  <a:pt x="15444" y="8002"/>
                  <a:pt x="15271" y="8044"/>
                </a:cubicBezTo>
                <a:cubicBezTo>
                  <a:pt x="14599" y="8209"/>
                  <a:pt x="14004" y="8318"/>
                  <a:pt x="13955" y="8287"/>
                </a:cubicBezTo>
                <a:cubicBezTo>
                  <a:pt x="13907" y="8255"/>
                  <a:pt x="12690" y="8175"/>
                  <a:pt x="11248" y="8112"/>
                </a:cubicBezTo>
                <a:cubicBezTo>
                  <a:pt x="10301" y="8071"/>
                  <a:pt x="9438" y="7987"/>
                  <a:pt x="8870" y="7899"/>
                </a:cubicBezTo>
                <a:lnTo>
                  <a:pt x="7973" y="7899"/>
                </a:lnTo>
                <a:lnTo>
                  <a:pt x="7988" y="7860"/>
                </a:lnTo>
                <a:cubicBezTo>
                  <a:pt x="7667" y="8063"/>
                  <a:pt x="7221" y="8080"/>
                  <a:pt x="6911" y="7889"/>
                </a:cubicBezTo>
                <a:cubicBezTo>
                  <a:pt x="6677" y="7948"/>
                  <a:pt x="6404" y="7895"/>
                  <a:pt x="6268" y="7753"/>
                </a:cubicBezTo>
                <a:cubicBezTo>
                  <a:pt x="6115" y="7593"/>
                  <a:pt x="6199" y="7386"/>
                  <a:pt x="6448" y="7287"/>
                </a:cubicBezTo>
                <a:cubicBezTo>
                  <a:pt x="6510" y="7263"/>
                  <a:pt x="6574" y="7246"/>
                  <a:pt x="6642" y="7239"/>
                </a:cubicBezTo>
                <a:cubicBezTo>
                  <a:pt x="6751" y="7228"/>
                  <a:pt x="6858" y="7236"/>
                  <a:pt x="6956" y="7268"/>
                </a:cubicBezTo>
                <a:cubicBezTo>
                  <a:pt x="7016" y="7220"/>
                  <a:pt x="7087" y="7174"/>
                  <a:pt x="7165" y="7132"/>
                </a:cubicBezTo>
                <a:cubicBezTo>
                  <a:pt x="7176" y="7126"/>
                  <a:pt x="7185" y="7117"/>
                  <a:pt x="7195" y="7113"/>
                </a:cubicBezTo>
                <a:cubicBezTo>
                  <a:pt x="7144" y="7059"/>
                  <a:pt x="7116" y="7006"/>
                  <a:pt x="7091" y="6957"/>
                </a:cubicBezTo>
                <a:cubicBezTo>
                  <a:pt x="7070" y="6922"/>
                  <a:pt x="7056" y="6894"/>
                  <a:pt x="7046" y="6860"/>
                </a:cubicBezTo>
                <a:cubicBezTo>
                  <a:pt x="5491" y="7819"/>
                  <a:pt x="5057" y="7493"/>
                  <a:pt x="5057" y="5638"/>
                </a:cubicBezTo>
                <a:cubicBezTo>
                  <a:pt x="5057" y="4449"/>
                  <a:pt x="5312" y="4108"/>
                  <a:pt x="6971" y="3037"/>
                </a:cubicBezTo>
                <a:cubicBezTo>
                  <a:pt x="8310" y="2172"/>
                  <a:pt x="8796" y="1915"/>
                  <a:pt x="9798" y="190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3" name="Read Only"/>
          <p:cNvSpPr txBox="1"/>
          <p:nvPr/>
        </p:nvSpPr>
        <p:spPr>
          <a:xfrm>
            <a:off x="3753057" y="9647264"/>
            <a:ext cx="1314352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Read Only</a:t>
            </a:r>
          </a:p>
        </p:txBody>
      </p:sp>
      <p:grpSp>
        <p:nvGrpSpPr>
          <p:cNvPr id="369" name="Группа"/>
          <p:cNvGrpSpPr/>
          <p:nvPr/>
        </p:nvGrpSpPr>
        <p:grpSpPr>
          <a:xfrm>
            <a:off x="10712984" y="4191979"/>
            <a:ext cx="4575102" cy="5780930"/>
            <a:chOff x="0" y="0"/>
            <a:chExt cx="4575100" cy="5780928"/>
          </a:xfrm>
        </p:grpSpPr>
        <p:grpSp>
          <p:nvGrpSpPr>
            <p:cNvPr id="367" name="Группа"/>
            <p:cNvGrpSpPr/>
            <p:nvPr/>
          </p:nvGrpSpPr>
          <p:grpSpPr>
            <a:xfrm>
              <a:off x="827691" y="-1"/>
              <a:ext cx="3747410" cy="5780930"/>
              <a:chOff x="0" y="0"/>
              <a:chExt cx="3747409" cy="5780928"/>
            </a:xfrm>
          </p:grpSpPr>
          <p:sp>
            <p:nvSpPr>
              <p:cNvPr id="364" name="Скрытый зашифрованный системный раздел для настроек и профилей пользователя"/>
              <p:cNvSpPr/>
              <p:nvPr/>
            </p:nvSpPr>
            <p:spPr>
              <a:xfrm>
                <a:off x="0" y="0"/>
                <a:ext cx="3747410" cy="3930743"/>
              </a:xfrm>
              <a:prstGeom prst="rect">
                <a:avLst/>
              </a:prstGeom>
              <a:solidFill>
                <a:srgbClr val="8F97A5"/>
              </a:solidFill>
              <a:ln w="12700" cap="flat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>
                <a:outerShdw blurRad="76200" dist="76200" dir="2814344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323396" indent="-323396" algn="l" defTabSz="584200">
                  <a:buSzPct val="100000"/>
                  <a:buChar char="•"/>
                  <a:defRPr sz="2300">
                    <a:solidFill>
                      <a:srgbClr val="000000"/>
                    </a:solidFill>
                    <a:latin typeface="PT Sans"/>
                    <a:ea typeface="PT Sans"/>
                    <a:cs typeface="PT Sans"/>
                    <a:sym typeface="PT Sans"/>
                  </a:defRPr>
                </a:pPr>
                <a:r>
                  <a:rPr b="1" dirty="0" err="1"/>
                  <a:t>Скрытый</a:t>
                </a:r>
                <a:r>
                  <a:rPr b="1" dirty="0"/>
                  <a:t> </a:t>
                </a:r>
                <a:r>
                  <a:rPr lang="ru-RU" b="1" dirty="0" smtClean="0"/>
                  <a:t>защищённый</a:t>
                </a:r>
                <a:r>
                  <a:rPr b="1" dirty="0" smtClean="0"/>
                  <a:t> </a:t>
                </a:r>
                <a:r>
                  <a:rPr b="1" dirty="0" err="1" smtClean="0"/>
                  <a:t>раздел</a:t>
                </a:r>
                <a:r>
                  <a:rPr dirty="0" smtClean="0"/>
                  <a:t> </a:t>
                </a:r>
                <a:r>
                  <a:rPr lang="ru-RU" dirty="0"/>
                  <a:t/>
                </a:r>
                <a:br>
                  <a:rPr lang="ru-RU" dirty="0"/>
                </a:br>
                <a:r>
                  <a:rPr lang="ru-RU" dirty="0"/>
                  <a:t>хранение </a:t>
                </a:r>
                <a:r>
                  <a:rPr lang="ru-RU" dirty="0" smtClean="0"/>
                  <a:t>реквизитом и </a:t>
                </a:r>
                <a:r>
                  <a:rPr dirty="0" err="1" smtClean="0"/>
                  <a:t>настроек</a:t>
                </a:r>
                <a:r>
                  <a:rPr lang="ru-RU" dirty="0" smtClean="0"/>
                  <a:t> для </a:t>
                </a:r>
                <a:r>
                  <a:rPr lang="ru-RU" dirty="0" smtClean="0"/>
                  <a:t>подключения </a:t>
                </a:r>
                <a:r>
                  <a:rPr lang="ru-RU" dirty="0" smtClean="0"/>
                  <a:t>к удаленному рабочему столу</a:t>
                </a:r>
                <a:endParaRPr dirty="0"/>
              </a:p>
            </p:txBody>
          </p:sp>
          <p:sp>
            <p:nvSpPr>
              <p:cNvPr id="365" name="Журнал событий безопасности"/>
              <p:cNvSpPr/>
              <p:nvPr/>
            </p:nvSpPr>
            <p:spPr>
              <a:xfrm>
                <a:off x="0" y="3948702"/>
                <a:ext cx="3747410" cy="1162438"/>
              </a:xfrm>
              <a:prstGeom prst="rect">
                <a:avLst/>
              </a:prstGeom>
              <a:solidFill>
                <a:srgbClr val="D6D6D6"/>
              </a:solidFill>
              <a:ln w="12700" cap="flat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>
                <a:outerShdw blurRad="76200" dist="76200" dir="2814344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323396" indent="-323396" algn="l" defTabSz="584200">
                  <a:lnSpc>
                    <a:spcPct val="80000"/>
                  </a:lnSpc>
                  <a:buSzPct val="100000"/>
                  <a:buChar char="•"/>
                  <a:defRPr sz="2300">
                    <a:solidFill>
                      <a:srgbClr val="000000"/>
                    </a:solidFill>
                    <a:latin typeface="PT Sans"/>
                    <a:ea typeface="PT Sans"/>
                    <a:cs typeface="PT Sans"/>
                    <a:sym typeface="PT Sans"/>
                  </a:defRPr>
                </a:lvl1pPr>
              </a:lstStyle>
              <a:p>
                <a:r>
                  <a:t>Журнал событий безопасности</a:t>
                </a:r>
              </a:p>
            </p:txBody>
          </p:sp>
          <p:pic>
            <p:nvPicPr>
              <p:cNvPr id="366" name="depositphotos_30045353-stock-illustration-padlock-collection-vector-illustration.jpeg" descr="depositphotos_30045353-stock-illustration-padlock-collection-vector-illustration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5884" t="3479" r="2888" b="51254"/>
              <a:stretch>
                <a:fillRect/>
              </a:stretch>
            </p:blipFill>
            <p:spPr>
              <a:xfrm>
                <a:off x="3199385" y="4931830"/>
                <a:ext cx="531606" cy="849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4" h="21551" extrusionOk="0">
                    <a:moveTo>
                      <a:pt x="11321" y="0"/>
                    </a:moveTo>
                    <a:cubicBezTo>
                      <a:pt x="11217" y="1"/>
                      <a:pt x="11148" y="9"/>
                      <a:pt x="11036" y="10"/>
                    </a:cubicBezTo>
                    <a:cubicBezTo>
                      <a:pt x="10114" y="19"/>
                      <a:pt x="9731" y="30"/>
                      <a:pt x="9203" y="40"/>
                    </a:cubicBezTo>
                    <a:cubicBezTo>
                      <a:pt x="5866" y="361"/>
                      <a:pt x="3137" y="1897"/>
                      <a:pt x="2236" y="4100"/>
                    </a:cubicBezTo>
                    <a:cubicBezTo>
                      <a:pt x="2043" y="4570"/>
                      <a:pt x="1983" y="5395"/>
                      <a:pt x="1983" y="7636"/>
                    </a:cubicBezTo>
                    <a:cubicBezTo>
                      <a:pt x="1983" y="9503"/>
                      <a:pt x="1919" y="10584"/>
                      <a:pt x="1809" y="10627"/>
                    </a:cubicBezTo>
                    <a:cubicBezTo>
                      <a:pt x="1573" y="10720"/>
                      <a:pt x="831" y="11673"/>
                      <a:pt x="434" y="12390"/>
                    </a:cubicBezTo>
                    <a:cubicBezTo>
                      <a:pt x="-31" y="13230"/>
                      <a:pt x="-142" y="14895"/>
                      <a:pt x="197" y="15926"/>
                    </a:cubicBezTo>
                    <a:cubicBezTo>
                      <a:pt x="830" y="17846"/>
                      <a:pt x="2818" y="19533"/>
                      <a:pt x="5522" y="20429"/>
                    </a:cubicBezTo>
                    <a:cubicBezTo>
                      <a:pt x="6806" y="20854"/>
                      <a:pt x="6899" y="20899"/>
                      <a:pt x="6612" y="21033"/>
                    </a:cubicBezTo>
                    <a:cubicBezTo>
                      <a:pt x="6424" y="21120"/>
                      <a:pt x="5823" y="21188"/>
                      <a:pt x="5111" y="21194"/>
                    </a:cubicBezTo>
                    <a:cubicBezTo>
                      <a:pt x="3902" y="21205"/>
                      <a:pt x="2705" y="21354"/>
                      <a:pt x="3405" y="21406"/>
                    </a:cubicBezTo>
                    <a:cubicBezTo>
                      <a:pt x="3590" y="21419"/>
                      <a:pt x="4615" y="21461"/>
                      <a:pt x="5680" y="21506"/>
                    </a:cubicBezTo>
                    <a:cubicBezTo>
                      <a:pt x="7870" y="21600"/>
                      <a:pt x="16154" y="21536"/>
                      <a:pt x="17309" y="21416"/>
                    </a:cubicBezTo>
                    <a:lnTo>
                      <a:pt x="18067" y="21335"/>
                    </a:lnTo>
                    <a:lnTo>
                      <a:pt x="17246" y="21265"/>
                    </a:lnTo>
                    <a:cubicBezTo>
                      <a:pt x="16793" y="21223"/>
                      <a:pt x="15901" y="21184"/>
                      <a:pt x="15271" y="21184"/>
                    </a:cubicBezTo>
                    <a:cubicBezTo>
                      <a:pt x="14641" y="21184"/>
                      <a:pt x="14076" y="21139"/>
                      <a:pt x="14022" y="21083"/>
                    </a:cubicBezTo>
                    <a:cubicBezTo>
                      <a:pt x="13969" y="21028"/>
                      <a:pt x="14552" y="20780"/>
                      <a:pt x="15318" y="20529"/>
                    </a:cubicBezTo>
                    <a:cubicBezTo>
                      <a:pt x="17223" y="19907"/>
                      <a:pt x="19168" y="18671"/>
                      <a:pt x="20026" y="17537"/>
                    </a:cubicBezTo>
                    <a:cubicBezTo>
                      <a:pt x="21185" y="16007"/>
                      <a:pt x="21458" y="14463"/>
                      <a:pt x="20848" y="12843"/>
                    </a:cubicBezTo>
                    <a:cubicBezTo>
                      <a:pt x="20528" y="11993"/>
                      <a:pt x="19867" y="11020"/>
                      <a:pt x="19394" y="10678"/>
                    </a:cubicBezTo>
                    <a:cubicBezTo>
                      <a:pt x="19223" y="10553"/>
                      <a:pt x="19167" y="9904"/>
                      <a:pt x="19142" y="7938"/>
                    </a:cubicBezTo>
                    <a:cubicBezTo>
                      <a:pt x="19104" y="4937"/>
                      <a:pt x="18985" y="4161"/>
                      <a:pt x="18431" y="3324"/>
                    </a:cubicBezTo>
                    <a:cubicBezTo>
                      <a:pt x="17152" y="1394"/>
                      <a:pt x="14558" y="185"/>
                      <a:pt x="11321" y="0"/>
                    </a:cubicBezTo>
                    <a:close/>
                    <a:moveTo>
                      <a:pt x="11921" y="1602"/>
                    </a:moveTo>
                    <a:cubicBezTo>
                      <a:pt x="12483" y="1585"/>
                      <a:pt x="13264" y="1851"/>
                      <a:pt x="13264" y="2095"/>
                    </a:cubicBezTo>
                    <a:cubicBezTo>
                      <a:pt x="13264" y="2250"/>
                      <a:pt x="13361" y="2308"/>
                      <a:pt x="13564" y="2287"/>
                    </a:cubicBezTo>
                    <a:cubicBezTo>
                      <a:pt x="13759" y="2266"/>
                      <a:pt x="13877" y="2333"/>
                      <a:pt x="13912" y="2488"/>
                    </a:cubicBezTo>
                    <a:cubicBezTo>
                      <a:pt x="13945" y="2634"/>
                      <a:pt x="14093" y="2739"/>
                      <a:pt x="14323" y="2760"/>
                    </a:cubicBezTo>
                    <a:cubicBezTo>
                      <a:pt x="14556" y="2781"/>
                      <a:pt x="14715" y="2879"/>
                      <a:pt x="14749" y="3032"/>
                    </a:cubicBezTo>
                    <a:cubicBezTo>
                      <a:pt x="14783" y="3184"/>
                      <a:pt x="14914" y="3274"/>
                      <a:pt x="15113" y="3274"/>
                    </a:cubicBezTo>
                    <a:cubicBezTo>
                      <a:pt x="15521" y="3274"/>
                      <a:pt x="15666" y="3425"/>
                      <a:pt x="15666" y="3878"/>
                    </a:cubicBezTo>
                    <a:cubicBezTo>
                      <a:pt x="15666" y="4262"/>
                      <a:pt x="15767" y="4317"/>
                      <a:pt x="16076" y="4120"/>
                    </a:cubicBezTo>
                    <a:cubicBezTo>
                      <a:pt x="16139" y="4080"/>
                      <a:pt x="16187" y="4060"/>
                      <a:pt x="16234" y="4060"/>
                    </a:cubicBezTo>
                    <a:cubicBezTo>
                      <a:pt x="16260" y="4059"/>
                      <a:pt x="16291" y="4088"/>
                      <a:pt x="16313" y="4100"/>
                    </a:cubicBezTo>
                    <a:cubicBezTo>
                      <a:pt x="16332" y="4109"/>
                      <a:pt x="16344" y="4103"/>
                      <a:pt x="16361" y="4120"/>
                    </a:cubicBezTo>
                    <a:cubicBezTo>
                      <a:pt x="16363" y="4122"/>
                      <a:pt x="16375" y="4128"/>
                      <a:pt x="16377" y="4130"/>
                    </a:cubicBezTo>
                    <a:cubicBezTo>
                      <a:pt x="16519" y="4277"/>
                      <a:pt x="16605" y="6480"/>
                      <a:pt x="16566" y="7605"/>
                    </a:cubicBezTo>
                    <a:cubicBezTo>
                      <a:pt x="16560" y="7793"/>
                      <a:pt x="16549" y="7956"/>
                      <a:pt x="16535" y="8069"/>
                    </a:cubicBezTo>
                    <a:cubicBezTo>
                      <a:pt x="16521" y="8182"/>
                      <a:pt x="16510" y="8241"/>
                      <a:pt x="16487" y="8250"/>
                    </a:cubicBezTo>
                    <a:cubicBezTo>
                      <a:pt x="16476" y="8253"/>
                      <a:pt x="16463" y="8258"/>
                      <a:pt x="16456" y="8260"/>
                    </a:cubicBezTo>
                    <a:cubicBezTo>
                      <a:pt x="16611" y="8350"/>
                      <a:pt x="16597" y="8392"/>
                      <a:pt x="16361" y="8502"/>
                    </a:cubicBezTo>
                    <a:cubicBezTo>
                      <a:pt x="15984" y="8677"/>
                      <a:pt x="15924" y="8669"/>
                      <a:pt x="15523" y="8482"/>
                    </a:cubicBezTo>
                    <a:cubicBezTo>
                      <a:pt x="15209" y="8334"/>
                      <a:pt x="15215" y="8333"/>
                      <a:pt x="15681" y="8220"/>
                    </a:cubicBezTo>
                    <a:cubicBezTo>
                      <a:pt x="15900" y="8167"/>
                      <a:pt x="16060" y="8145"/>
                      <a:pt x="16187" y="8159"/>
                    </a:cubicBezTo>
                    <a:cubicBezTo>
                      <a:pt x="16119" y="8058"/>
                      <a:pt x="16087" y="7901"/>
                      <a:pt x="16108" y="7706"/>
                    </a:cubicBezTo>
                    <a:cubicBezTo>
                      <a:pt x="16138" y="7427"/>
                      <a:pt x="16068" y="7353"/>
                      <a:pt x="15824" y="7353"/>
                    </a:cubicBezTo>
                    <a:cubicBezTo>
                      <a:pt x="15739" y="7353"/>
                      <a:pt x="15648" y="7360"/>
                      <a:pt x="15555" y="7384"/>
                    </a:cubicBezTo>
                    <a:cubicBezTo>
                      <a:pt x="15462" y="7407"/>
                      <a:pt x="15375" y="7448"/>
                      <a:pt x="15318" y="7484"/>
                    </a:cubicBezTo>
                    <a:cubicBezTo>
                      <a:pt x="15155" y="7588"/>
                      <a:pt x="15042" y="7588"/>
                      <a:pt x="14781" y="7484"/>
                    </a:cubicBezTo>
                    <a:cubicBezTo>
                      <a:pt x="14548" y="7392"/>
                      <a:pt x="13410" y="7353"/>
                      <a:pt x="10926" y="7353"/>
                    </a:cubicBezTo>
                    <a:cubicBezTo>
                      <a:pt x="9557" y="7353"/>
                      <a:pt x="8679" y="7345"/>
                      <a:pt x="8113" y="7323"/>
                    </a:cubicBezTo>
                    <a:cubicBezTo>
                      <a:pt x="7547" y="7301"/>
                      <a:pt x="7302" y="7258"/>
                      <a:pt x="7228" y="7202"/>
                    </a:cubicBezTo>
                    <a:cubicBezTo>
                      <a:pt x="7125" y="7123"/>
                      <a:pt x="7073" y="7040"/>
                      <a:pt x="7118" y="7011"/>
                    </a:cubicBezTo>
                    <a:cubicBezTo>
                      <a:pt x="7277" y="6909"/>
                      <a:pt x="6392" y="6480"/>
                      <a:pt x="5996" y="6467"/>
                    </a:cubicBezTo>
                    <a:cubicBezTo>
                      <a:pt x="5776" y="6460"/>
                      <a:pt x="5497" y="6399"/>
                      <a:pt x="5364" y="6336"/>
                    </a:cubicBezTo>
                    <a:cubicBezTo>
                      <a:pt x="5170" y="6244"/>
                      <a:pt x="5145" y="6259"/>
                      <a:pt x="5238" y="6417"/>
                    </a:cubicBezTo>
                    <a:cubicBezTo>
                      <a:pt x="5301" y="6525"/>
                      <a:pt x="5348" y="6634"/>
                      <a:pt x="5348" y="6658"/>
                    </a:cubicBezTo>
                    <a:cubicBezTo>
                      <a:pt x="5348" y="6683"/>
                      <a:pt x="5528" y="6709"/>
                      <a:pt x="5743" y="6709"/>
                    </a:cubicBezTo>
                    <a:cubicBezTo>
                      <a:pt x="6157" y="6709"/>
                      <a:pt x="6949" y="7159"/>
                      <a:pt x="6754" y="7283"/>
                    </a:cubicBezTo>
                    <a:cubicBezTo>
                      <a:pt x="6692" y="7323"/>
                      <a:pt x="6382" y="7353"/>
                      <a:pt x="6075" y="7353"/>
                    </a:cubicBezTo>
                    <a:cubicBezTo>
                      <a:pt x="5504" y="7353"/>
                      <a:pt x="5471" y="7392"/>
                      <a:pt x="5317" y="8049"/>
                    </a:cubicBezTo>
                    <a:cubicBezTo>
                      <a:pt x="5267" y="8262"/>
                      <a:pt x="4694" y="8397"/>
                      <a:pt x="4463" y="8250"/>
                    </a:cubicBezTo>
                    <a:cubicBezTo>
                      <a:pt x="4313" y="8154"/>
                      <a:pt x="4298" y="5908"/>
                      <a:pt x="4448" y="5812"/>
                    </a:cubicBezTo>
                    <a:cubicBezTo>
                      <a:pt x="4455" y="5808"/>
                      <a:pt x="4470" y="5815"/>
                      <a:pt x="4479" y="5812"/>
                    </a:cubicBezTo>
                    <a:cubicBezTo>
                      <a:pt x="4362" y="5603"/>
                      <a:pt x="4376" y="5319"/>
                      <a:pt x="4542" y="5147"/>
                    </a:cubicBezTo>
                    <a:cubicBezTo>
                      <a:pt x="4597" y="5091"/>
                      <a:pt x="4609" y="4893"/>
                      <a:pt x="4574" y="4704"/>
                    </a:cubicBezTo>
                    <a:cubicBezTo>
                      <a:pt x="4539" y="4515"/>
                      <a:pt x="4593" y="4327"/>
                      <a:pt x="4685" y="4291"/>
                    </a:cubicBezTo>
                    <a:cubicBezTo>
                      <a:pt x="4776" y="4255"/>
                      <a:pt x="4814" y="4182"/>
                      <a:pt x="4764" y="4130"/>
                    </a:cubicBezTo>
                    <a:cubicBezTo>
                      <a:pt x="4713" y="4078"/>
                      <a:pt x="4878" y="3965"/>
                      <a:pt x="5143" y="3878"/>
                    </a:cubicBezTo>
                    <a:cubicBezTo>
                      <a:pt x="5440" y="3780"/>
                      <a:pt x="5777" y="3620"/>
                      <a:pt x="6059" y="3455"/>
                    </a:cubicBezTo>
                    <a:cubicBezTo>
                      <a:pt x="6011" y="3446"/>
                      <a:pt x="5958" y="3412"/>
                      <a:pt x="5917" y="3344"/>
                    </a:cubicBezTo>
                    <a:cubicBezTo>
                      <a:pt x="5866" y="3259"/>
                      <a:pt x="5900" y="3154"/>
                      <a:pt x="5964" y="3082"/>
                    </a:cubicBezTo>
                    <a:cubicBezTo>
                      <a:pt x="5902" y="2902"/>
                      <a:pt x="5973" y="2792"/>
                      <a:pt x="6201" y="2760"/>
                    </a:cubicBezTo>
                    <a:cubicBezTo>
                      <a:pt x="6294" y="2747"/>
                      <a:pt x="6410" y="2747"/>
                      <a:pt x="6549" y="2760"/>
                    </a:cubicBezTo>
                    <a:cubicBezTo>
                      <a:pt x="6624" y="2767"/>
                      <a:pt x="6681" y="2781"/>
                      <a:pt x="6739" y="2800"/>
                    </a:cubicBezTo>
                    <a:cubicBezTo>
                      <a:pt x="6764" y="2766"/>
                      <a:pt x="6805" y="2737"/>
                      <a:pt x="6849" y="2710"/>
                    </a:cubicBezTo>
                    <a:cubicBezTo>
                      <a:pt x="6733" y="2466"/>
                      <a:pt x="6778" y="2300"/>
                      <a:pt x="6976" y="2196"/>
                    </a:cubicBezTo>
                    <a:cubicBezTo>
                      <a:pt x="7068" y="2147"/>
                      <a:pt x="7154" y="2117"/>
                      <a:pt x="7228" y="2115"/>
                    </a:cubicBezTo>
                    <a:cubicBezTo>
                      <a:pt x="7452" y="2110"/>
                      <a:pt x="7570" y="2300"/>
                      <a:pt x="7386" y="2518"/>
                    </a:cubicBezTo>
                    <a:cubicBezTo>
                      <a:pt x="7356" y="2555"/>
                      <a:pt x="7316" y="2579"/>
                      <a:pt x="7276" y="2609"/>
                    </a:cubicBezTo>
                    <a:cubicBezTo>
                      <a:pt x="7310" y="2609"/>
                      <a:pt x="7336" y="2606"/>
                      <a:pt x="7371" y="2609"/>
                    </a:cubicBezTo>
                    <a:cubicBezTo>
                      <a:pt x="7510" y="2622"/>
                      <a:pt x="7957" y="2442"/>
                      <a:pt x="8366" y="2206"/>
                    </a:cubicBezTo>
                    <a:cubicBezTo>
                      <a:pt x="8775" y="1970"/>
                      <a:pt x="9247" y="1773"/>
                      <a:pt x="9409" y="1773"/>
                    </a:cubicBezTo>
                    <a:cubicBezTo>
                      <a:pt x="9639" y="1773"/>
                      <a:pt x="10213" y="2124"/>
                      <a:pt x="10452" y="2367"/>
                    </a:cubicBezTo>
                    <a:cubicBezTo>
                      <a:pt x="10466" y="2362"/>
                      <a:pt x="10484" y="2351"/>
                      <a:pt x="10499" y="2347"/>
                    </a:cubicBezTo>
                    <a:cubicBezTo>
                      <a:pt x="10683" y="2302"/>
                      <a:pt x="10704" y="2252"/>
                      <a:pt x="10578" y="2156"/>
                    </a:cubicBezTo>
                    <a:cubicBezTo>
                      <a:pt x="10393" y="2014"/>
                      <a:pt x="10686" y="1781"/>
                      <a:pt x="11115" y="1733"/>
                    </a:cubicBezTo>
                    <a:cubicBezTo>
                      <a:pt x="11236" y="1719"/>
                      <a:pt x="11498" y="1675"/>
                      <a:pt x="11700" y="1632"/>
                    </a:cubicBezTo>
                    <a:cubicBezTo>
                      <a:pt x="11768" y="1617"/>
                      <a:pt x="11841" y="1604"/>
                      <a:pt x="11921" y="1602"/>
                    </a:cubicBezTo>
                    <a:close/>
                    <a:moveTo>
                      <a:pt x="6028" y="4583"/>
                    </a:moveTo>
                    <a:cubicBezTo>
                      <a:pt x="6011" y="4589"/>
                      <a:pt x="6071" y="4626"/>
                      <a:pt x="6186" y="4714"/>
                    </a:cubicBezTo>
                    <a:cubicBezTo>
                      <a:pt x="6225" y="4745"/>
                      <a:pt x="6242" y="4770"/>
                      <a:pt x="6265" y="4795"/>
                    </a:cubicBezTo>
                    <a:cubicBezTo>
                      <a:pt x="6330" y="4769"/>
                      <a:pt x="6389" y="4753"/>
                      <a:pt x="6454" y="4724"/>
                    </a:cubicBezTo>
                    <a:cubicBezTo>
                      <a:pt x="6406" y="4712"/>
                      <a:pt x="6370" y="4697"/>
                      <a:pt x="6312" y="4674"/>
                    </a:cubicBezTo>
                    <a:cubicBezTo>
                      <a:pt x="6141" y="4606"/>
                      <a:pt x="6044" y="4578"/>
                      <a:pt x="6028" y="4583"/>
                    </a:cubicBezTo>
                    <a:close/>
                    <a:moveTo>
                      <a:pt x="7323" y="7605"/>
                    </a:moveTo>
                    <a:cubicBezTo>
                      <a:pt x="7370" y="7612"/>
                      <a:pt x="7422" y="7638"/>
                      <a:pt x="7450" y="7666"/>
                    </a:cubicBezTo>
                    <a:cubicBezTo>
                      <a:pt x="7504" y="7722"/>
                      <a:pt x="7474" y="7792"/>
                      <a:pt x="7386" y="7827"/>
                    </a:cubicBezTo>
                    <a:cubicBezTo>
                      <a:pt x="7299" y="7861"/>
                      <a:pt x="7188" y="7842"/>
                      <a:pt x="7134" y="7787"/>
                    </a:cubicBezTo>
                    <a:cubicBezTo>
                      <a:pt x="7079" y="7731"/>
                      <a:pt x="7093" y="7660"/>
                      <a:pt x="7181" y="7625"/>
                    </a:cubicBezTo>
                    <a:cubicBezTo>
                      <a:pt x="7225" y="7608"/>
                      <a:pt x="7276" y="7598"/>
                      <a:pt x="7323" y="7605"/>
                    </a:cubicBezTo>
                    <a:close/>
                    <a:moveTo>
                      <a:pt x="5806" y="7716"/>
                    </a:moveTo>
                    <a:cubicBezTo>
                      <a:pt x="5855" y="7719"/>
                      <a:pt x="5892" y="7735"/>
                      <a:pt x="5933" y="7777"/>
                    </a:cubicBezTo>
                    <a:cubicBezTo>
                      <a:pt x="6000" y="7846"/>
                      <a:pt x="5994" y="7949"/>
                      <a:pt x="5901" y="8008"/>
                    </a:cubicBezTo>
                    <a:cubicBezTo>
                      <a:pt x="5789" y="8080"/>
                      <a:pt x="5682" y="8082"/>
                      <a:pt x="5601" y="7998"/>
                    </a:cubicBezTo>
                    <a:cubicBezTo>
                      <a:pt x="5534" y="7929"/>
                      <a:pt x="5556" y="7815"/>
                      <a:pt x="5648" y="7756"/>
                    </a:cubicBezTo>
                    <a:cubicBezTo>
                      <a:pt x="5705" y="7721"/>
                      <a:pt x="5758" y="7713"/>
                      <a:pt x="5806" y="7716"/>
                    </a:cubicBezTo>
                    <a:close/>
                    <a:moveTo>
                      <a:pt x="14733" y="7716"/>
                    </a:moveTo>
                    <a:cubicBezTo>
                      <a:pt x="14780" y="7723"/>
                      <a:pt x="14833" y="7739"/>
                      <a:pt x="14860" y="7766"/>
                    </a:cubicBezTo>
                    <a:cubicBezTo>
                      <a:pt x="14914" y="7822"/>
                      <a:pt x="14884" y="7903"/>
                      <a:pt x="14797" y="7938"/>
                    </a:cubicBezTo>
                    <a:cubicBezTo>
                      <a:pt x="14709" y="7972"/>
                      <a:pt x="14598" y="7953"/>
                      <a:pt x="14544" y="7897"/>
                    </a:cubicBezTo>
                    <a:cubicBezTo>
                      <a:pt x="14490" y="7842"/>
                      <a:pt x="14504" y="7771"/>
                      <a:pt x="14591" y="7736"/>
                    </a:cubicBezTo>
                    <a:cubicBezTo>
                      <a:pt x="14635" y="7719"/>
                      <a:pt x="14687" y="7709"/>
                      <a:pt x="14733" y="7716"/>
                    </a:cubicBezTo>
                    <a:close/>
                    <a:moveTo>
                      <a:pt x="6328" y="7827"/>
                    </a:moveTo>
                    <a:cubicBezTo>
                      <a:pt x="6375" y="7834"/>
                      <a:pt x="6411" y="7849"/>
                      <a:pt x="6438" y="7877"/>
                    </a:cubicBezTo>
                    <a:cubicBezTo>
                      <a:pt x="6493" y="7933"/>
                      <a:pt x="6463" y="8004"/>
                      <a:pt x="6375" y="8038"/>
                    </a:cubicBezTo>
                    <a:cubicBezTo>
                      <a:pt x="6287" y="8073"/>
                      <a:pt x="6177" y="8064"/>
                      <a:pt x="6122" y="8008"/>
                    </a:cubicBezTo>
                    <a:cubicBezTo>
                      <a:pt x="6068" y="7952"/>
                      <a:pt x="6082" y="7872"/>
                      <a:pt x="6170" y="7837"/>
                    </a:cubicBezTo>
                    <a:cubicBezTo>
                      <a:pt x="6214" y="7820"/>
                      <a:pt x="6281" y="7820"/>
                      <a:pt x="6328" y="782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8" name="Линия"/>
            <p:cNvSpPr/>
            <p:nvPr/>
          </p:nvSpPr>
          <p:spPr>
            <a:xfrm>
              <a:off x="0" y="442148"/>
              <a:ext cx="1257162" cy="1"/>
            </a:xfrm>
            <a:prstGeom prst="line">
              <a:avLst/>
            </a:prstGeom>
            <a:noFill/>
            <a:ln w="50800" cap="flat">
              <a:solidFill>
                <a:srgbClr val="A6AAA9"/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370" name="20140923214913805.png" descr="2014092321491380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0350" y="2071266"/>
            <a:ext cx="2155727" cy="187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3" animBg="1" advAuto="0"/>
      <p:bldP spid="354" grpId="1" animBg="1" advAuto="0"/>
      <p:bldP spid="360" grpId="4" animBg="1" advAuto="0"/>
      <p:bldP spid="369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84" name="Как обеспечивается безопасност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Как обеспечивается безопасность</a:t>
            </a:r>
          </a:p>
        </p:txBody>
      </p:sp>
      <p:pic>
        <p:nvPicPr>
          <p:cNvPr id="385" name="doptiflex.jpg" descr="doptifle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2801" y="3455959"/>
            <a:ext cx="3298033" cy="2198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3040" y="6698257"/>
            <a:ext cx="4230570" cy="5627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fotolia_57035015.jpg" descr="fotolia_5703501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5952" y="2923300"/>
            <a:ext cx="3740569" cy="3148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P11_2_shutterstock_452259352.png" descr="P11_2_shutterstock_45225935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65421" y="2461984"/>
            <a:ext cx="1980967" cy="67749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Линия"/>
          <p:cNvSpPr/>
          <p:nvPr/>
        </p:nvSpPr>
        <p:spPr>
          <a:xfrm flipH="1">
            <a:off x="2552721" y="5887463"/>
            <a:ext cx="1" cy="1551117"/>
          </a:xfrm>
          <a:prstGeom prst="line">
            <a:avLst/>
          </a:prstGeom>
          <a:ln w="63500">
            <a:solidFill>
              <a:srgbClr val="A6AAA9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1" name="RDP…"/>
          <p:cNvSpPr txBox="1"/>
          <p:nvPr/>
        </p:nvSpPr>
        <p:spPr>
          <a:xfrm>
            <a:off x="13579673" y="7635897"/>
            <a:ext cx="94821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1214" indent="-281214" algn="l">
              <a:buSzPct val="171000"/>
              <a:buChar char="•"/>
              <a:defRPr>
                <a:latin typeface="+mj-lt"/>
                <a:ea typeface="+mj-ea"/>
                <a:cs typeface="+mj-cs"/>
                <a:sym typeface="PFBeauSansPro-Regular"/>
              </a:defRPr>
            </a:pPr>
            <a:r>
              <a:t>RDP</a:t>
            </a:r>
          </a:p>
          <a:p>
            <a:pPr marL="281214" indent="-281214" algn="l">
              <a:buSzPct val="171000"/>
              <a:buChar char="•"/>
              <a:defRPr>
                <a:latin typeface="+mj-lt"/>
                <a:ea typeface="+mj-ea"/>
                <a:cs typeface="+mj-cs"/>
                <a:sym typeface="PFBeauSansPro-Regular"/>
              </a:defRPr>
            </a:pPr>
            <a:r>
              <a:t>VDI</a:t>
            </a:r>
          </a:p>
        </p:txBody>
      </p:sp>
      <p:sp>
        <p:nvSpPr>
          <p:cNvPr id="392" name="Линия"/>
          <p:cNvSpPr/>
          <p:nvPr/>
        </p:nvSpPr>
        <p:spPr>
          <a:xfrm flipV="1">
            <a:off x="12829753" y="5593012"/>
            <a:ext cx="3977368" cy="2148976"/>
          </a:xfrm>
          <a:prstGeom prst="line">
            <a:avLst/>
          </a:prstGeom>
          <a:ln w="63500">
            <a:solidFill>
              <a:srgbClr val="A6AAA9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3" name="Линия"/>
          <p:cNvSpPr/>
          <p:nvPr/>
        </p:nvSpPr>
        <p:spPr>
          <a:xfrm flipV="1">
            <a:off x="12957115" y="8296864"/>
            <a:ext cx="3722644" cy="510935"/>
          </a:xfrm>
          <a:prstGeom prst="line">
            <a:avLst/>
          </a:prstGeom>
          <a:ln w="63500">
            <a:solidFill>
              <a:srgbClr val="A6AAA9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4" name="Линия"/>
          <p:cNvSpPr/>
          <p:nvPr/>
        </p:nvSpPr>
        <p:spPr>
          <a:xfrm flipV="1">
            <a:off x="4292677" y="5473116"/>
            <a:ext cx="1" cy="6803558"/>
          </a:xfrm>
          <a:prstGeom prst="line">
            <a:avLst/>
          </a:prstGeom>
          <a:ln w="63500">
            <a:solidFill>
              <a:schemeClr val="accent2">
                <a:hueOff val="-2473792"/>
                <a:satOff val="-50209"/>
                <a:lumOff val="235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pPr>
            <a:endParaRPr/>
          </a:p>
        </p:txBody>
      </p:sp>
      <p:sp>
        <p:nvSpPr>
          <p:cNvPr id="396" name="Все задачи выполняются на служебном ПК или на VM, на личный ПК передаются лишь отрисованные &quot;картинки&quot;"/>
          <p:cNvSpPr/>
          <p:nvPr/>
        </p:nvSpPr>
        <p:spPr>
          <a:xfrm>
            <a:off x="8376557" y="2661886"/>
            <a:ext cx="8754707" cy="2185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8" y="0"/>
                </a:moveTo>
                <a:cubicBezTo>
                  <a:pt x="308" y="0"/>
                  <a:pt x="0" y="1133"/>
                  <a:pt x="0" y="2533"/>
                </a:cubicBezTo>
                <a:lnTo>
                  <a:pt x="0" y="19067"/>
                </a:lnTo>
                <a:cubicBezTo>
                  <a:pt x="0" y="20467"/>
                  <a:pt x="308" y="21600"/>
                  <a:pt x="688" y="21600"/>
                </a:cubicBezTo>
                <a:lnTo>
                  <a:pt x="15784" y="21600"/>
                </a:lnTo>
                <a:cubicBezTo>
                  <a:pt x="16165" y="21600"/>
                  <a:pt x="16474" y="20467"/>
                  <a:pt x="16474" y="19067"/>
                </a:cubicBezTo>
                <a:lnTo>
                  <a:pt x="16474" y="14082"/>
                </a:lnTo>
                <a:lnTo>
                  <a:pt x="21600" y="13780"/>
                </a:lnTo>
                <a:lnTo>
                  <a:pt x="16474" y="11173"/>
                </a:lnTo>
                <a:lnTo>
                  <a:pt x="16474" y="2533"/>
                </a:lnTo>
                <a:cubicBezTo>
                  <a:pt x="16474" y="1133"/>
                  <a:pt x="16165" y="0"/>
                  <a:pt x="15784" y="0"/>
                </a:cubicBezTo>
                <a:lnTo>
                  <a:pt x="688" y="0"/>
                </a:lnTo>
                <a:close/>
              </a:path>
            </a:pathLst>
          </a:custGeom>
          <a:solidFill>
            <a:srgbClr val="FFFEEA"/>
          </a:solidFill>
          <a:ln w="12700">
            <a:solidFill>
              <a:srgbClr val="A6AAA9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14300" defTabSz="584200">
              <a:defRPr sz="25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algn="l"/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задачи</a:t>
            </a:r>
            <a:r>
              <a:rPr dirty="0"/>
              <a:t> </a:t>
            </a:r>
            <a:r>
              <a:rPr dirty="0" err="1"/>
              <a:t>выполняются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 smtClean="0"/>
              <a:t>служебном</a:t>
            </a:r>
            <a:endParaRPr lang="ru-RU" dirty="0" smtClean="0"/>
          </a:p>
          <a:p>
            <a:pPr algn="l"/>
            <a:r>
              <a:rPr dirty="0" smtClean="0"/>
              <a:t> </a:t>
            </a:r>
            <a:r>
              <a:rPr dirty="0"/>
              <a:t>ПК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VM,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личный</a:t>
            </a:r>
            <a:r>
              <a:rPr dirty="0"/>
              <a:t> ПК </a:t>
            </a:r>
            <a:endParaRPr lang="ru-RU" dirty="0" smtClean="0"/>
          </a:p>
          <a:p>
            <a:pPr algn="l"/>
            <a:r>
              <a:rPr dirty="0" err="1" smtClean="0"/>
              <a:t>передаются</a:t>
            </a:r>
            <a:r>
              <a:rPr dirty="0" smtClean="0"/>
              <a:t> </a:t>
            </a:r>
            <a:r>
              <a:rPr dirty="0" err="1"/>
              <a:t>лишь</a:t>
            </a:r>
            <a:r>
              <a:rPr dirty="0"/>
              <a:t> </a:t>
            </a:r>
            <a:r>
              <a:rPr dirty="0" err="1"/>
              <a:t>отрисованные</a:t>
            </a:r>
            <a:r>
              <a:rPr dirty="0"/>
              <a:t> "</a:t>
            </a:r>
            <a:r>
              <a:rPr dirty="0" err="1"/>
              <a:t>картинки</a:t>
            </a:r>
            <a:r>
              <a:rPr dirty="0"/>
              <a:t>"</a:t>
            </a:r>
          </a:p>
        </p:txBody>
      </p:sp>
      <p:sp>
        <p:nvSpPr>
          <p:cNvPr id="397" name="Служебный ПК"/>
          <p:cNvSpPr txBox="1"/>
          <p:nvPr/>
        </p:nvSpPr>
        <p:spPr>
          <a:xfrm>
            <a:off x="15605497" y="2622929"/>
            <a:ext cx="18742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r>
              <a:t>Служебный ПК</a:t>
            </a:r>
          </a:p>
        </p:txBody>
      </p:sp>
      <p:pic>
        <p:nvPicPr>
          <p:cNvPr id="398" name="Схема Remote Access.png" descr="Схема Remote Acces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8397" y="7439848"/>
            <a:ext cx="10938074" cy="2294702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Личный ПК"/>
          <p:cNvSpPr txBox="1"/>
          <p:nvPr/>
        </p:nvSpPr>
        <p:spPr>
          <a:xfrm>
            <a:off x="1842215" y="2622929"/>
            <a:ext cx="143459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+mj-lt"/>
                <a:ea typeface="+mj-ea"/>
                <a:cs typeface="+mj-cs"/>
                <a:sym typeface="PFBeauSansPro-Regular"/>
              </a:defRPr>
            </a:lvl1pPr>
          </a:lstStyle>
          <a:p>
            <a:r>
              <a:t>Личный ПК</a:t>
            </a:r>
          </a:p>
        </p:txBody>
      </p:sp>
      <p:sp>
        <p:nvSpPr>
          <p:cNvPr id="400" name="Линия"/>
          <p:cNvSpPr/>
          <p:nvPr/>
        </p:nvSpPr>
        <p:spPr>
          <a:xfrm flipV="1">
            <a:off x="8763077" y="5354583"/>
            <a:ext cx="1" cy="6803558"/>
          </a:xfrm>
          <a:prstGeom prst="line">
            <a:avLst/>
          </a:prstGeom>
          <a:ln w="63500">
            <a:solidFill>
              <a:schemeClr val="accent2">
                <a:hueOff val="-2473792"/>
                <a:satOff val="-50209"/>
                <a:lumOff val="235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07F1A-A776-8444-B2E0-3FC57F866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2535766"/>
            <a:ext cx="8040637" cy="882650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Сертифицированные</a:t>
            </a:r>
            <a:r>
              <a:rPr lang="en-US" dirty="0">
                <a:solidFill>
                  <a:schemeClr val="accent4"/>
                </a:solidFill>
              </a:rPr>
              <a:t>: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b="1" dirty="0" err="1" smtClean="0"/>
              <a:t>ИнфоТеКС</a:t>
            </a:r>
            <a:r>
              <a:rPr lang="en-US" dirty="0" smtClean="0"/>
              <a:t> </a:t>
            </a:r>
            <a:r>
              <a:rPr lang="en-US" dirty="0" err="1" smtClean="0"/>
              <a:t>Vi</a:t>
            </a:r>
            <a:r>
              <a:rPr lang="en-US" dirty="0" err="1"/>
              <a:t>P</a:t>
            </a:r>
            <a:r>
              <a:rPr lang="en-US" dirty="0" err="1" smtClean="0"/>
              <a:t>Net</a:t>
            </a:r>
            <a:r>
              <a:rPr lang="en-US" dirty="0" smtClean="0"/>
              <a:t> </a:t>
            </a:r>
            <a:r>
              <a:rPr lang="en-US" dirty="0"/>
              <a:t>Client </a:t>
            </a:r>
            <a:endParaRPr lang="ru-RU" dirty="0"/>
          </a:p>
          <a:p>
            <a:r>
              <a:rPr lang="ru-RU" b="1" dirty="0"/>
              <a:t>Код Безопасности </a:t>
            </a:r>
            <a:r>
              <a:rPr lang="ru-RU" b="1" dirty="0" smtClean="0"/>
              <a:t>"</a:t>
            </a:r>
            <a:r>
              <a:rPr lang="ru-RU" dirty="0" smtClean="0"/>
              <a:t>Континент АП"</a:t>
            </a:r>
            <a:endParaRPr lang="ru-RU" dirty="0"/>
          </a:p>
          <a:p>
            <a:r>
              <a:rPr lang="ru-RU" b="1" dirty="0"/>
              <a:t>Элвис-Плюс </a:t>
            </a:r>
            <a:r>
              <a:rPr lang="ru-RU" b="1" dirty="0" smtClean="0"/>
              <a:t>"</a:t>
            </a:r>
            <a:r>
              <a:rPr lang="en-US" dirty="0" smtClean="0"/>
              <a:t>VPN/FW </a:t>
            </a:r>
            <a:r>
              <a:rPr lang="ru-RU" dirty="0" smtClean="0"/>
              <a:t>ЗАСТАВА“</a:t>
            </a:r>
            <a:endParaRPr lang="en-US" dirty="0" smtClean="0"/>
          </a:p>
          <a:p>
            <a:r>
              <a:rPr lang="ru-RU" dirty="0" err="1"/>
              <a:t>КриптоПро</a:t>
            </a:r>
            <a:r>
              <a:rPr lang="ru-RU" dirty="0"/>
              <a:t> </a:t>
            </a:r>
            <a:r>
              <a:rPr lang="en-US" dirty="0" err="1"/>
              <a:t>NGate</a:t>
            </a:r>
            <a:endParaRPr lang="en-US" dirty="0"/>
          </a:p>
          <a:p>
            <a:r>
              <a:rPr lang="ru-RU" dirty="0" smtClean="0">
                <a:solidFill>
                  <a:schemeClr val="accent4"/>
                </a:solidFill>
              </a:rPr>
              <a:t>Не </a:t>
            </a:r>
            <a:r>
              <a:rPr lang="ru-RU" dirty="0">
                <a:solidFill>
                  <a:schemeClr val="accent4"/>
                </a:solidFill>
              </a:rPr>
              <a:t>сертифицированные</a:t>
            </a:r>
            <a:r>
              <a:rPr lang="en-US" dirty="0">
                <a:solidFill>
                  <a:schemeClr val="accent4"/>
                </a:solidFill>
              </a:rPr>
              <a:t>: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en-US" b="1" dirty="0"/>
              <a:t>Cisco </a:t>
            </a:r>
            <a:r>
              <a:rPr lang="en-US" b="1" dirty="0" err="1"/>
              <a:t>Anyconnect</a:t>
            </a:r>
            <a:endParaRPr lang="en-US" b="1" dirty="0"/>
          </a:p>
          <a:p>
            <a:r>
              <a:rPr lang="en-US" b="1" dirty="0"/>
              <a:t>Open connect</a:t>
            </a:r>
          </a:p>
          <a:p>
            <a:r>
              <a:rPr lang="en-US" b="1" dirty="0" err="1" smtClean="0"/>
              <a:t>openVPN</a:t>
            </a:r>
            <a:endParaRPr lang="en-US" b="1" dirty="0"/>
          </a:p>
          <a:p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3AF72-03AC-4F4D-AE6D-337EE41C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Совместимые </a:t>
            </a:r>
            <a:r>
              <a:rPr lang="ru-RU" dirty="0"/>
              <a:t>системы </a:t>
            </a:r>
            <a:r>
              <a:rPr lang="en-US" dirty="0"/>
              <a:t>VPN </a:t>
            </a:r>
            <a:endParaRPr lang="en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6D4F7-1863-0C43-A9A5-986B884606C6}"/>
              </a:ext>
            </a:extLst>
          </p:cNvPr>
          <p:cNvSpPr txBox="1"/>
          <p:nvPr/>
        </p:nvSpPr>
        <p:spPr>
          <a:xfrm>
            <a:off x="510363" y="12088484"/>
            <a:ext cx="166405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* 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Возможна проверка в вашей инфраструктуре с вашей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VPN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при наличии клиента под </a:t>
            </a:r>
            <a:r>
              <a:rPr lang="ru-RU" sz="2400" dirty="0"/>
              <a:t>выбранную ОС</a:t>
            </a:r>
            <a:endParaRPr kumimoji="0" lang="en-RU" sz="2400" b="0" i="0" u="none" strike="noStrike" cap="none" spc="0" normalizeH="0" baseline="0" dirty="0">
              <a:ln>
                <a:noFill/>
              </a:ln>
              <a:solidFill>
                <a:srgbClr val="60606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ЭЛВИС-ПЛЮС (@ELVIS_PLUS) | Twitter">
            <a:extLst>
              <a:ext uri="{FF2B5EF4-FFF2-40B4-BE49-F238E27FC236}">
                <a16:creationId xmlns:a16="http://schemas.microsoft.com/office/drawing/2014/main" id="{C48B51A2-2B64-0E40-ADE4-7C054B69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525" y="2398748"/>
            <a:ext cx="1843959" cy="18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нфоТеКС (Infotecs)">
            <a:extLst>
              <a:ext uri="{FF2B5EF4-FFF2-40B4-BE49-F238E27FC236}">
                <a16:creationId xmlns:a16="http://schemas.microsoft.com/office/drawing/2014/main" id="{81D297B7-EB76-3C4F-967D-49ACE920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831" y="2875604"/>
            <a:ext cx="3873576" cy="9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омпания «Код Безопасности» — Хабр Карьера">
            <a:extLst>
              <a:ext uri="{FF2B5EF4-FFF2-40B4-BE49-F238E27FC236}">
                <a16:creationId xmlns:a16="http://schemas.microsoft.com/office/drawing/2014/main" id="{1C144B5A-8744-D44C-8B67-09C0783C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911" y="3806687"/>
            <a:ext cx="2411919" cy="241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rvice - Request assistance with Cis...">
            <a:extLst>
              <a:ext uri="{FF2B5EF4-FFF2-40B4-BE49-F238E27FC236}">
                <a16:creationId xmlns:a16="http://schemas.microsoft.com/office/drawing/2014/main" id="{00620592-721A-5440-B407-1A151A60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787" y="7224632"/>
            <a:ext cx="4203996" cy="12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6572E64-9A85-0A4C-8538-D5EE6CC7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830" y="9455050"/>
            <a:ext cx="4029297" cy="8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penConnect">
            <a:extLst>
              <a:ext uri="{FF2B5EF4-FFF2-40B4-BE49-F238E27FC236}">
                <a16:creationId xmlns:a16="http://schemas.microsoft.com/office/drawing/2014/main" id="{D095114F-4D2B-E746-8537-290F9CB29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911" y="9695935"/>
            <a:ext cx="1461563" cy="11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011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08" name="Сертификация…"/>
          <p:cNvSpPr txBox="1">
            <a:spLocks noGrp="1"/>
          </p:cNvSpPr>
          <p:nvPr>
            <p:ph type="body" idx="1"/>
          </p:nvPr>
        </p:nvSpPr>
        <p:spPr>
          <a:xfrm>
            <a:off x="1769533" y="2535766"/>
            <a:ext cx="17968186" cy="98048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Blip>
                <a:blip r:embed="rId2"/>
              </a:buBlip>
            </a:pPr>
            <a:r>
              <a:rPr sz="4400" dirty="0" err="1" smtClean="0"/>
              <a:t>Сертификация</a:t>
            </a:r>
            <a:r>
              <a:rPr lang="ru-RU" sz="4400" dirty="0" smtClean="0"/>
              <a:t> ФСТЭК России</a:t>
            </a:r>
            <a:endParaRPr sz="4400" dirty="0" smtClean="0"/>
          </a:p>
          <a:p>
            <a:pPr lvl="2"/>
            <a:r>
              <a:rPr lang="ru-RU" sz="3600" dirty="0"/>
              <a:t>Т</a:t>
            </a:r>
            <a:r>
              <a:rPr sz="3600" dirty="0" err="1"/>
              <a:t>ребования</a:t>
            </a:r>
            <a:r>
              <a:rPr sz="3600" dirty="0"/>
              <a:t> </a:t>
            </a:r>
            <a:r>
              <a:rPr sz="3600" dirty="0" err="1"/>
              <a:t>по</a:t>
            </a:r>
            <a:r>
              <a:rPr sz="3600" dirty="0"/>
              <a:t> </a:t>
            </a:r>
            <a:r>
              <a:rPr sz="3600" dirty="0" err="1"/>
              <a:t>безопасности</a:t>
            </a:r>
            <a:r>
              <a:rPr sz="3600" dirty="0"/>
              <a:t> </a:t>
            </a:r>
            <a:r>
              <a:rPr sz="3600" dirty="0" err="1"/>
              <a:t>информации</a:t>
            </a:r>
            <a:r>
              <a:rPr sz="3600" dirty="0"/>
              <a:t>, </a:t>
            </a:r>
            <a:r>
              <a:rPr sz="3600" dirty="0" err="1"/>
              <a:t>устанавливающим</a:t>
            </a:r>
            <a:r>
              <a:rPr sz="3600" dirty="0"/>
              <a:t> </a:t>
            </a:r>
            <a:r>
              <a:rPr sz="3600" dirty="0" err="1"/>
              <a:t>уровни</a:t>
            </a:r>
            <a:r>
              <a:rPr sz="3600" dirty="0"/>
              <a:t> </a:t>
            </a:r>
            <a:r>
              <a:rPr sz="3600" dirty="0" err="1"/>
              <a:t>доверия</a:t>
            </a:r>
            <a:r>
              <a:rPr sz="3600" dirty="0"/>
              <a:t> к </a:t>
            </a:r>
            <a:r>
              <a:rPr sz="3600" dirty="0" err="1"/>
              <a:t>средствам</a:t>
            </a:r>
            <a:r>
              <a:rPr sz="3600" dirty="0"/>
              <a:t> </a:t>
            </a:r>
            <a:r>
              <a:rPr sz="3600" dirty="0" err="1"/>
              <a:t>технической</a:t>
            </a:r>
            <a:r>
              <a:rPr sz="3600" dirty="0"/>
              <a:t> </a:t>
            </a:r>
            <a:r>
              <a:rPr sz="3600" dirty="0" err="1"/>
              <a:t>защиты</a:t>
            </a:r>
            <a:r>
              <a:rPr sz="3600" dirty="0"/>
              <a:t> </a:t>
            </a:r>
            <a:r>
              <a:rPr sz="3600" dirty="0" err="1"/>
              <a:t>информации</a:t>
            </a:r>
            <a:r>
              <a:rPr sz="3600" dirty="0"/>
              <a:t> и </a:t>
            </a:r>
            <a:r>
              <a:rPr sz="3600" dirty="0" err="1"/>
              <a:t>средствам</a:t>
            </a:r>
            <a:r>
              <a:rPr sz="3600" dirty="0"/>
              <a:t> </a:t>
            </a:r>
            <a:r>
              <a:rPr sz="3600" dirty="0" err="1"/>
              <a:t>обеспечения</a:t>
            </a:r>
            <a:r>
              <a:rPr sz="3600" dirty="0"/>
              <a:t> </a:t>
            </a:r>
            <a:r>
              <a:rPr sz="3600" dirty="0" err="1"/>
              <a:t>безопасности</a:t>
            </a:r>
            <a:r>
              <a:rPr sz="3600" dirty="0"/>
              <a:t> </a:t>
            </a:r>
            <a:r>
              <a:rPr sz="3600" dirty="0" err="1"/>
              <a:t>информационных</a:t>
            </a:r>
            <a:r>
              <a:rPr sz="3600" dirty="0"/>
              <a:t> </a:t>
            </a:r>
            <a:r>
              <a:rPr sz="3600" dirty="0" err="1"/>
              <a:t>технологий</a:t>
            </a:r>
            <a:r>
              <a:rPr sz="3600" dirty="0"/>
              <a:t> </a:t>
            </a:r>
            <a:r>
              <a:rPr sz="3600" dirty="0" err="1"/>
              <a:t>по</a:t>
            </a:r>
            <a:r>
              <a:rPr sz="3600" dirty="0"/>
              <a:t> </a:t>
            </a:r>
            <a:r>
              <a:rPr sz="3600" b="1" dirty="0"/>
              <a:t>4-му </a:t>
            </a:r>
            <a:r>
              <a:rPr sz="3600" b="1" dirty="0" err="1"/>
              <a:t>уровню</a:t>
            </a:r>
            <a:r>
              <a:rPr sz="3600" b="1" dirty="0"/>
              <a:t> </a:t>
            </a:r>
            <a:r>
              <a:rPr sz="3600" b="1" dirty="0" err="1"/>
              <a:t>доверия</a:t>
            </a:r>
            <a:r>
              <a:rPr lang="ru-RU" sz="3600" dirty="0"/>
              <a:t>, </a:t>
            </a:r>
            <a:r>
              <a:rPr lang="ru-RU" sz="3600" b="1" dirty="0"/>
              <a:t>технические условия</a:t>
            </a:r>
          </a:p>
          <a:p>
            <a:pPr lvl="2"/>
            <a:r>
              <a:rPr sz="3600" dirty="0" err="1" smtClean="0"/>
              <a:t>Live</a:t>
            </a:r>
            <a:r>
              <a:rPr lang="en-US" sz="3600" dirty="0" err="1" smtClean="0"/>
              <a:t>OS</a:t>
            </a:r>
            <a:r>
              <a:rPr sz="3600" dirty="0" smtClean="0"/>
              <a:t> в </a:t>
            </a:r>
            <a:r>
              <a:rPr sz="3600" dirty="0" err="1" smtClean="0"/>
              <a:t>составе</a:t>
            </a:r>
            <a:r>
              <a:rPr sz="3600" dirty="0" smtClean="0"/>
              <a:t> </a:t>
            </a:r>
            <a:r>
              <a:rPr sz="3600" dirty="0" err="1" smtClean="0"/>
              <a:t>продукта</a:t>
            </a:r>
            <a:endParaRPr sz="3600" dirty="0" smtClean="0"/>
          </a:p>
          <a:p>
            <a:pPr marL="2278518" lvl="4" indent="-658518">
              <a:defRPr sz="2500" spc="50"/>
            </a:pPr>
            <a:r>
              <a:rPr sz="3600" dirty="0" err="1" smtClean="0"/>
              <a:t>Сертифицированная</a:t>
            </a:r>
            <a:r>
              <a:rPr sz="3600" dirty="0" smtClean="0"/>
              <a:t> </a:t>
            </a:r>
            <a:r>
              <a:rPr lang="ru-RU" sz="3600" dirty="0" smtClean="0"/>
              <a:t>ОС </a:t>
            </a:r>
            <a:r>
              <a:rPr lang="ru-RU" sz="3600" dirty="0" smtClean="0"/>
              <a:t>"</a:t>
            </a:r>
            <a:r>
              <a:rPr lang="en-US" sz="3600" spc="50" dirty="0" smtClean="0"/>
              <a:t>Astra </a:t>
            </a:r>
            <a:r>
              <a:rPr lang="en-US" sz="3600" spc="50" dirty="0"/>
              <a:t>Linux Special </a:t>
            </a:r>
            <a:r>
              <a:rPr lang="en-US" sz="3600" spc="50" dirty="0" smtClean="0"/>
              <a:t>Edition</a:t>
            </a:r>
            <a:r>
              <a:rPr lang="ru-RU" sz="3600" dirty="0" smtClean="0"/>
              <a:t>"</a:t>
            </a:r>
            <a:r>
              <a:rPr lang="ru-RU" sz="3600" spc="50" dirty="0" smtClean="0"/>
              <a:t> </a:t>
            </a:r>
            <a:r>
              <a:rPr lang="ru-RU" sz="3600" spc="50" dirty="0" smtClean="0"/>
              <a:t>версия </a:t>
            </a:r>
            <a:r>
              <a:rPr lang="ru-RU" sz="3600" spc="50" dirty="0"/>
              <a:t>1.6 </a:t>
            </a:r>
            <a:r>
              <a:rPr lang="en-US" sz="3600" spc="50" dirty="0"/>
              <a:t>SE</a:t>
            </a:r>
            <a:r>
              <a:rPr lang="ru-RU" sz="3600" spc="50" dirty="0"/>
              <a:t> </a:t>
            </a:r>
            <a:r>
              <a:rPr lang="ru-RU" sz="3600" dirty="0" smtClean="0"/>
              <a:t>"</a:t>
            </a:r>
            <a:r>
              <a:rPr lang="ru-RU" sz="3600" spc="50" dirty="0" smtClean="0"/>
              <a:t>Смоленск</a:t>
            </a:r>
            <a:r>
              <a:rPr lang="ru-RU" sz="3600" dirty="0" smtClean="0"/>
              <a:t>"</a:t>
            </a:r>
            <a:r>
              <a:rPr lang="ru-RU" sz="3600" spc="50" dirty="0" smtClean="0"/>
              <a:t> </a:t>
            </a:r>
            <a:r>
              <a:rPr sz="3600" spc="50" dirty="0"/>
              <a:t>(</a:t>
            </a:r>
            <a:r>
              <a:rPr sz="3600" spc="50" dirty="0" err="1"/>
              <a:t>профил</a:t>
            </a:r>
            <a:r>
              <a:rPr lang="ru-RU" sz="3600" spc="50" dirty="0"/>
              <a:t>ь</a:t>
            </a:r>
            <a:r>
              <a:rPr sz="3600" spc="50" dirty="0"/>
              <a:t> </a:t>
            </a:r>
            <a:r>
              <a:rPr sz="3600" spc="50" dirty="0" err="1"/>
              <a:t>защиты</a:t>
            </a:r>
            <a:r>
              <a:rPr sz="3600" spc="50" dirty="0"/>
              <a:t> ИТ.ОС.А4.ПЗ</a:t>
            </a:r>
            <a:r>
              <a:rPr sz="3600" spc="50" dirty="0" smtClean="0"/>
              <a:t>)</a:t>
            </a:r>
            <a:endParaRPr lang="ru-RU" sz="3600" spc="50" dirty="0" smtClean="0"/>
          </a:p>
          <a:p>
            <a:pPr lvl="2">
              <a:defRPr sz="2500" spc="50"/>
            </a:pPr>
            <a:r>
              <a:rPr lang="ru-RU" sz="3600" dirty="0"/>
              <a:t>МДЗ уровня платы расширения – в перспективе</a:t>
            </a:r>
          </a:p>
          <a:p>
            <a:pPr lvl="1">
              <a:defRPr sz="2500" spc="50"/>
            </a:pPr>
            <a:r>
              <a:rPr lang="ru-RU" sz="4400" dirty="0"/>
              <a:t>Сертификация </a:t>
            </a:r>
            <a:r>
              <a:rPr lang="ru-RU" sz="4400" dirty="0" smtClean="0"/>
              <a:t>ФСБ России</a:t>
            </a:r>
          </a:p>
          <a:p>
            <a:pPr lvl="2"/>
            <a:r>
              <a:rPr lang="ru-RU" sz="3600" b="1" dirty="0" smtClean="0"/>
              <a:t>СКЗИ</a:t>
            </a:r>
            <a:r>
              <a:rPr lang="ru-RU" sz="3600" dirty="0" smtClean="0"/>
              <a:t> и </a:t>
            </a:r>
            <a:r>
              <a:rPr lang="ru-RU" sz="3600" b="1" dirty="0" smtClean="0"/>
              <a:t>СЗИ </a:t>
            </a:r>
            <a:r>
              <a:rPr lang="ru-RU" sz="3600" b="1" dirty="0"/>
              <a:t>от НСД </a:t>
            </a:r>
            <a:r>
              <a:rPr lang="ru-RU" sz="3600" dirty="0"/>
              <a:t>класса </a:t>
            </a:r>
            <a:r>
              <a:rPr lang="ru-RU" sz="3600" b="1" dirty="0"/>
              <a:t>АК-2</a:t>
            </a:r>
            <a:r>
              <a:rPr lang="ru-RU" sz="3600" dirty="0"/>
              <a:t> (даст </a:t>
            </a:r>
            <a:r>
              <a:rPr lang="ru-RU" sz="3600" b="1" dirty="0"/>
              <a:t>КС-2</a:t>
            </a:r>
            <a:r>
              <a:rPr lang="ru-RU" sz="3600" dirty="0"/>
              <a:t> для </a:t>
            </a:r>
            <a:r>
              <a:rPr lang="ru-RU" sz="3600" b="1" dirty="0"/>
              <a:t>VPN</a:t>
            </a:r>
            <a:r>
              <a:rPr lang="ru-RU" sz="3600" dirty="0"/>
              <a:t>-клиентов</a:t>
            </a:r>
            <a:r>
              <a:rPr lang="ru-RU" sz="3600" dirty="0" smtClean="0"/>
              <a:t>) - в </a:t>
            </a:r>
            <a:r>
              <a:rPr lang="ru-RU" sz="3600" dirty="0"/>
              <a:t>процессе </a:t>
            </a:r>
          </a:p>
          <a:p>
            <a:pPr lvl="2">
              <a:defRPr sz="2500" spc="50"/>
            </a:pPr>
            <a:r>
              <a:rPr lang="en-US" sz="3600" dirty="0"/>
              <a:t>VPN</a:t>
            </a:r>
            <a:r>
              <a:rPr lang="ru-RU" sz="3600" dirty="0"/>
              <a:t>-клиент в составе продукта</a:t>
            </a:r>
          </a:p>
          <a:p>
            <a:pPr marL="2278518" lvl="4" indent="-658518">
              <a:defRPr sz="2500" spc="50"/>
            </a:pPr>
            <a:r>
              <a:rPr lang="ru-RU" sz="3600" spc="50" dirty="0" smtClean="0"/>
              <a:t>Сертифицированный </a:t>
            </a:r>
            <a:r>
              <a:rPr lang="en-US" sz="3600" spc="50" dirty="0" err="1"/>
              <a:t>ViPNet</a:t>
            </a:r>
            <a:r>
              <a:rPr lang="en-US" sz="3600" spc="50" dirty="0"/>
              <a:t> Client</a:t>
            </a:r>
            <a:r>
              <a:rPr lang="ru-RU" sz="3600" spc="50" dirty="0"/>
              <a:t> 4</a:t>
            </a:r>
            <a:r>
              <a:rPr lang="en-US" sz="3600" spc="50" dirty="0"/>
              <a:t>U for </a:t>
            </a:r>
            <a:r>
              <a:rPr lang="en-US" sz="3600" spc="50" dirty="0" smtClean="0"/>
              <a:t>Linux</a:t>
            </a:r>
            <a:r>
              <a:rPr lang="ru-RU" sz="3600" spc="50" dirty="0" smtClean="0"/>
              <a:t> (КС-1)</a:t>
            </a:r>
            <a:endParaRPr lang="ru-RU" sz="3600" spc="50" dirty="0"/>
          </a:p>
          <a:p>
            <a:pPr marL="2278518" lvl="4" indent="-658518">
              <a:defRPr sz="2500" spc="50"/>
            </a:pPr>
            <a:endParaRPr sz="3600" spc="50" dirty="0"/>
          </a:p>
        </p:txBody>
      </p:sp>
      <p:sp>
        <p:nvSpPr>
          <p:cNvPr id="409" name="Технические подробност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Сертификация:</a:t>
            </a:r>
            <a:r>
              <a:rPr lang="en-US" dirty="0" smtClean="0"/>
              <a:t> ALO </a:t>
            </a:r>
            <a:r>
              <a:rPr lang="ru-RU" dirty="0" smtClean="0"/>
              <a:t>исп. 10 (</a:t>
            </a:r>
            <a:r>
              <a:rPr lang="en-US" dirty="0" smtClean="0"/>
              <a:t>Astra + </a:t>
            </a:r>
            <a:r>
              <a:rPr lang="en-US" dirty="0" err="1" smtClean="0"/>
              <a:t>ViPNet</a:t>
            </a:r>
            <a:r>
              <a:rPr lang="ru-RU" dirty="0" smtClean="0"/>
              <a:t>)</a:t>
            </a:r>
            <a:endParaRPr dirty="0"/>
          </a:p>
        </p:txBody>
      </p:sp>
      <p:pic>
        <p:nvPicPr>
          <p:cNvPr id="410" name="jc_LO_2.png" descr="jc_LO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93045" y="429696"/>
            <a:ext cx="4405698" cy="23490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06982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13" name="Соответствие новым Требованиям к средствам удалённого доступа"/>
          <p:cNvSpPr txBox="1">
            <a:spLocks noGrp="1"/>
          </p:cNvSpPr>
          <p:nvPr>
            <p:ph type="title"/>
          </p:nvPr>
        </p:nvSpPr>
        <p:spPr>
          <a:xfrm>
            <a:off x="1685825" y="1365049"/>
            <a:ext cx="16017976" cy="715434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r>
              <a:rPr dirty="0" err="1"/>
              <a:t>Соответствие</a:t>
            </a:r>
            <a:r>
              <a:rPr dirty="0"/>
              <a:t> </a:t>
            </a:r>
            <a:r>
              <a:rPr dirty="0" err="1"/>
              <a:t>новым</a:t>
            </a:r>
            <a:r>
              <a:rPr dirty="0"/>
              <a:t> </a:t>
            </a:r>
            <a:r>
              <a:rPr dirty="0" err="1"/>
              <a:t>Требованиям</a:t>
            </a:r>
            <a:r>
              <a:rPr dirty="0"/>
              <a:t> к </a:t>
            </a:r>
            <a:r>
              <a:rPr dirty="0" err="1"/>
              <a:t>средствам</a:t>
            </a:r>
            <a:r>
              <a:rPr dirty="0"/>
              <a:t> </a:t>
            </a:r>
            <a:r>
              <a:rPr lang="ru-RU" dirty="0" smtClean="0"/>
              <a:t>дистанционной работы</a:t>
            </a:r>
            <a:endParaRPr dirty="0"/>
          </a:p>
        </p:txBody>
      </p:sp>
      <p:graphicFrame>
        <p:nvGraphicFramePr>
          <p:cNvPr id="414" name="Таблица"/>
          <p:cNvGraphicFramePr/>
          <p:nvPr>
            <p:extLst>
              <p:ext uri="{D42A27DB-BD31-4B8C-83A1-F6EECF244321}">
                <p14:modId xmlns:p14="http://schemas.microsoft.com/office/powerpoint/2010/main" val="4287623367"/>
              </p:ext>
            </p:extLst>
          </p:nvPr>
        </p:nvGraphicFramePr>
        <p:xfrm>
          <a:off x="1896302" y="2343049"/>
          <a:ext cx="17543394" cy="8370144"/>
        </p:xfrm>
        <a:graphic>
          <a:graphicData uri="http://schemas.openxmlformats.org/drawingml/2006/table">
            <a:tbl>
              <a:tblPr>
                <a:tableStyleId>{D51ADE6A-740E-44AE-83CC-AE7238B6C88D}</a:tableStyleId>
              </a:tblPr>
              <a:tblGrid>
                <a:gridCol w="154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7523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lang="ru-RU" sz="27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+mj-lt"/>
                          <a:ea typeface="+mj-ea"/>
                          <a:cs typeface="+mj-cs"/>
                          <a:sym typeface="Arial"/>
                        </a:rPr>
                        <a:t>Защищенный съёмный машинный носитель информации</a:t>
                      </a:r>
                      <a:endParaRPr sz="27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+mj-lt"/>
                        <a:ea typeface="+mj-ea"/>
                        <a:cs typeface="+mj-cs"/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  <a:defRPr sz="1800"/>
                      </a:pPr>
                      <a:r>
                        <a:rPr lang="ru-RU" sz="2700" dirty="0" smtClean="0">
                          <a:sym typeface="PFBeauSansPro-Regular"/>
                        </a:rPr>
                        <a:t>Средство доверенной загрузки с аутентификацией пользователя ДО загрузки </a:t>
                      </a:r>
                      <a:r>
                        <a:rPr lang="ru-RU" sz="2700" dirty="0" err="1" smtClean="0">
                          <a:sym typeface="PFBeauSansPro-Regular"/>
                        </a:rPr>
                        <a:t>LiveOS</a:t>
                      </a:r>
                      <a:endParaRPr sz="2700" dirty="0"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  <a:defRPr sz="1800"/>
                      </a:pPr>
                      <a:r>
                        <a:rPr lang="ru-RU" sz="2700" dirty="0" smtClean="0">
                          <a:sym typeface="PFBeauSansPro-Regular"/>
                        </a:rPr>
                        <a:t>Использование сертифицированных </a:t>
                      </a:r>
                      <a:r>
                        <a:rPr lang="ru-RU" sz="2700" dirty="0" err="1" smtClean="0">
                          <a:sym typeface="PFBeauSansPro-Regular"/>
                        </a:rPr>
                        <a:t>LiveOS</a:t>
                      </a:r>
                      <a:r>
                        <a:rPr lang="ru-RU" sz="2700" dirty="0" smtClean="0">
                          <a:sym typeface="PFBeauSansPro-Regular"/>
                        </a:rPr>
                        <a:t> и VPN</a:t>
                      </a:r>
                      <a:endParaRPr sz="2700" dirty="0"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lang="ru-RU" sz="2700" dirty="0" smtClean="0">
                          <a:sym typeface="PFBeauSansPro-Regular"/>
                        </a:rPr>
                        <a:t>ПО для 2ФА в информационной (автоматизированной) системе</a:t>
                      </a:r>
                      <a:endParaRPr sz="2700" dirty="0"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lang="en-US" sz="2700" i="0" dirty="0" smtClean="0">
                          <a:sym typeface="PFBeauSansPro-Regular"/>
                        </a:rPr>
                        <a:t>SSO (</a:t>
                      </a:r>
                      <a:r>
                        <a:rPr lang="ru-RU" sz="2700" i="0" dirty="0" smtClean="0">
                          <a:sym typeface="PFBeauSansPro-Regular"/>
                        </a:rPr>
                        <a:t>однократный</a:t>
                      </a:r>
                      <a:r>
                        <a:rPr lang="ru-RU" sz="2700" i="0" baseline="0" dirty="0" smtClean="0">
                          <a:sym typeface="PFBeauSansPro-Regular"/>
                        </a:rPr>
                        <a:t> ввод </a:t>
                      </a:r>
                      <a:r>
                        <a:rPr lang="ru-RU" sz="2700" i="0" baseline="0" dirty="0" err="1" smtClean="0">
                          <a:sym typeface="PFBeauSansPro-Regular"/>
                        </a:rPr>
                        <a:t>аутентификационной</a:t>
                      </a:r>
                      <a:r>
                        <a:rPr lang="ru-RU" sz="2700" i="0" baseline="0" dirty="0" smtClean="0">
                          <a:sym typeface="PFBeauSansPro-Regular"/>
                        </a:rPr>
                        <a:t> информации</a:t>
                      </a:r>
                      <a:r>
                        <a:rPr lang="en-US" sz="2700" i="0" dirty="0" smtClean="0">
                          <a:sym typeface="PFBeauSansPro-Regular"/>
                        </a:rPr>
                        <a:t>)</a:t>
                      </a:r>
                      <a:endParaRPr sz="2700" i="0" dirty="0"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  <a:defRPr sz="1800"/>
                      </a:pPr>
                      <a:r>
                        <a:rPr lang="ru-RU" sz="2700" dirty="0" smtClean="0">
                          <a:sym typeface="PFBeauSansPro-Regular"/>
                        </a:rPr>
                        <a:t>Возможность работы ТОЛЬКО с авторизованных</a:t>
                      </a:r>
                      <a:r>
                        <a:rPr lang="ru-RU" sz="2700" baseline="0" dirty="0" smtClean="0">
                          <a:sym typeface="PFBeauSansPro-Regular"/>
                        </a:rPr>
                        <a:t> СВТ</a:t>
                      </a:r>
                      <a:r>
                        <a:rPr lang="ru-RU" sz="2700" dirty="0" smtClean="0">
                          <a:sym typeface="PFBeauSansPro-Regular"/>
                        </a:rPr>
                        <a:t> (</a:t>
                      </a:r>
                      <a:r>
                        <a:rPr lang="en-US" sz="2700" dirty="0" smtClean="0">
                          <a:sym typeface="PFBeauSansPro-Regular"/>
                        </a:rPr>
                        <a:t>&lt;=</a:t>
                      </a:r>
                      <a:r>
                        <a:rPr lang="ru-RU" sz="2700" dirty="0" smtClean="0">
                          <a:sym typeface="PFBeauSansPro-Regular"/>
                        </a:rPr>
                        <a:t>3</a:t>
                      </a:r>
                      <a:r>
                        <a:rPr lang="ru-RU" sz="2700" baseline="0" dirty="0" smtClean="0">
                          <a:sym typeface="PFBeauSansPro-Regular"/>
                        </a:rPr>
                        <a:t> шт.</a:t>
                      </a:r>
                      <a:r>
                        <a:rPr lang="ru-RU" sz="2700" dirty="0" smtClean="0">
                          <a:sym typeface="PFBeauSansPro-Regular"/>
                        </a:rPr>
                        <a:t>)</a:t>
                      </a:r>
                      <a:endParaRPr sz="2700" dirty="0"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2700" dirty="0" err="1">
                          <a:sym typeface="PFBeauSansPro-Regular"/>
                        </a:rPr>
                        <a:t>Возможность</a:t>
                      </a:r>
                      <a:r>
                        <a:rPr sz="2700" dirty="0">
                          <a:sym typeface="PFBeauSansPro-Regular"/>
                        </a:rPr>
                        <a:t> </a:t>
                      </a:r>
                      <a:r>
                        <a:rPr sz="2700" dirty="0" err="1">
                          <a:sym typeface="PFBeauSansPro-Regular"/>
                        </a:rPr>
                        <a:t>безопасной</a:t>
                      </a:r>
                      <a:r>
                        <a:rPr sz="2700" dirty="0">
                          <a:sym typeface="PFBeauSansPro-Regular"/>
                        </a:rPr>
                        <a:t> </a:t>
                      </a:r>
                      <a:r>
                        <a:rPr sz="2700" dirty="0" err="1">
                          <a:sym typeface="PFBeauSansPro-Regular"/>
                        </a:rPr>
                        <a:t>транспортировки</a:t>
                      </a:r>
                      <a:r>
                        <a:rPr sz="2700" dirty="0">
                          <a:sym typeface="PFBeauSansPro-Regular"/>
                        </a:rPr>
                        <a:t> </a:t>
                      </a:r>
                      <a:r>
                        <a:rPr sz="2700" dirty="0" err="1">
                          <a:sym typeface="PFBeauSansPro-Regular"/>
                        </a:rPr>
                        <a:t>персонализированных</a:t>
                      </a:r>
                      <a:r>
                        <a:rPr sz="2700" dirty="0">
                          <a:sym typeface="PFBeauSansPro-Regular"/>
                        </a:rPr>
                        <a:t> USB-</a:t>
                      </a:r>
                      <a:r>
                        <a:rPr sz="2700" dirty="0" err="1">
                          <a:sym typeface="PFBeauSansPro-Regular"/>
                        </a:rPr>
                        <a:t>устройств</a:t>
                      </a:r>
                      <a:r>
                        <a:rPr sz="2700" dirty="0">
                          <a:sym typeface="PFBeauSansPro-Regular"/>
                        </a:rPr>
                        <a:t> с </a:t>
                      </a:r>
                      <a:r>
                        <a:rPr sz="2700" dirty="0" err="1">
                          <a:sym typeface="PFBeauSansPro-Regular"/>
                        </a:rPr>
                        <a:t>использованием</a:t>
                      </a:r>
                      <a:r>
                        <a:rPr sz="2700" dirty="0">
                          <a:sym typeface="PFBeauSansPro-Regular"/>
                        </a:rPr>
                        <a:t> </a:t>
                      </a:r>
                      <a:r>
                        <a:rPr sz="2700" dirty="0" err="1">
                          <a:sym typeface="PFBeauSansPro-Regular"/>
                        </a:rPr>
                        <a:t>недоверенных</a:t>
                      </a:r>
                      <a:r>
                        <a:rPr sz="2700" dirty="0">
                          <a:sym typeface="PFBeauSansPro-Regular"/>
                        </a:rPr>
                        <a:t> </a:t>
                      </a:r>
                      <a:r>
                        <a:rPr sz="2700" dirty="0" err="1">
                          <a:sym typeface="PFBeauSansPro-Regular"/>
                        </a:rPr>
                        <a:t>каналов</a:t>
                      </a:r>
                      <a:r>
                        <a:rPr sz="2700" dirty="0">
                          <a:sym typeface="PFBeauSansPro-Regular"/>
                        </a:rPr>
                        <a:t> (</a:t>
                      </a:r>
                      <a:r>
                        <a:rPr sz="2700" dirty="0" err="1">
                          <a:sym typeface="PFBeauSansPro-Regular"/>
                        </a:rPr>
                        <a:t>курьеры</a:t>
                      </a:r>
                      <a:r>
                        <a:rPr sz="2700" dirty="0">
                          <a:sym typeface="PFBeauSansPro-Regular"/>
                        </a:rPr>
                        <a:t>, </a:t>
                      </a:r>
                      <a:r>
                        <a:rPr sz="2700" dirty="0" err="1">
                          <a:sym typeface="PFBeauSansPro-Regular"/>
                        </a:rPr>
                        <a:t>почта</a:t>
                      </a:r>
                      <a:r>
                        <a:rPr sz="2700" dirty="0">
                          <a:sym typeface="PFBeauSansPro-Regular"/>
                        </a:rPr>
                        <a:t>)</a:t>
                      </a: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  <a:defRPr sz="1800"/>
                      </a:pPr>
                      <a:r>
                        <a:rPr lang="ru-RU" sz="2700" dirty="0" smtClean="0">
                          <a:sym typeface="PFBeauSansPro-Regular"/>
                        </a:rPr>
                        <a:t>Безопасное обновление </a:t>
                      </a:r>
                      <a:r>
                        <a:rPr lang="ru-RU" sz="2700" dirty="0" err="1" smtClean="0">
                          <a:sym typeface="PFBeauSansPro-Regular"/>
                        </a:rPr>
                        <a:t>LiveOS</a:t>
                      </a:r>
                      <a:r>
                        <a:rPr lang="ru-RU" sz="2700" dirty="0" smtClean="0">
                          <a:sym typeface="PFBeauSansPro-Regular"/>
                        </a:rPr>
                        <a:t>  и </a:t>
                      </a:r>
                      <a:r>
                        <a:rPr lang="en-US" sz="2700" dirty="0" err="1" smtClean="0">
                          <a:sym typeface="PFBeauSansPro-Regular"/>
                        </a:rPr>
                        <a:t>LiveBoot</a:t>
                      </a:r>
                      <a:endParaRPr sz="2700" dirty="0">
                        <a:sym typeface="PFBeauSansPro-Regular"/>
                      </a:endParaRP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07500160"/>
                  </a:ext>
                </a:extLst>
              </a:tr>
              <a:tr h="927523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2700" dirty="0" err="1">
                          <a:sym typeface="PFBeauSansPro-Regular"/>
                        </a:rPr>
                        <a:t>Возможность</a:t>
                      </a:r>
                      <a:r>
                        <a:rPr sz="2700" dirty="0">
                          <a:sym typeface="PFBeauSansPro-Regular"/>
                        </a:rPr>
                        <a:t> </a:t>
                      </a:r>
                      <a:r>
                        <a:rPr sz="2700" dirty="0" err="1">
                          <a:sym typeface="PFBeauSansPro-Regular"/>
                        </a:rPr>
                        <a:t>работы</a:t>
                      </a:r>
                      <a:r>
                        <a:rPr sz="2700" dirty="0">
                          <a:sym typeface="PFBeauSansPro-Regular"/>
                        </a:rPr>
                        <a:t> с ЭП (УКЭП) в </a:t>
                      </a:r>
                      <a:r>
                        <a:rPr sz="2700" dirty="0" err="1">
                          <a:sym typeface="PFBeauSansPro-Regular"/>
                        </a:rPr>
                        <a:t>системах</a:t>
                      </a:r>
                      <a:r>
                        <a:rPr sz="2700" dirty="0">
                          <a:sym typeface="PFBeauSansPro-Regular"/>
                        </a:rPr>
                        <a:t> ЭДО</a:t>
                      </a:r>
                    </a:p>
                  </a:txBody>
                  <a:tcPr marL="63500" marR="63500" marT="63500" marB="63500" anchor="ctr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700">
                          <a:sym typeface="PFBeauSansPro-Regular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15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2523191"/>
            <a:ext cx="726074" cy="7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3380740"/>
            <a:ext cx="726074" cy="74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4333663"/>
            <a:ext cx="726074" cy="7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5286586"/>
            <a:ext cx="726074" cy="7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6239509"/>
            <a:ext cx="726074" cy="7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7192433"/>
            <a:ext cx="726074" cy="74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8107256"/>
            <a:ext cx="726074" cy="74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9022079"/>
            <a:ext cx="726074" cy="7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8" name="Группа"/>
          <p:cNvGrpSpPr/>
          <p:nvPr/>
        </p:nvGrpSpPr>
        <p:grpSpPr>
          <a:xfrm>
            <a:off x="1909000" y="10823015"/>
            <a:ext cx="17517997" cy="1111252"/>
            <a:chOff x="0" y="0"/>
            <a:chExt cx="17517996" cy="1111251"/>
          </a:xfrm>
        </p:grpSpPr>
        <p:sp>
          <p:nvSpPr>
            <p:cNvPr id="425" name="Прямоугольник"/>
            <p:cNvSpPr/>
            <p:nvPr/>
          </p:nvSpPr>
          <p:spPr>
            <a:xfrm>
              <a:off x="0" y="0"/>
              <a:ext cx="17517996" cy="111125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26" name="Остерегайтесь подражателей - уже появились!…"/>
            <p:cNvSpPr txBox="1"/>
            <p:nvPr/>
          </p:nvSpPr>
          <p:spPr>
            <a:xfrm>
              <a:off x="50800" y="346819"/>
              <a:ext cx="14295579" cy="502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600">
                  <a:solidFill>
                    <a:srgbClr val="ED6526"/>
                  </a:solidFill>
                  <a:latin typeface="PFBeauSansPro-Bold"/>
                  <a:ea typeface="PFBeauSansPro-Bold"/>
                  <a:cs typeface="PFBeauSansPro-Bold"/>
                  <a:sym typeface="PFBeauSansPro-Bold"/>
                </a:defRPr>
              </a:pPr>
              <a:r>
                <a:rPr dirty="0" err="1" smtClean="0"/>
                <a:t>Это</a:t>
              </a:r>
              <a:r>
                <a:rPr dirty="0" smtClean="0"/>
                <a:t> </a:t>
              </a:r>
              <a:r>
                <a:rPr dirty="0" err="1"/>
                <a:t>глубоко</a:t>
              </a:r>
              <a:r>
                <a:rPr dirty="0"/>
                <a:t> </a:t>
              </a:r>
              <a:r>
                <a:rPr dirty="0" err="1"/>
                <a:t>интегрированное</a:t>
              </a:r>
              <a:r>
                <a:rPr dirty="0"/>
                <a:t> </a:t>
              </a:r>
              <a:r>
                <a:rPr dirty="0" err="1" smtClean="0"/>
                <a:t>программно</a:t>
              </a:r>
              <a:r>
                <a:rPr lang="ru-RU" dirty="0" smtClean="0"/>
                <a:t>-аппаратное</a:t>
              </a:r>
              <a:r>
                <a:rPr dirty="0" smtClean="0"/>
                <a:t> </a:t>
              </a:r>
              <a:r>
                <a:rPr dirty="0" err="1"/>
                <a:t>решение</a:t>
              </a:r>
              <a:r>
                <a:rPr dirty="0"/>
                <a:t>, а </a:t>
              </a:r>
              <a:r>
                <a:rPr dirty="0" err="1"/>
                <a:t>не</a:t>
              </a:r>
              <a:r>
                <a:rPr dirty="0"/>
                <a:t> </a:t>
              </a:r>
              <a:r>
                <a:rPr lang="ru-RU" dirty="0" smtClean="0"/>
                <a:t>"конструктор"</a:t>
              </a:r>
              <a:endParaRPr dirty="0"/>
            </a:p>
          </p:txBody>
        </p:sp>
        <p:pic>
          <p:nvPicPr>
            <p:cNvPr id="427" name="x-mark-drawing-red-check-mark-cross.jpeg" descr="x-mark-drawing-red-check-mark-cross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128" t="14180" r="12163" b="14207"/>
            <a:stretch>
              <a:fillRect/>
            </a:stretch>
          </p:blipFill>
          <p:spPr>
            <a:xfrm>
              <a:off x="16342801" y="357167"/>
              <a:ext cx="595815" cy="56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73" extrusionOk="0">
                  <a:moveTo>
                    <a:pt x="3494" y="0"/>
                  </a:moveTo>
                  <a:lnTo>
                    <a:pt x="3465" y="304"/>
                  </a:lnTo>
                  <a:lnTo>
                    <a:pt x="3422" y="608"/>
                  </a:lnTo>
                  <a:lnTo>
                    <a:pt x="2746" y="592"/>
                  </a:lnTo>
                  <a:cubicBezTo>
                    <a:pt x="2378" y="586"/>
                    <a:pt x="2044" y="614"/>
                    <a:pt x="1999" y="653"/>
                  </a:cubicBezTo>
                  <a:cubicBezTo>
                    <a:pt x="1945" y="700"/>
                    <a:pt x="1899" y="705"/>
                    <a:pt x="1869" y="653"/>
                  </a:cubicBezTo>
                  <a:cubicBezTo>
                    <a:pt x="1790" y="518"/>
                    <a:pt x="1724" y="630"/>
                    <a:pt x="1740" y="866"/>
                  </a:cubicBezTo>
                  <a:cubicBezTo>
                    <a:pt x="1754" y="1086"/>
                    <a:pt x="1622" y="1300"/>
                    <a:pt x="1510" y="1231"/>
                  </a:cubicBezTo>
                  <a:cubicBezTo>
                    <a:pt x="1479" y="1211"/>
                    <a:pt x="1375" y="1213"/>
                    <a:pt x="1294" y="1246"/>
                  </a:cubicBezTo>
                  <a:cubicBezTo>
                    <a:pt x="1186" y="1289"/>
                    <a:pt x="1157" y="1370"/>
                    <a:pt x="1150" y="1565"/>
                  </a:cubicBezTo>
                  <a:cubicBezTo>
                    <a:pt x="1145" y="1711"/>
                    <a:pt x="1170" y="1859"/>
                    <a:pt x="1208" y="1884"/>
                  </a:cubicBezTo>
                  <a:cubicBezTo>
                    <a:pt x="1246" y="1909"/>
                    <a:pt x="1251" y="1972"/>
                    <a:pt x="1222" y="2021"/>
                  </a:cubicBezTo>
                  <a:cubicBezTo>
                    <a:pt x="1194" y="2069"/>
                    <a:pt x="1166" y="2290"/>
                    <a:pt x="1165" y="2522"/>
                  </a:cubicBezTo>
                  <a:cubicBezTo>
                    <a:pt x="1162" y="2894"/>
                    <a:pt x="1175" y="2946"/>
                    <a:pt x="1280" y="2886"/>
                  </a:cubicBezTo>
                  <a:cubicBezTo>
                    <a:pt x="1352" y="2846"/>
                    <a:pt x="1481" y="2840"/>
                    <a:pt x="1596" y="2886"/>
                  </a:cubicBezTo>
                  <a:cubicBezTo>
                    <a:pt x="1750" y="2948"/>
                    <a:pt x="1775" y="2997"/>
                    <a:pt x="1740" y="3145"/>
                  </a:cubicBezTo>
                  <a:cubicBezTo>
                    <a:pt x="1716" y="3244"/>
                    <a:pt x="1729" y="3347"/>
                    <a:pt x="1769" y="3373"/>
                  </a:cubicBezTo>
                  <a:cubicBezTo>
                    <a:pt x="1808" y="3398"/>
                    <a:pt x="1820" y="3456"/>
                    <a:pt x="1797" y="3494"/>
                  </a:cubicBezTo>
                  <a:cubicBezTo>
                    <a:pt x="1775" y="3532"/>
                    <a:pt x="1850" y="3555"/>
                    <a:pt x="1970" y="3555"/>
                  </a:cubicBezTo>
                  <a:cubicBezTo>
                    <a:pt x="2141" y="3555"/>
                    <a:pt x="2209" y="3607"/>
                    <a:pt x="2272" y="3768"/>
                  </a:cubicBezTo>
                  <a:cubicBezTo>
                    <a:pt x="2316" y="3880"/>
                    <a:pt x="2352" y="4004"/>
                    <a:pt x="2344" y="4056"/>
                  </a:cubicBezTo>
                  <a:cubicBezTo>
                    <a:pt x="2334" y="4118"/>
                    <a:pt x="2395" y="4158"/>
                    <a:pt x="2531" y="4147"/>
                  </a:cubicBezTo>
                  <a:cubicBezTo>
                    <a:pt x="2819" y="4124"/>
                    <a:pt x="2944" y="4245"/>
                    <a:pt x="2905" y="4527"/>
                  </a:cubicBezTo>
                  <a:cubicBezTo>
                    <a:pt x="2874" y="4744"/>
                    <a:pt x="2887" y="4761"/>
                    <a:pt x="3077" y="4740"/>
                  </a:cubicBezTo>
                  <a:cubicBezTo>
                    <a:pt x="3361" y="4708"/>
                    <a:pt x="3465" y="4790"/>
                    <a:pt x="3465" y="5074"/>
                  </a:cubicBezTo>
                  <a:cubicBezTo>
                    <a:pt x="3465" y="5294"/>
                    <a:pt x="3478" y="5325"/>
                    <a:pt x="3652" y="5317"/>
                  </a:cubicBezTo>
                  <a:cubicBezTo>
                    <a:pt x="3926" y="5304"/>
                    <a:pt x="4026" y="5405"/>
                    <a:pt x="4026" y="5697"/>
                  </a:cubicBezTo>
                  <a:cubicBezTo>
                    <a:pt x="4026" y="5932"/>
                    <a:pt x="4033" y="5943"/>
                    <a:pt x="4213" y="5910"/>
                  </a:cubicBezTo>
                  <a:cubicBezTo>
                    <a:pt x="4504" y="5856"/>
                    <a:pt x="4626" y="5964"/>
                    <a:pt x="4601" y="6274"/>
                  </a:cubicBezTo>
                  <a:cubicBezTo>
                    <a:pt x="4589" y="6421"/>
                    <a:pt x="4598" y="6538"/>
                    <a:pt x="4630" y="6533"/>
                  </a:cubicBezTo>
                  <a:cubicBezTo>
                    <a:pt x="4662" y="6527"/>
                    <a:pt x="4781" y="6528"/>
                    <a:pt x="4889" y="6533"/>
                  </a:cubicBezTo>
                  <a:cubicBezTo>
                    <a:pt x="5086" y="6541"/>
                    <a:pt x="5105" y="6565"/>
                    <a:pt x="5176" y="6912"/>
                  </a:cubicBezTo>
                  <a:cubicBezTo>
                    <a:pt x="5205" y="7052"/>
                    <a:pt x="5263" y="7112"/>
                    <a:pt x="5406" y="7125"/>
                  </a:cubicBezTo>
                  <a:cubicBezTo>
                    <a:pt x="5649" y="7146"/>
                    <a:pt x="5694" y="7195"/>
                    <a:pt x="5723" y="7474"/>
                  </a:cubicBezTo>
                  <a:cubicBezTo>
                    <a:pt x="5743" y="7671"/>
                    <a:pt x="5779" y="7699"/>
                    <a:pt x="5996" y="7718"/>
                  </a:cubicBezTo>
                  <a:cubicBezTo>
                    <a:pt x="6368" y="7750"/>
                    <a:pt x="6468" y="7796"/>
                    <a:pt x="6370" y="7900"/>
                  </a:cubicBezTo>
                  <a:cubicBezTo>
                    <a:pt x="6324" y="7948"/>
                    <a:pt x="6284" y="8057"/>
                    <a:pt x="6284" y="8143"/>
                  </a:cubicBezTo>
                  <a:cubicBezTo>
                    <a:pt x="6284" y="8264"/>
                    <a:pt x="6327" y="8296"/>
                    <a:pt x="6499" y="8310"/>
                  </a:cubicBezTo>
                  <a:cubicBezTo>
                    <a:pt x="6808" y="8335"/>
                    <a:pt x="6844" y="8376"/>
                    <a:pt x="6844" y="8675"/>
                  </a:cubicBezTo>
                  <a:cubicBezTo>
                    <a:pt x="6844" y="8928"/>
                    <a:pt x="6854" y="8939"/>
                    <a:pt x="7089" y="8918"/>
                  </a:cubicBezTo>
                  <a:cubicBezTo>
                    <a:pt x="7223" y="8906"/>
                    <a:pt x="7348" y="8919"/>
                    <a:pt x="7376" y="8948"/>
                  </a:cubicBezTo>
                  <a:cubicBezTo>
                    <a:pt x="7454" y="9031"/>
                    <a:pt x="7419" y="10072"/>
                    <a:pt x="7333" y="10163"/>
                  </a:cubicBezTo>
                  <a:cubicBezTo>
                    <a:pt x="7311" y="10187"/>
                    <a:pt x="7200" y="10215"/>
                    <a:pt x="7089" y="10224"/>
                  </a:cubicBezTo>
                  <a:cubicBezTo>
                    <a:pt x="6909" y="10238"/>
                    <a:pt x="6876" y="10265"/>
                    <a:pt x="6844" y="10528"/>
                  </a:cubicBezTo>
                  <a:cubicBezTo>
                    <a:pt x="6821" y="10721"/>
                    <a:pt x="6769" y="10827"/>
                    <a:pt x="6701" y="10832"/>
                  </a:cubicBezTo>
                  <a:cubicBezTo>
                    <a:pt x="6277" y="10861"/>
                    <a:pt x="6292" y="10864"/>
                    <a:pt x="6269" y="11151"/>
                  </a:cubicBezTo>
                  <a:cubicBezTo>
                    <a:pt x="6248" y="11416"/>
                    <a:pt x="6238" y="11432"/>
                    <a:pt x="5982" y="11455"/>
                  </a:cubicBezTo>
                  <a:cubicBezTo>
                    <a:pt x="5717" y="11478"/>
                    <a:pt x="5701" y="11474"/>
                    <a:pt x="5723" y="11743"/>
                  </a:cubicBezTo>
                  <a:cubicBezTo>
                    <a:pt x="5745" y="12010"/>
                    <a:pt x="5738" y="12026"/>
                    <a:pt x="5478" y="12062"/>
                  </a:cubicBezTo>
                  <a:cubicBezTo>
                    <a:pt x="5331" y="12083"/>
                    <a:pt x="5219" y="12123"/>
                    <a:pt x="5219" y="12154"/>
                  </a:cubicBezTo>
                  <a:cubicBezTo>
                    <a:pt x="5220" y="12232"/>
                    <a:pt x="5154" y="12449"/>
                    <a:pt x="5090" y="12579"/>
                  </a:cubicBezTo>
                  <a:cubicBezTo>
                    <a:pt x="5058" y="12643"/>
                    <a:pt x="4947" y="12689"/>
                    <a:pt x="4817" y="12685"/>
                  </a:cubicBezTo>
                  <a:cubicBezTo>
                    <a:pt x="4611" y="12679"/>
                    <a:pt x="4587" y="12700"/>
                    <a:pt x="4587" y="12928"/>
                  </a:cubicBezTo>
                  <a:cubicBezTo>
                    <a:pt x="4587" y="13209"/>
                    <a:pt x="4551" y="13239"/>
                    <a:pt x="4256" y="13263"/>
                  </a:cubicBezTo>
                  <a:cubicBezTo>
                    <a:pt x="4075" y="13277"/>
                    <a:pt x="4045" y="13318"/>
                    <a:pt x="4040" y="13506"/>
                  </a:cubicBezTo>
                  <a:cubicBezTo>
                    <a:pt x="4033" y="13787"/>
                    <a:pt x="3933" y="13878"/>
                    <a:pt x="3667" y="13870"/>
                  </a:cubicBezTo>
                  <a:cubicBezTo>
                    <a:pt x="3468" y="13864"/>
                    <a:pt x="3465" y="13881"/>
                    <a:pt x="3465" y="14113"/>
                  </a:cubicBezTo>
                  <a:cubicBezTo>
                    <a:pt x="3465" y="14399"/>
                    <a:pt x="3389" y="14471"/>
                    <a:pt x="3106" y="14463"/>
                  </a:cubicBezTo>
                  <a:cubicBezTo>
                    <a:pt x="2928" y="14457"/>
                    <a:pt x="2895" y="14489"/>
                    <a:pt x="2876" y="14736"/>
                  </a:cubicBezTo>
                  <a:cubicBezTo>
                    <a:pt x="2856" y="14990"/>
                    <a:pt x="2845" y="15002"/>
                    <a:pt x="2617" y="15025"/>
                  </a:cubicBezTo>
                  <a:cubicBezTo>
                    <a:pt x="2332" y="15053"/>
                    <a:pt x="2256" y="15144"/>
                    <a:pt x="2301" y="15405"/>
                  </a:cubicBezTo>
                  <a:cubicBezTo>
                    <a:pt x="2348" y="15679"/>
                    <a:pt x="2280" y="15832"/>
                    <a:pt x="2157" y="15724"/>
                  </a:cubicBezTo>
                  <a:cubicBezTo>
                    <a:pt x="2006" y="15591"/>
                    <a:pt x="1669" y="15691"/>
                    <a:pt x="1711" y="15860"/>
                  </a:cubicBezTo>
                  <a:cubicBezTo>
                    <a:pt x="1760" y="16060"/>
                    <a:pt x="1613" y="16221"/>
                    <a:pt x="1366" y="16240"/>
                  </a:cubicBezTo>
                  <a:cubicBezTo>
                    <a:pt x="1168" y="16255"/>
                    <a:pt x="1158" y="16286"/>
                    <a:pt x="1165" y="16514"/>
                  </a:cubicBezTo>
                  <a:cubicBezTo>
                    <a:pt x="1174" y="16812"/>
                    <a:pt x="1095" y="16894"/>
                    <a:pt x="834" y="16863"/>
                  </a:cubicBezTo>
                  <a:cubicBezTo>
                    <a:pt x="673" y="16844"/>
                    <a:pt x="622" y="16881"/>
                    <a:pt x="590" y="17045"/>
                  </a:cubicBezTo>
                  <a:cubicBezTo>
                    <a:pt x="520" y="17396"/>
                    <a:pt x="451" y="17466"/>
                    <a:pt x="216" y="17440"/>
                  </a:cubicBezTo>
                  <a:cubicBezTo>
                    <a:pt x="4" y="17417"/>
                    <a:pt x="0" y="17429"/>
                    <a:pt x="0" y="17683"/>
                  </a:cubicBezTo>
                  <a:cubicBezTo>
                    <a:pt x="0" y="17938"/>
                    <a:pt x="12" y="17942"/>
                    <a:pt x="244" y="17942"/>
                  </a:cubicBezTo>
                  <a:cubicBezTo>
                    <a:pt x="515" y="17942"/>
                    <a:pt x="634" y="18099"/>
                    <a:pt x="575" y="18352"/>
                  </a:cubicBezTo>
                  <a:cubicBezTo>
                    <a:pt x="517" y="18602"/>
                    <a:pt x="417" y="18701"/>
                    <a:pt x="201" y="18701"/>
                  </a:cubicBezTo>
                  <a:lnTo>
                    <a:pt x="0" y="18701"/>
                  </a:lnTo>
                  <a:lnTo>
                    <a:pt x="14" y="19552"/>
                  </a:lnTo>
                  <a:cubicBezTo>
                    <a:pt x="19" y="20332"/>
                    <a:pt x="56" y="20542"/>
                    <a:pt x="173" y="20342"/>
                  </a:cubicBezTo>
                  <a:cubicBezTo>
                    <a:pt x="199" y="20297"/>
                    <a:pt x="280" y="20299"/>
                    <a:pt x="388" y="20342"/>
                  </a:cubicBezTo>
                  <a:cubicBezTo>
                    <a:pt x="483" y="20380"/>
                    <a:pt x="801" y="20396"/>
                    <a:pt x="1093" y="20388"/>
                  </a:cubicBezTo>
                  <a:lnTo>
                    <a:pt x="1625" y="20372"/>
                  </a:lnTo>
                  <a:lnTo>
                    <a:pt x="1625" y="20129"/>
                  </a:lnTo>
                  <a:cubicBezTo>
                    <a:pt x="1625" y="19875"/>
                    <a:pt x="1772" y="19734"/>
                    <a:pt x="2042" y="19734"/>
                  </a:cubicBezTo>
                  <a:cubicBezTo>
                    <a:pt x="2155" y="19734"/>
                    <a:pt x="2186" y="19689"/>
                    <a:pt x="2186" y="19522"/>
                  </a:cubicBezTo>
                  <a:cubicBezTo>
                    <a:pt x="2186" y="19214"/>
                    <a:pt x="2296" y="19163"/>
                    <a:pt x="2876" y="19157"/>
                  </a:cubicBezTo>
                  <a:cubicBezTo>
                    <a:pt x="3486" y="19151"/>
                    <a:pt x="3493" y="19159"/>
                    <a:pt x="3480" y="19947"/>
                  </a:cubicBezTo>
                  <a:cubicBezTo>
                    <a:pt x="3475" y="20244"/>
                    <a:pt x="3506" y="20469"/>
                    <a:pt x="3537" y="20448"/>
                  </a:cubicBezTo>
                  <a:cubicBezTo>
                    <a:pt x="3653" y="20373"/>
                    <a:pt x="3693" y="20589"/>
                    <a:pt x="3580" y="20676"/>
                  </a:cubicBezTo>
                  <a:cubicBezTo>
                    <a:pt x="3426" y="20795"/>
                    <a:pt x="3424" y="20993"/>
                    <a:pt x="3580" y="20980"/>
                  </a:cubicBezTo>
                  <a:cubicBezTo>
                    <a:pt x="3696" y="20970"/>
                    <a:pt x="3905" y="20680"/>
                    <a:pt x="3911" y="20524"/>
                  </a:cubicBezTo>
                  <a:cubicBezTo>
                    <a:pt x="3915" y="20433"/>
                    <a:pt x="4308" y="20320"/>
                    <a:pt x="4443" y="20372"/>
                  </a:cubicBezTo>
                  <a:cubicBezTo>
                    <a:pt x="4524" y="20404"/>
                    <a:pt x="4536" y="20395"/>
                    <a:pt x="4472" y="20327"/>
                  </a:cubicBezTo>
                  <a:cubicBezTo>
                    <a:pt x="4420" y="20272"/>
                    <a:pt x="4406" y="20189"/>
                    <a:pt x="4443" y="20114"/>
                  </a:cubicBezTo>
                  <a:cubicBezTo>
                    <a:pt x="4476" y="20048"/>
                    <a:pt x="4523" y="19942"/>
                    <a:pt x="4544" y="19871"/>
                  </a:cubicBezTo>
                  <a:cubicBezTo>
                    <a:pt x="4573" y="19771"/>
                    <a:pt x="4637" y="19745"/>
                    <a:pt x="4803" y="19780"/>
                  </a:cubicBezTo>
                  <a:cubicBezTo>
                    <a:pt x="4920" y="19805"/>
                    <a:pt x="5013" y="19801"/>
                    <a:pt x="5018" y="19765"/>
                  </a:cubicBezTo>
                  <a:cubicBezTo>
                    <a:pt x="5023" y="19729"/>
                    <a:pt x="5040" y="19589"/>
                    <a:pt x="5047" y="19446"/>
                  </a:cubicBezTo>
                  <a:cubicBezTo>
                    <a:pt x="5059" y="19195"/>
                    <a:pt x="5068" y="19176"/>
                    <a:pt x="5335" y="19172"/>
                  </a:cubicBezTo>
                  <a:cubicBezTo>
                    <a:pt x="5593" y="19168"/>
                    <a:pt x="5616" y="19160"/>
                    <a:pt x="5636" y="18944"/>
                  </a:cubicBezTo>
                  <a:cubicBezTo>
                    <a:pt x="5667" y="18616"/>
                    <a:pt x="5799" y="18529"/>
                    <a:pt x="6312" y="18519"/>
                  </a:cubicBezTo>
                  <a:lnTo>
                    <a:pt x="6758" y="18519"/>
                  </a:lnTo>
                  <a:lnTo>
                    <a:pt x="6744" y="18246"/>
                  </a:lnTo>
                  <a:cubicBezTo>
                    <a:pt x="6736" y="17993"/>
                    <a:pt x="6746" y="17978"/>
                    <a:pt x="7017" y="17942"/>
                  </a:cubicBezTo>
                  <a:cubicBezTo>
                    <a:pt x="7268" y="17908"/>
                    <a:pt x="7311" y="17883"/>
                    <a:pt x="7333" y="17683"/>
                  </a:cubicBezTo>
                  <a:cubicBezTo>
                    <a:pt x="7368" y="17372"/>
                    <a:pt x="7394" y="17349"/>
                    <a:pt x="7664" y="17349"/>
                  </a:cubicBezTo>
                  <a:cubicBezTo>
                    <a:pt x="7894" y="17349"/>
                    <a:pt x="7902" y="17336"/>
                    <a:pt x="7923" y="17030"/>
                  </a:cubicBezTo>
                  <a:lnTo>
                    <a:pt x="7937" y="16726"/>
                  </a:lnTo>
                  <a:lnTo>
                    <a:pt x="8210" y="16742"/>
                  </a:lnTo>
                  <a:cubicBezTo>
                    <a:pt x="8452" y="16764"/>
                    <a:pt x="8469" y="16746"/>
                    <a:pt x="8469" y="16574"/>
                  </a:cubicBezTo>
                  <a:cubicBezTo>
                    <a:pt x="8469" y="16471"/>
                    <a:pt x="8437" y="16372"/>
                    <a:pt x="8397" y="16347"/>
                  </a:cubicBezTo>
                  <a:cubicBezTo>
                    <a:pt x="8255" y="16253"/>
                    <a:pt x="8411" y="16164"/>
                    <a:pt x="8714" y="16164"/>
                  </a:cubicBezTo>
                  <a:cubicBezTo>
                    <a:pt x="9020" y="16164"/>
                    <a:pt x="9023" y="16153"/>
                    <a:pt x="9044" y="15876"/>
                  </a:cubicBezTo>
                  <a:cubicBezTo>
                    <a:pt x="9065" y="15612"/>
                    <a:pt x="9086" y="15593"/>
                    <a:pt x="9332" y="15572"/>
                  </a:cubicBezTo>
                  <a:cubicBezTo>
                    <a:pt x="9576" y="15550"/>
                    <a:pt x="9585" y="15539"/>
                    <a:pt x="9605" y="15283"/>
                  </a:cubicBezTo>
                  <a:cubicBezTo>
                    <a:pt x="9625" y="15037"/>
                    <a:pt x="9660" y="15007"/>
                    <a:pt x="9893" y="14949"/>
                  </a:cubicBezTo>
                  <a:cubicBezTo>
                    <a:pt x="10146" y="14886"/>
                    <a:pt x="10299" y="14650"/>
                    <a:pt x="10151" y="14554"/>
                  </a:cubicBezTo>
                  <a:cubicBezTo>
                    <a:pt x="10049" y="14487"/>
                    <a:pt x="10219" y="14293"/>
                    <a:pt x="10338" y="14341"/>
                  </a:cubicBezTo>
                  <a:cubicBezTo>
                    <a:pt x="10394" y="14364"/>
                    <a:pt x="10488" y="14356"/>
                    <a:pt x="10540" y="14311"/>
                  </a:cubicBezTo>
                  <a:cubicBezTo>
                    <a:pt x="10591" y="14266"/>
                    <a:pt x="10658" y="14238"/>
                    <a:pt x="10683" y="14265"/>
                  </a:cubicBezTo>
                  <a:cubicBezTo>
                    <a:pt x="10709" y="14292"/>
                    <a:pt x="10736" y="14248"/>
                    <a:pt x="10741" y="14159"/>
                  </a:cubicBezTo>
                  <a:cubicBezTo>
                    <a:pt x="10761" y="13788"/>
                    <a:pt x="10777" y="13777"/>
                    <a:pt x="11115" y="13764"/>
                  </a:cubicBezTo>
                  <a:cubicBezTo>
                    <a:pt x="11258" y="13758"/>
                    <a:pt x="11381" y="13724"/>
                    <a:pt x="11402" y="13688"/>
                  </a:cubicBezTo>
                  <a:cubicBezTo>
                    <a:pt x="11424" y="13652"/>
                    <a:pt x="11492" y="13655"/>
                    <a:pt x="11546" y="13703"/>
                  </a:cubicBezTo>
                  <a:cubicBezTo>
                    <a:pt x="11601" y="13751"/>
                    <a:pt x="11713" y="13770"/>
                    <a:pt x="11791" y="13749"/>
                  </a:cubicBezTo>
                  <a:cubicBezTo>
                    <a:pt x="11969" y="13700"/>
                    <a:pt x="12031" y="13809"/>
                    <a:pt x="12006" y="14113"/>
                  </a:cubicBezTo>
                  <a:cubicBezTo>
                    <a:pt x="11987" y="14345"/>
                    <a:pt x="11988" y="14354"/>
                    <a:pt x="12251" y="14341"/>
                  </a:cubicBezTo>
                  <a:cubicBezTo>
                    <a:pt x="12520" y="14328"/>
                    <a:pt x="12531" y="14329"/>
                    <a:pt x="12553" y="14645"/>
                  </a:cubicBezTo>
                  <a:cubicBezTo>
                    <a:pt x="12574" y="14951"/>
                    <a:pt x="12581" y="14964"/>
                    <a:pt x="12811" y="14964"/>
                  </a:cubicBezTo>
                  <a:cubicBezTo>
                    <a:pt x="13083" y="14964"/>
                    <a:pt x="13163" y="15053"/>
                    <a:pt x="13142" y="15344"/>
                  </a:cubicBezTo>
                  <a:cubicBezTo>
                    <a:pt x="13129" y="15528"/>
                    <a:pt x="13146" y="15551"/>
                    <a:pt x="13387" y="15572"/>
                  </a:cubicBezTo>
                  <a:cubicBezTo>
                    <a:pt x="13637" y="15594"/>
                    <a:pt x="13654" y="15616"/>
                    <a:pt x="13674" y="15876"/>
                  </a:cubicBezTo>
                  <a:cubicBezTo>
                    <a:pt x="13695" y="16134"/>
                    <a:pt x="13717" y="16158"/>
                    <a:pt x="13962" y="16179"/>
                  </a:cubicBezTo>
                  <a:cubicBezTo>
                    <a:pt x="14207" y="16201"/>
                    <a:pt x="14229" y="16209"/>
                    <a:pt x="14249" y="16468"/>
                  </a:cubicBezTo>
                  <a:cubicBezTo>
                    <a:pt x="14270" y="16734"/>
                    <a:pt x="14280" y="16750"/>
                    <a:pt x="14566" y="16772"/>
                  </a:cubicBezTo>
                  <a:cubicBezTo>
                    <a:pt x="14856" y="16794"/>
                    <a:pt x="14862" y="16797"/>
                    <a:pt x="14853" y="17061"/>
                  </a:cubicBezTo>
                  <a:cubicBezTo>
                    <a:pt x="14845" y="17307"/>
                    <a:pt x="14855" y="17328"/>
                    <a:pt x="15040" y="17334"/>
                  </a:cubicBezTo>
                  <a:cubicBezTo>
                    <a:pt x="15326" y="17343"/>
                    <a:pt x="15385" y="17410"/>
                    <a:pt x="15385" y="17683"/>
                  </a:cubicBezTo>
                  <a:cubicBezTo>
                    <a:pt x="15385" y="17901"/>
                    <a:pt x="15409" y="17925"/>
                    <a:pt x="15615" y="17942"/>
                  </a:cubicBezTo>
                  <a:cubicBezTo>
                    <a:pt x="15905" y="17965"/>
                    <a:pt x="15968" y="18038"/>
                    <a:pt x="15960" y="18321"/>
                  </a:cubicBezTo>
                  <a:cubicBezTo>
                    <a:pt x="15955" y="18531"/>
                    <a:pt x="15985" y="18549"/>
                    <a:pt x="16205" y="18549"/>
                  </a:cubicBezTo>
                  <a:cubicBezTo>
                    <a:pt x="16467" y="18549"/>
                    <a:pt x="16544" y="18629"/>
                    <a:pt x="16550" y="18914"/>
                  </a:cubicBezTo>
                  <a:cubicBezTo>
                    <a:pt x="16553" y="19078"/>
                    <a:pt x="16581" y="19108"/>
                    <a:pt x="16794" y="19111"/>
                  </a:cubicBezTo>
                  <a:cubicBezTo>
                    <a:pt x="17026" y="19115"/>
                    <a:pt x="17041" y="19136"/>
                    <a:pt x="17096" y="19431"/>
                  </a:cubicBezTo>
                  <a:cubicBezTo>
                    <a:pt x="17151" y="19723"/>
                    <a:pt x="17180" y="19734"/>
                    <a:pt x="17398" y="19734"/>
                  </a:cubicBezTo>
                  <a:cubicBezTo>
                    <a:pt x="17603" y="19734"/>
                    <a:pt x="17785" y="19849"/>
                    <a:pt x="17772" y="19962"/>
                  </a:cubicBezTo>
                  <a:cubicBezTo>
                    <a:pt x="17770" y="19983"/>
                    <a:pt x="17789" y="20072"/>
                    <a:pt x="17815" y="20160"/>
                  </a:cubicBezTo>
                  <a:cubicBezTo>
                    <a:pt x="17848" y="20269"/>
                    <a:pt x="17898" y="20306"/>
                    <a:pt x="17988" y="20281"/>
                  </a:cubicBezTo>
                  <a:cubicBezTo>
                    <a:pt x="18060" y="20261"/>
                    <a:pt x="18149" y="20282"/>
                    <a:pt x="18175" y="20327"/>
                  </a:cubicBezTo>
                  <a:cubicBezTo>
                    <a:pt x="18201" y="20371"/>
                    <a:pt x="18261" y="20403"/>
                    <a:pt x="18319" y="20403"/>
                  </a:cubicBezTo>
                  <a:cubicBezTo>
                    <a:pt x="18486" y="20403"/>
                    <a:pt x="18851" y="20726"/>
                    <a:pt x="18851" y="20874"/>
                  </a:cubicBezTo>
                  <a:cubicBezTo>
                    <a:pt x="18851" y="21025"/>
                    <a:pt x="19057" y="21051"/>
                    <a:pt x="19181" y="20919"/>
                  </a:cubicBezTo>
                  <a:cubicBezTo>
                    <a:pt x="19317" y="20776"/>
                    <a:pt x="19411" y="20931"/>
                    <a:pt x="19411" y="21284"/>
                  </a:cubicBezTo>
                  <a:cubicBezTo>
                    <a:pt x="19411" y="21568"/>
                    <a:pt x="19429" y="21600"/>
                    <a:pt x="19512" y="21527"/>
                  </a:cubicBezTo>
                  <a:cubicBezTo>
                    <a:pt x="19571" y="21475"/>
                    <a:pt x="19631" y="21470"/>
                    <a:pt x="19656" y="21512"/>
                  </a:cubicBezTo>
                  <a:cubicBezTo>
                    <a:pt x="19678" y="21550"/>
                    <a:pt x="19854" y="21578"/>
                    <a:pt x="20058" y="21573"/>
                  </a:cubicBezTo>
                  <a:lnTo>
                    <a:pt x="20432" y="21573"/>
                  </a:lnTo>
                  <a:lnTo>
                    <a:pt x="20432" y="21041"/>
                  </a:lnTo>
                  <a:cubicBezTo>
                    <a:pt x="20435" y="20754"/>
                    <a:pt x="20414" y="20471"/>
                    <a:pt x="20375" y="20403"/>
                  </a:cubicBezTo>
                  <a:cubicBezTo>
                    <a:pt x="20325" y="20316"/>
                    <a:pt x="20329" y="20236"/>
                    <a:pt x="20389" y="20160"/>
                  </a:cubicBezTo>
                  <a:cubicBezTo>
                    <a:pt x="20458" y="20072"/>
                    <a:pt x="20447" y="20039"/>
                    <a:pt x="20346" y="19993"/>
                  </a:cubicBezTo>
                  <a:cubicBezTo>
                    <a:pt x="20277" y="19961"/>
                    <a:pt x="20167" y="19954"/>
                    <a:pt x="20102" y="19962"/>
                  </a:cubicBezTo>
                  <a:cubicBezTo>
                    <a:pt x="19958" y="19981"/>
                    <a:pt x="19842" y="19768"/>
                    <a:pt x="19843" y="19491"/>
                  </a:cubicBezTo>
                  <a:cubicBezTo>
                    <a:pt x="19844" y="19249"/>
                    <a:pt x="19960" y="19149"/>
                    <a:pt x="20217" y="19127"/>
                  </a:cubicBezTo>
                  <a:cubicBezTo>
                    <a:pt x="20328" y="19117"/>
                    <a:pt x="20394" y="19073"/>
                    <a:pt x="20375" y="19020"/>
                  </a:cubicBezTo>
                  <a:cubicBezTo>
                    <a:pt x="20357" y="18972"/>
                    <a:pt x="20350" y="18909"/>
                    <a:pt x="20375" y="18884"/>
                  </a:cubicBezTo>
                  <a:cubicBezTo>
                    <a:pt x="20399" y="18858"/>
                    <a:pt x="20425" y="18801"/>
                    <a:pt x="20432" y="18747"/>
                  </a:cubicBezTo>
                  <a:cubicBezTo>
                    <a:pt x="20443" y="18671"/>
                    <a:pt x="20328" y="18642"/>
                    <a:pt x="19929" y="18656"/>
                  </a:cubicBezTo>
                  <a:cubicBezTo>
                    <a:pt x="19333" y="18676"/>
                    <a:pt x="19227" y="18599"/>
                    <a:pt x="19296" y="18230"/>
                  </a:cubicBezTo>
                  <a:cubicBezTo>
                    <a:pt x="19339" y="18004"/>
                    <a:pt x="19334" y="18004"/>
                    <a:pt x="19124" y="18048"/>
                  </a:cubicBezTo>
                  <a:cubicBezTo>
                    <a:pt x="18950" y="18085"/>
                    <a:pt x="18872" y="18051"/>
                    <a:pt x="18736" y="17896"/>
                  </a:cubicBezTo>
                  <a:cubicBezTo>
                    <a:pt x="18577" y="17715"/>
                    <a:pt x="18574" y="17700"/>
                    <a:pt x="18678" y="17532"/>
                  </a:cubicBezTo>
                  <a:cubicBezTo>
                    <a:pt x="18759" y="17401"/>
                    <a:pt x="18849" y="17349"/>
                    <a:pt x="19023" y="17349"/>
                  </a:cubicBezTo>
                  <a:cubicBezTo>
                    <a:pt x="19263" y="17349"/>
                    <a:pt x="19273" y="17352"/>
                    <a:pt x="19296" y="16985"/>
                  </a:cubicBezTo>
                  <a:cubicBezTo>
                    <a:pt x="19310" y="16778"/>
                    <a:pt x="19413" y="16669"/>
                    <a:pt x="19541" y="16742"/>
                  </a:cubicBezTo>
                  <a:cubicBezTo>
                    <a:pt x="19714" y="16839"/>
                    <a:pt x="19885" y="16682"/>
                    <a:pt x="19871" y="16438"/>
                  </a:cubicBezTo>
                  <a:cubicBezTo>
                    <a:pt x="19862" y="16264"/>
                    <a:pt x="19832" y="16240"/>
                    <a:pt x="19641" y="16240"/>
                  </a:cubicBezTo>
                  <a:cubicBezTo>
                    <a:pt x="19384" y="16240"/>
                    <a:pt x="19229" y="16073"/>
                    <a:pt x="19282" y="15860"/>
                  </a:cubicBezTo>
                  <a:cubicBezTo>
                    <a:pt x="19322" y="15699"/>
                    <a:pt x="19321" y="15695"/>
                    <a:pt x="19037" y="15678"/>
                  </a:cubicBezTo>
                  <a:cubicBezTo>
                    <a:pt x="18797" y="15664"/>
                    <a:pt x="18741" y="15610"/>
                    <a:pt x="18736" y="15359"/>
                  </a:cubicBezTo>
                  <a:cubicBezTo>
                    <a:pt x="18733" y="15249"/>
                    <a:pt x="18708" y="15106"/>
                    <a:pt x="18678" y="15055"/>
                  </a:cubicBezTo>
                  <a:cubicBezTo>
                    <a:pt x="18648" y="15005"/>
                    <a:pt x="18652" y="14850"/>
                    <a:pt x="18678" y="14706"/>
                  </a:cubicBezTo>
                  <a:cubicBezTo>
                    <a:pt x="18723" y="14451"/>
                    <a:pt x="18656" y="14373"/>
                    <a:pt x="18520" y="14508"/>
                  </a:cubicBezTo>
                  <a:cubicBezTo>
                    <a:pt x="18481" y="14547"/>
                    <a:pt x="18381" y="14545"/>
                    <a:pt x="18290" y="14508"/>
                  </a:cubicBezTo>
                  <a:cubicBezTo>
                    <a:pt x="18140" y="14448"/>
                    <a:pt x="18101" y="14303"/>
                    <a:pt x="18132" y="13977"/>
                  </a:cubicBezTo>
                  <a:cubicBezTo>
                    <a:pt x="18141" y="13882"/>
                    <a:pt x="18075" y="13857"/>
                    <a:pt x="17873" y="13840"/>
                  </a:cubicBezTo>
                  <a:cubicBezTo>
                    <a:pt x="17617" y="13818"/>
                    <a:pt x="17607" y="13795"/>
                    <a:pt x="17585" y="13521"/>
                  </a:cubicBezTo>
                  <a:cubicBezTo>
                    <a:pt x="17564" y="13249"/>
                    <a:pt x="17552" y="13232"/>
                    <a:pt x="17355" y="13263"/>
                  </a:cubicBezTo>
                  <a:cubicBezTo>
                    <a:pt x="17112" y="13300"/>
                    <a:pt x="17029" y="13222"/>
                    <a:pt x="16996" y="12913"/>
                  </a:cubicBezTo>
                  <a:cubicBezTo>
                    <a:pt x="16975" y="12721"/>
                    <a:pt x="16935" y="12687"/>
                    <a:pt x="16723" y="12655"/>
                  </a:cubicBezTo>
                  <a:cubicBezTo>
                    <a:pt x="16495" y="12621"/>
                    <a:pt x="16484" y="12593"/>
                    <a:pt x="16464" y="12336"/>
                  </a:cubicBezTo>
                  <a:lnTo>
                    <a:pt x="16435" y="12062"/>
                  </a:lnTo>
                  <a:lnTo>
                    <a:pt x="15802" y="12062"/>
                  </a:lnTo>
                  <a:cubicBezTo>
                    <a:pt x="15228" y="12062"/>
                    <a:pt x="14948" y="11966"/>
                    <a:pt x="15198" y="11865"/>
                  </a:cubicBezTo>
                  <a:cubicBezTo>
                    <a:pt x="15254" y="11842"/>
                    <a:pt x="15299" y="11737"/>
                    <a:pt x="15299" y="11637"/>
                  </a:cubicBezTo>
                  <a:cubicBezTo>
                    <a:pt x="15299" y="11504"/>
                    <a:pt x="15251" y="11461"/>
                    <a:pt x="15141" y="11455"/>
                  </a:cubicBezTo>
                  <a:cubicBezTo>
                    <a:pt x="15058" y="11450"/>
                    <a:pt x="14955" y="11445"/>
                    <a:pt x="14896" y="11440"/>
                  </a:cubicBezTo>
                  <a:cubicBezTo>
                    <a:pt x="14819" y="11432"/>
                    <a:pt x="14783" y="11313"/>
                    <a:pt x="14767" y="11014"/>
                  </a:cubicBezTo>
                  <a:cubicBezTo>
                    <a:pt x="14755" y="10789"/>
                    <a:pt x="14716" y="10580"/>
                    <a:pt x="14681" y="10543"/>
                  </a:cubicBezTo>
                  <a:cubicBezTo>
                    <a:pt x="14643" y="10503"/>
                    <a:pt x="14669" y="10379"/>
                    <a:pt x="14753" y="10255"/>
                  </a:cubicBezTo>
                  <a:cubicBezTo>
                    <a:pt x="14867" y="10085"/>
                    <a:pt x="14938" y="10054"/>
                    <a:pt x="15098" y="10087"/>
                  </a:cubicBezTo>
                  <a:cubicBezTo>
                    <a:pt x="15280" y="10126"/>
                    <a:pt x="15285" y="10120"/>
                    <a:pt x="15285" y="9905"/>
                  </a:cubicBezTo>
                  <a:cubicBezTo>
                    <a:pt x="15285" y="9615"/>
                    <a:pt x="15375" y="9518"/>
                    <a:pt x="15644" y="9510"/>
                  </a:cubicBezTo>
                  <a:cubicBezTo>
                    <a:pt x="15834" y="9504"/>
                    <a:pt x="15851" y="9472"/>
                    <a:pt x="15860" y="9237"/>
                  </a:cubicBezTo>
                  <a:cubicBezTo>
                    <a:pt x="15865" y="9093"/>
                    <a:pt x="15897" y="8969"/>
                    <a:pt x="15917" y="8948"/>
                  </a:cubicBezTo>
                  <a:cubicBezTo>
                    <a:pt x="15937" y="8927"/>
                    <a:pt x="16189" y="8909"/>
                    <a:pt x="16478" y="8918"/>
                  </a:cubicBezTo>
                  <a:lnTo>
                    <a:pt x="16996" y="8933"/>
                  </a:lnTo>
                  <a:lnTo>
                    <a:pt x="16996" y="8720"/>
                  </a:lnTo>
                  <a:cubicBezTo>
                    <a:pt x="16987" y="8412"/>
                    <a:pt x="17054" y="8325"/>
                    <a:pt x="17326" y="8325"/>
                  </a:cubicBezTo>
                  <a:cubicBezTo>
                    <a:pt x="17551" y="8325"/>
                    <a:pt x="17565" y="8315"/>
                    <a:pt x="17585" y="8052"/>
                  </a:cubicBezTo>
                  <a:cubicBezTo>
                    <a:pt x="17606" y="7787"/>
                    <a:pt x="17623" y="7770"/>
                    <a:pt x="17873" y="7748"/>
                  </a:cubicBezTo>
                  <a:cubicBezTo>
                    <a:pt x="18122" y="7726"/>
                    <a:pt x="18132" y="7712"/>
                    <a:pt x="18132" y="7474"/>
                  </a:cubicBezTo>
                  <a:cubicBezTo>
                    <a:pt x="18132" y="7336"/>
                    <a:pt x="18175" y="7199"/>
                    <a:pt x="18218" y="7171"/>
                  </a:cubicBezTo>
                  <a:cubicBezTo>
                    <a:pt x="18261" y="7143"/>
                    <a:pt x="18535" y="7119"/>
                    <a:pt x="18822" y="7125"/>
                  </a:cubicBezTo>
                  <a:cubicBezTo>
                    <a:pt x="19293" y="7135"/>
                    <a:pt x="19451" y="7077"/>
                    <a:pt x="19268" y="6958"/>
                  </a:cubicBezTo>
                  <a:cubicBezTo>
                    <a:pt x="19186" y="6904"/>
                    <a:pt x="19217" y="6731"/>
                    <a:pt x="19325" y="6593"/>
                  </a:cubicBezTo>
                  <a:cubicBezTo>
                    <a:pt x="19378" y="6526"/>
                    <a:pt x="19489" y="6511"/>
                    <a:pt x="19627" y="6533"/>
                  </a:cubicBezTo>
                  <a:cubicBezTo>
                    <a:pt x="19840" y="6566"/>
                    <a:pt x="19849" y="6559"/>
                    <a:pt x="19828" y="6305"/>
                  </a:cubicBezTo>
                  <a:cubicBezTo>
                    <a:pt x="19804" y="6010"/>
                    <a:pt x="19953" y="5737"/>
                    <a:pt x="20073" y="5864"/>
                  </a:cubicBezTo>
                  <a:cubicBezTo>
                    <a:pt x="20182" y="5979"/>
                    <a:pt x="20402" y="5957"/>
                    <a:pt x="20547" y="5819"/>
                  </a:cubicBezTo>
                  <a:cubicBezTo>
                    <a:pt x="20665" y="5706"/>
                    <a:pt x="20679" y="5706"/>
                    <a:pt x="20720" y="5819"/>
                  </a:cubicBezTo>
                  <a:cubicBezTo>
                    <a:pt x="20783" y="5992"/>
                    <a:pt x="20922" y="5973"/>
                    <a:pt x="20935" y="5788"/>
                  </a:cubicBezTo>
                  <a:cubicBezTo>
                    <a:pt x="20942" y="5702"/>
                    <a:pt x="21004" y="5552"/>
                    <a:pt x="21065" y="5454"/>
                  </a:cubicBezTo>
                  <a:cubicBezTo>
                    <a:pt x="21154" y="5310"/>
                    <a:pt x="21209" y="5281"/>
                    <a:pt x="21381" y="5317"/>
                  </a:cubicBezTo>
                  <a:cubicBezTo>
                    <a:pt x="21561" y="5355"/>
                    <a:pt x="21600" y="5345"/>
                    <a:pt x="21583" y="5226"/>
                  </a:cubicBezTo>
                  <a:cubicBezTo>
                    <a:pt x="21571" y="5149"/>
                    <a:pt x="21539" y="5047"/>
                    <a:pt x="21511" y="4998"/>
                  </a:cubicBezTo>
                  <a:cubicBezTo>
                    <a:pt x="21482" y="4950"/>
                    <a:pt x="21489" y="4885"/>
                    <a:pt x="21525" y="4861"/>
                  </a:cubicBezTo>
                  <a:cubicBezTo>
                    <a:pt x="21561" y="4838"/>
                    <a:pt x="21578" y="4571"/>
                    <a:pt x="21568" y="4254"/>
                  </a:cubicBezTo>
                  <a:lnTo>
                    <a:pt x="21554" y="3676"/>
                  </a:lnTo>
                  <a:lnTo>
                    <a:pt x="21324" y="3646"/>
                  </a:lnTo>
                  <a:cubicBezTo>
                    <a:pt x="21199" y="3633"/>
                    <a:pt x="21083" y="3576"/>
                    <a:pt x="21065" y="3525"/>
                  </a:cubicBezTo>
                  <a:cubicBezTo>
                    <a:pt x="21046" y="3473"/>
                    <a:pt x="21016" y="3087"/>
                    <a:pt x="21007" y="2659"/>
                  </a:cubicBezTo>
                  <a:lnTo>
                    <a:pt x="20993" y="1884"/>
                  </a:lnTo>
                  <a:lnTo>
                    <a:pt x="20749" y="1884"/>
                  </a:lnTo>
                  <a:cubicBezTo>
                    <a:pt x="20516" y="1880"/>
                    <a:pt x="20494" y="1850"/>
                    <a:pt x="20461" y="1580"/>
                  </a:cubicBezTo>
                  <a:cubicBezTo>
                    <a:pt x="20435" y="1368"/>
                    <a:pt x="20394" y="1277"/>
                    <a:pt x="20274" y="1231"/>
                  </a:cubicBezTo>
                  <a:cubicBezTo>
                    <a:pt x="20170" y="1190"/>
                    <a:pt x="20117" y="1198"/>
                    <a:pt x="20145" y="1246"/>
                  </a:cubicBezTo>
                  <a:cubicBezTo>
                    <a:pt x="20215" y="1366"/>
                    <a:pt x="19958" y="1423"/>
                    <a:pt x="19871" y="1307"/>
                  </a:cubicBezTo>
                  <a:cubicBezTo>
                    <a:pt x="19829" y="1249"/>
                    <a:pt x="19710" y="1215"/>
                    <a:pt x="19598" y="1215"/>
                  </a:cubicBezTo>
                  <a:cubicBezTo>
                    <a:pt x="19429" y="1215"/>
                    <a:pt x="19377" y="1160"/>
                    <a:pt x="19311" y="942"/>
                  </a:cubicBezTo>
                  <a:cubicBezTo>
                    <a:pt x="19267" y="798"/>
                    <a:pt x="19206" y="684"/>
                    <a:pt x="19167" y="684"/>
                  </a:cubicBezTo>
                  <a:cubicBezTo>
                    <a:pt x="19128" y="683"/>
                    <a:pt x="19062" y="662"/>
                    <a:pt x="19023" y="638"/>
                  </a:cubicBezTo>
                  <a:cubicBezTo>
                    <a:pt x="18964" y="601"/>
                    <a:pt x="18011" y="602"/>
                    <a:pt x="17729" y="638"/>
                  </a:cubicBezTo>
                  <a:cubicBezTo>
                    <a:pt x="17675" y="645"/>
                    <a:pt x="17656" y="738"/>
                    <a:pt x="17672" y="881"/>
                  </a:cubicBezTo>
                  <a:cubicBezTo>
                    <a:pt x="17687" y="1021"/>
                    <a:pt x="17655" y="1117"/>
                    <a:pt x="17600" y="1139"/>
                  </a:cubicBezTo>
                  <a:cubicBezTo>
                    <a:pt x="17549" y="1160"/>
                    <a:pt x="17166" y="1193"/>
                    <a:pt x="16737" y="1200"/>
                  </a:cubicBezTo>
                  <a:lnTo>
                    <a:pt x="15960" y="1215"/>
                  </a:lnTo>
                  <a:lnTo>
                    <a:pt x="15960" y="1458"/>
                  </a:lnTo>
                  <a:cubicBezTo>
                    <a:pt x="15970" y="1727"/>
                    <a:pt x="15920" y="1796"/>
                    <a:pt x="15745" y="1808"/>
                  </a:cubicBezTo>
                  <a:cubicBezTo>
                    <a:pt x="15399" y="1830"/>
                    <a:pt x="15393" y="1848"/>
                    <a:pt x="15371" y="2127"/>
                  </a:cubicBezTo>
                  <a:cubicBezTo>
                    <a:pt x="15349" y="2412"/>
                    <a:pt x="15360" y="2404"/>
                    <a:pt x="14954" y="2431"/>
                  </a:cubicBezTo>
                  <a:cubicBezTo>
                    <a:pt x="14869" y="2436"/>
                    <a:pt x="14826" y="2520"/>
                    <a:pt x="14810" y="2719"/>
                  </a:cubicBezTo>
                  <a:cubicBezTo>
                    <a:pt x="14786" y="3028"/>
                    <a:pt x="14802" y="3016"/>
                    <a:pt x="14062" y="3038"/>
                  </a:cubicBezTo>
                  <a:cubicBezTo>
                    <a:pt x="13691" y="3050"/>
                    <a:pt x="13680" y="3051"/>
                    <a:pt x="13717" y="3251"/>
                  </a:cubicBezTo>
                  <a:cubicBezTo>
                    <a:pt x="13766" y="3508"/>
                    <a:pt x="13649" y="3631"/>
                    <a:pt x="13358" y="3631"/>
                  </a:cubicBezTo>
                  <a:cubicBezTo>
                    <a:pt x="13145" y="3631"/>
                    <a:pt x="13134" y="3644"/>
                    <a:pt x="13113" y="3904"/>
                  </a:cubicBezTo>
                  <a:cubicBezTo>
                    <a:pt x="13093" y="4169"/>
                    <a:pt x="13076" y="4186"/>
                    <a:pt x="12826" y="4208"/>
                  </a:cubicBezTo>
                  <a:cubicBezTo>
                    <a:pt x="12577" y="4230"/>
                    <a:pt x="12567" y="4259"/>
                    <a:pt x="12567" y="4497"/>
                  </a:cubicBezTo>
                  <a:cubicBezTo>
                    <a:pt x="12567" y="4782"/>
                    <a:pt x="12545" y="4795"/>
                    <a:pt x="12251" y="4831"/>
                  </a:cubicBezTo>
                  <a:cubicBezTo>
                    <a:pt x="12063" y="4854"/>
                    <a:pt x="12023" y="4888"/>
                    <a:pt x="11992" y="5150"/>
                  </a:cubicBezTo>
                  <a:cubicBezTo>
                    <a:pt x="11958" y="5429"/>
                    <a:pt x="11953" y="5451"/>
                    <a:pt x="11719" y="5454"/>
                  </a:cubicBezTo>
                  <a:cubicBezTo>
                    <a:pt x="11489" y="5457"/>
                    <a:pt x="11464" y="5473"/>
                    <a:pt x="11460" y="5697"/>
                  </a:cubicBezTo>
                  <a:cubicBezTo>
                    <a:pt x="11458" y="5829"/>
                    <a:pt x="11443" y="5958"/>
                    <a:pt x="11417" y="5986"/>
                  </a:cubicBezTo>
                  <a:cubicBezTo>
                    <a:pt x="11347" y="6059"/>
                    <a:pt x="10286" y="6020"/>
                    <a:pt x="10195" y="5940"/>
                  </a:cubicBezTo>
                  <a:cubicBezTo>
                    <a:pt x="10152" y="5903"/>
                    <a:pt x="10135" y="5781"/>
                    <a:pt x="10151" y="5667"/>
                  </a:cubicBezTo>
                  <a:cubicBezTo>
                    <a:pt x="10178" y="5478"/>
                    <a:pt x="10156" y="5455"/>
                    <a:pt x="9950" y="5439"/>
                  </a:cubicBezTo>
                  <a:cubicBezTo>
                    <a:pt x="9637" y="5414"/>
                    <a:pt x="9605" y="5378"/>
                    <a:pt x="9605" y="5089"/>
                  </a:cubicBezTo>
                  <a:cubicBezTo>
                    <a:pt x="9605" y="4852"/>
                    <a:pt x="9581" y="4838"/>
                    <a:pt x="9332" y="4816"/>
                  </a:cubicBezTo>
                  <a:cubicBezTo>
                    <a:pt x="9082" y="4794"/>
                    <a:pt x="9065" y="4776"/>
                    <a:pt x="9044" y="4512"/>
                  </a:cubicBezTo>
                  <a:cubicBezTo>
                    <a:pt x="9023" y="4247"/>
                    <a:pt x="9018" y="4223"/>
                    <a:pt x="8785" y="4223"/>
                  </a:cubicBezTo>
                  <a:cubicBezTo>
                    <a:pt x="8539" y="4223"/>
                    <a:pt x="8516" y="4209"/>
                    <a:pt x="8440" y="3844"/>
                  </a:cubicBezTo>
                  <a:cubicBezTo>
                    <a:pt x="8407" y="3683"/>
                    <a:pt x="8350" y="3634"/>
                    <a:pt x="8167" y="3616"/>
                  </a:cubicBezTo>
                  <a:cubicBezTo>
                    <a:pt x="7959" y="3594"/>
                    <a:pt x="7942" y="3578"/>
                    <a:pt x="7923" y="3327"/>
                  </a:cubicBezTo>
                  <a:cubicBezTo>
                    <a:pt x="7902" y="3068"/>
                    <a:pt x="7880" y="3045"/>
                    <a:pt x="7635" y="3023"/>
                  </a:cubicBezTo>
                  <a:cubicBezTo>
                    <a:pt x="7389" y="3002"/>
                    <a:pt x="7368" y="2983"/>
                    <a:pt x="7348" y="2719"/>
                  </a:cubicBezTo>
                  <a:cubicBezTo>
                    <a:pt x="7327" y="2456"/>
                    <a:pt x="7313" y="2446"/>
                    <a:pt x="7089" y="2446"/>
                  </a:cubicBezTo>
                  <a:cubicBezTo>
                    <a:pt x="6817" y="2446"/>
                    <a:pt x="6737" y="2347"/>
                    <a:pt x="6758" y="2051"/>
                  </a:cubicBezTo>
                  <a:cubicBezTo>
                    <a:pt x="6772" y="1861"/>
                    <a:pt x="6751" y="1838"/>
                    <a:pt x="6528" y="1838"/>
                  </a:cubicBezTo>
                  <a:cubicBezTo>
                    <a:pt x="6252" y="1838"/>
                    <a:pt x="6186" y="1750"/>
                    <a:pt x="6183" y="1428"/>
                  </a:cubicBezTo>
                  <a:cubicBezTo>
                    <a:pt x="6181" y="1231"/>
                    <a:pt x="6149" y="1202"/>
                    <a:pt x="5967" y="1200"/>
                  </a:cubicBezTo>
                  <a:cubicBezTo>
                    <a:pt x="5812" y="1198"/>
                    <a:pt x="5724" y="1153"/>
                    <a:pt x="5636" y="987"/>
                  </a:cubicBezTo>
                  <a:cubicBezTo>
                    <a:pt x="5572" y="866"/>
                    <a:pt x="5544" y="711"/>
                    <a:pt x="5565" y="653"/>
                  </a:cubicBezTo>
                  <a:cubicBezTo>
                    <a:pt x="5593" y="571"/>
                    <a:pt x="5550" y="556"/>
                    <a:pt x="5378" y="592"/>
                  </a:cubicBezTo>
                  <a:cubicBezTo>
                    <a:pt x="5120" y="647"/>
                    <a:pt x="5049" y="582"/>
                    <a:pt x="5061" y="243"/>
                  </a:cubicBezTo>
                  <a:lnTo>
                    <a:pt x="5076" y="0"/>
                  </a:lnTo>
                  <a:lnTo>
                    <a:pt x="4285" y="0"/>
                  </a:lnTo>
                  <a:lnTo>
                    <a:pt x="3494" y="0"/>
                  </a:lnTo>
                  <a:close/>
                  <a:moveTo>
                    <a:pt x="20073" y="17471"/>
                  </a:moveTo>
                  <a:cubicBezTo>
                    <a:pt x="19957" y="17503"/>
                    <a:pt x="19934" y="17556"/>
                    <a:pt x="19958" y="17729"/>
                  </a:cubicBezTo>
                  <a:cubicBezTo>
                    <a:pt x="19983" y="17911"/>
                    <a:pt x="20025" y="17942"/>
                    <a:pt x="20188" y="17942"/>
                  </a:cubicBezTo>
                  <a:cubicBezTo>
                    <a:pt x="20387" y="17942"/>
                    <a:pt x="20461" y="17845"/>
                    <a:pt x="20461" y="17577"/>
                  </a:cubicBezTo>
                  <a:cubicBezTo>
                    <a:pt x="20461" y="17430"/>
                    <a:pt x="20346" y="17393"/>
                    <a:pt x="20073" y="1747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ok-png-images-origins-of-ok-png-only-thick-png-1000_1024.png" descr="ok-png-images-origins-of-ok-png-only-thick-png-1000_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543" y="9936903"/>
            <a:ext cx="726074" cy="7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11587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Aladdin LiveOffice…"/>
          <p:cNvSpPr txBox="1">
            <a:spLocks noGrp="1"/>
          </p:cNvSpPr>
          <p:nvPr>
            <p:ph type="title"/>
          </p:nvPr>
        </p:nvSpPr>
        <p:spPr>
          <a:xfrm>
            <a:off x="11921373" y="2352451"/>
            <a:ext cx="8585555" cy="2419310"/>
          </a:xfrm>
          <a:prstGeom prst="rect">
            <a:avLst/>
          </a:prstGeom>
        </p:spPr>
        <p:txBody>
          <a:bodyPr anchor="t"/>
          <a:lstStyle/>
          <a:p>
            <a:pPr>
              <a:defRPr sz="3900">
                <a:solidFill>
                  <a:srgbClr val="566979"/>
                </a:solidFill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pPr>
            <a:r>
              <a:t>Aladdin LiveOffice</a:t>
            </a:r>
          </a:p>
          <a:p>
            <a:pPr algn="l">
              <a:spcBef>
                <a:spcPts val="2500"/>
              </a:spcBef>
              <a:defRPr sz="3900">
                <a:solidFill>
                  <a:srgbClr val="566979"/>
                </a:solidFill>
              </a:defRPr>
            </a:pPr>
            <a:r>
              <a:t>Средство обеспечения безопасной работы сотрудников на "удалёнке"</a:t>
            </a:r>
          </a:p>
        </p:txBody>
      </p:sp>
      <p:sp>
        <p:nvSpPr>
          <p:cNvPr id="439" name="Будь собой в электронном мире!"/>
          <p:cNvSpPr txBox="1"/>
          <p:nvPr/>
        </p:nvSpPr>
        <p:spPr>
          <a:xfrm>
            <a:off x="14054973" y="5888415"/>
            <a:ext cx="587193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 i="1">
                <a:solidFill>
                  <a:srgbClr val="ED6526"/>
                </a:solidFill>
                <a:latin typeface="PFBeauSansPro-SemiBold"/>
                <a:ea typeface="PFBeauSansPro-SemiBold"/>
                <a:cs typeface="PFBeauSansPro-SemiBold"/>
                <a:sym typeface="PFBeauSansPro-SemiBold"/>
              </a:defRPr>
            </a:lvl1pPr>
          </a:lstStyle>
          <a:p>
            <a:r>
              <a:rPr dirty="0" err="1"/>
              <a:t>Будь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в </a:t>
            </a:r>
            <a:r>
              <a:rPr dirty="0" err="1"/>
              <a:t>электронном</a:t>
            </a:r>
            <a:r>
              <a:rPr dirty="0"/>
              <a:t> </a:t>
            </a:r>
            <a:r>
              <a:rPr dirty="0" err="1"/>
              <a:t>мире</a:t>
            </a:r>
            <a:r>
              <a:rPr dirty="0"/>
              <a:t>!</a:t>
            </a:r>
          </a:p>
        </p:txBody>
      </p:sp>
      <p:pic>
        <p:nvPicPr>
          <p:cNvPr id="440" name="Aladdin_logo_small_rus_border_1.png" descr="Aladdin_logo_small_rus_border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76306" y="10483013"/>
            <a:ext cx="1923800" cy="1418259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Сергей Груздев…"/>
          <p:cNvSpPr txBox="1"/>
          <p:nvPr/>
        </p:nvSpPr>
        <p:spPr>
          <a:xfrm>
            <a:off x="13395182" y="10483013"/>
            <a:ext cx="3855622" cy="14182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1" indent="0" algn="l" defTabSz="632079">
              <a:spcBef>
                <a:spcPts val="600"/>
              </a:spcBef>
              <a:defRPr sz="2449">
                <a:solidFill>
                  <a:srgbClr val="53585F"/>
                </a:solidFill>
                <a:latin typeface="+mn-lt"/>
                <a:ea typeface="+mn-ea"/>
                <a:cs typeface="+mn-cs"/>
                <a:sym typeface="PFBeauSansPro-Bbook"/>
              </a:defRPr>
            </a:pPr>
            <a:r>
              <a:rPr lang="ru-RU" dirty="0" smtClean="0"/>
              <a:t>Валерий Бабурин</a:t>
            </a:r>
            <a:endParaRPr dirty="0"/>
          </a:p>
          <a:p>
            <a:pPr algn="l" defTabSz="1980956" hangingPunct="1"/>
            <a:r>
              <a:rPr lang="en-US" sz="2100" u="sng" dirty="0" smtClean="0">
                <a:solidFill>
                  <a:srgbClr val="53585F"/>
                </a:solidFill>
                <a:latin typeface="+mn-lt"/>
                <a:ea typeface="+mn-ea"/>
                <a:cs typeface="+mn-cs"/>
                <a:hlinkClick r:id="rId3"/>
              </a:rPr>
              <a:t>V.Baburin@aladdin-rd.ru</a:t>
            </a:r>
            <a:endParaRPr lang="ru-RU" sz="2100" u="sng" dirty="0">
              <a:solidFill>
                <a:srgbClr val="53585F"/>
              </a:solidFill>
              <a:latin typeface="+mn-lt"/>
              <a:ea typeface="+mn-ea"/>
              <a:cs typeface="+mn-cs"/>
              <a:sym typeface="Gill Sans" charset="0"/>
            </a:endParaRPr>
          </a:p>
          <a:p>
            <a:pPr lvl="1" indent="0" algn="l" defTabSz="632079">
              <a:defRPr sz="2054">
                <a:solidFill>
                  <a:srgbClr val="53585F"/>
                </a:solidFill>
                <a:latin typeface="+mn-lt"/>
                <a:ea typeface="+mn-ea"/>
                <a:cs typeface="+mn-cs"/>
                <a:sym typeface="PFBeauSansPro-Bbook"/>
              </a:defRPr>
            </a:pPr>
            <a:r>
              <a:rPr dirty="0" smtClean="0"/>
              <a:t>+</a:t>
            </a:r>
            <a:r>
              <a:rPr dirty="0"/>
              <a:t>7 </a:t>
            </a:r>
            <a:r>
              <a:rPr dirty="0" smtClean="0"/>
              <a:t>(</a:t>
            </a:r>
            <a:r>
              <a:rPr lang="ru-RU" dirty="0" smtClean="0"/>
              <a:t>9</a:t>
            </a:r>
            <a:r>
              <a:rPr lang="en-US" dirty="0" smtClean="0"/>
              <a:t>15</a:t>
            </a:r>
            <a:r>
              <a:rPr dirty="0" smtClean="0"/>
              <a:t>) </a:t>
            </a:r>
            <a:r>
              <a:rPr lang="en-US" dirty="0" smtClean="0"/>
              <a:t>100</a:t>
            </a:r>
            <a:r>
              <a:rPr dirty="0" smtClean="0"/>
              <a:t>-</a:t>
            </a:r>
            <a:r>
              <a:rPr lang="en-US" dirty="0" smtClean="0"/>
              <a:t>23</a:t>
            </a:r>
            <a:r>
              <a:rPr lang="ru-RU" dirty="0" smtClean="0"/>
              <a:t>9</a:t>
            </a:r>
            <a:r>
              <a:rPr lang="en-US" dirty="0" smtClean="0"/>
              <a:t>0</a:t>
            </a:r>
            <a:endParaRPr dirty="0"/>
          </a:p>
          <a:p>
            <a:pPr lvl="1" indent="0" algn="l" defTabSz="632079">
              <a:defRPr sz="2054">
                <a:solidFill>
                  <a:srgbClr val="53585F"/>
                </a:solidFill>
                <a:latin typeface="+mn-lt"/>
                <a:ea typeface="+mn-ea"/>
                <a:cs typeface="+mn-cs"/>
                <a:sym typeface="PFBeauSansPro-Bbook"/>
              </a:defRPr>
            </a:pPr>
            <a:r>
              <a:rPr u="sng" dirty="0">
                <a:hlinkClick r:id="rId4"/>
              </a:rPr>
              <a:t>www.aladdin-rd.ru</a:t>
            </a:r>
            <a:r>
              <a:rPr dirty="0"/>
              <a:t> </a:t>
            </a:r>
          </a:p>
        </p:txBody>
      </p:sp>
      <p:pic>
        <p:nvPicPr>
          <p:cNvPr id="442" name="RW_2.png" descr="RW_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58314" y="1451247"/>
            <a:ext cx="11944402" cy="10974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30" y="8589774"/>
            <a:ext cx="3311498" cy="331149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5754" y="12618063"/>
            <a:ext cx="280964" cy="410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79" name="Актуальность решения для безопасной удалённой работы…"/>
          <p:cNvSpPr txBox="1">
            <a:spLocks noGrp="1"/>
          </p:cNvSpPr>
          <p:nvPr>
            <p:ph type="body" idx="1"/>
          </p:nvPr>
        </p:nvSpPr>
        <p:spPr>
          <a:xfrm>
            <a:off x="1769533" y="2535766"/>
            <a:ext cx="17895096" cy="98020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87883" lvl="1" indent="-487883" defTabSz="784098">
              <a:spcBef>
                <a:spcPts val="3200"/>
              </a:spcBef>
              <a:buBlip>
                <a:blip r:embed="rId2"/>
              </a:buBlip>
              <a:defRPr sz="3430"/>
            </a:pPr>
            <a:r>
              <a:rPr dirty="0" err="1"/>
              <a:t>Актуальность</a:t>
            </a:r>
            <a:r>
              <a:rPr dirty="0"/>
              <a:t> </a:t>
            </a:r>
            <a:r>
              <a:rPr dirty="0" err="1"/>
              <a:t>решения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безопасной</a:t>
            </a:r>
            <a:r>
              <a:rPr dirty="0"/>
              <a:t> </a:t>
            </a:r>
            <a:r>
              <a:rPr dirty="0" err="1"/>
              <a:t>удалённой</a:t>
            </a:r>
            <a:r>
              <a:rPr dirty="0"/>
              <a:t> </a:t>
            </a:r>
            <a:r>
              <a:rPr dirty="0" err="1"/>
              <a:t>работы</a:t>
            </a:r>
            <a:endParaRPr dirty="0"/>
          </a:p>
          <a:p>
            <a:pPr marL="1137111" lvl="2" indent="-390351" defTabSz="784098">
              <a:spcBef>
                <a:spcPts val="2100"/>
              </a:spcBef>
              <a:buChar char="•"/>
              <a:defRPr sz="2940"/>
            </a:pPr>
            <a:r>
              <a:rPr dirty="0" err="1"/>
              <a:t>Эпидемия</a:t>
            </a:r>
            <a:r>
              <a:rPr dirty="0"/>
              <a:t> </a:t>
            </a:r>
            <a:r>
              <a:rPr dirty="0" err="1"/>
              <a:t>коронавируса</a:t>
            </a:r>
            <a:r>
              <a:rPr dirty="0"/>
              <a:t>, </a:t>
            </a:r>
            <a:r>
              <a:rPr dirty="0" err="1"/>
              <a:t>карантин</a:t>
            </a:r>
            <a:r>
              <a:rPr dirty="0"/>
              <a:t>, </a:t>
            </a:r>
            <a:r>
              <a:rPr dirty="0" err="1"/>
              <a:t>режим</a:t>
            </a:r>
            <a:r>
              <a:rPr dirty="0"/>
              <a:t> </a:t>
            </a:r>
            <a:r>
              <a:rPr dirty="0" err="1"/>
              <a:t>домашней</a:t>
            </a:r>
            <a:r>
              <a:rPr dirty="0"/>
              <a:t> </a:t>
            </a:r>
            <a:r>
              <a:rPr dirty="0" err="1"/>
              <a:t>изоляции</a:t>
            </a:r>
            <a:r>
              <a:rPr dirty="0"/>
              <a:t> </a:t>
            </a:r>
            <a:r>
              <a:rPr dirty="0" err="1" smtClean="0"/>
              <a:t>показал</a:t>
            </a:r>
            <a:r>
              <a:rPr lang="ru-RU" dirty="0" smtClean="0"/>
              <a:t>и</a:t>
            </a:r>
            <a:r>
              <a:rPr dirty="0" smtClean="0"/>
              <a:t> </a:t>
            </a:r>
            <a:r>
              <a:rPr b="1" dirty="0" err="1"/>
              <a:t>неготовность</a:t>
            </a:r>
            <a:r>
              <a:rPr dirty="0"/>
              <a:t> </a:t>
            </a:r>
            <a:r>
              <a:rPr dirty="0" err="1"/>
              <a:t>федеральных</a:t>
            </a:r>
            <a:r>
              <a:rPr dirty="0"/>
              <a:t> </a:t>
            </a:r>
            <a:r>
              <a:rPr dirty="0" err="1"/>
              <a:t>структур</a:t>
            </a:r>
            <a:r>
              <a:rPr dirty="0"/>
              <a:t>, </a:t>
            </a:r>
            <a:r>
              <a:rPr dirty="0" err="1"/>
              <a:t>органов</a:t>
            </a:r>
            <a:r>
              <a:rPr dirty="0"/>
              <a:t> </a:t>
            </a:r>
            <a:r>
              <a:rPr dirty="0" err="1"/>
              <a:t>исполнительной</a:t>
            </a:r>
            <a:r>
              <a:rPr dirty="0"/>
              <a:t> </a:t>
            </a:r>
            <a:r>
              <a:rPr dirty="0" err="1"/>
              <a:t>власти</a:t>
            </a:r>
            <a:r>
              <a:rPr dirty="0"/>
              <a:t>, </a:t>
            </a:r>
            <a:r>
              <a:rPr dirty="0" err="1"/>
              <a:t>государственных</a:t>
            </a:r>
            <a:r>
              <a:rPr dirty="0"/>
              <a:t> </a:t>
            </a:r>
            <a:r>
              <a:rPr dirty="0" err="1"/>
              <a:t>организаций</a:t>
            </a:r>
            <a:r>
              <a:rPr dirty="0"/>
              <a:t> и </a:t>
            </a:r>
            <a:r>
              <a:rPr dirty="0" err="1"/>
              <a:t>многих</a:t>
            </a:r>
            <a:r>
              <a:rPr dirty="0"/>
              <a:t> </a:t>
            </a:r>
            <a:r>
              <a:rPr dirty="0" err="1"/>
              <a:t>компаний</a:t>
            </a:r>
            <a:r>
              <a:rPr dirty="0"/>
              <a:t> к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эффективной</a:t>
            </a:r>
            <a:r>
              <a:rPr dirty="0"/>
              <a:t> </a:t>
            </a:r>
            <a:r>
              <a:rPr dirty="0" err="1"/>
              <a:t>удалённой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своих</a:t>
            </a:r>
            <a:r>
              <a:rPr dirty="0"/>
              <a:t> </a:t>
            </a:r>
            <a:r>
              <a:rPr dirty="0" err="1"/>
              <a:t>сотрудников</a:t>
            </a:r>
            <a:endParaRPr dirty="0"/>
          </a:p>
          <a:p>
            <a:pPr marL="487883" lvl="1" indent="-487883" defTabSz="784098">
              <a:spcBef>
                <a:spcPts val="3200"/>
              </a:spcBef>
              <a:buBlip>
                <a:blip r:embed="rId2"/>
              </a:buBlip>
              <a:defRPr sz="3430"/>
            </a:pPr>
            <a:r>
              <a:rPr dirty="0" err="1"/>
              <a:t>Причины</a:t>
            </a:r>
            <a:endParaRPr dirty="0"/>
          </a:p>
          <a:p>
            <a:pPr marL="1137111" lvl="2" indent="-390351" defTabSz="784098">
              <a:spcBef>
                <a:spcPts val="2100"/>
              </a:spcBef>
              <a:buChar char="•"/>
              <a:defRPr sz="2940"/>
            </a:pPr>
            <a:r>
              <a:rPr dirty="0" err="1"/>
              <a:t>Действующие</a:t>
            </a:r>
            <a:r>
              <a:rPr dirty="0"/>
              <a:t> </a:t>
            </a:r>
            <a:r>
              <a:rPr dirty="0" err="1"/>
              <a:t>требования</a:t>
            </a:r>
            <a:r>
              <a:rPr dirty="0"/>
              <a:t> </a:t>
            </a:r>
            <a:r>
              <a:rPr dirty="0" err="1"/>
              <a:t>регуляторов</a:t>
            </a:r>
            <a:r>
              <a:rPr dirty="0"/>
              <a:t> </a:t>
            </a:r>
            <a:r>
              <a:rPr lang="ru-RU" dirty="0" smtClean="0"/>
              <a:t>предписывают</a:t>
            </a:r>
            <a:r>
              <a:rPr dirty="0" smtClean="0"/>
              <a:t> </a:t>
            </a:r>
            <a:r>
              <a:rPr lang="ru-RU" sz="2940" dirty="0"/>
              <a:t>необходимость </a:t>
            </a:r>
            <a:r>
              <a:rPr lang="ru-RU" dirty="0" smtClean="0"/>
              <a:t>"</a:t>
            </a:r>
            <a:r>
              <a:rPr lang="ru-RU" sz="2940" dirty="0" smtClean="0"/>
              <a:t>реализации </a:t>
            </a:r>
            <a:r>
              <a:rPr lang="ru-RU" sz="2940" dirty="0"/>
              <a:t>защищенного удаленного </a:t>
            </a:r>
            <a:r>
              <a:rPr lang="ru-RU" sz="2940" dirty="0" smtClean="0"/>
              <a:t>доступа</a:t>
            </a:r>
            <a:r>
              <a:rPr lang="ru-RU" dirty="0" smtClean="0"/>
              <a:t>"</a:t>
            </a:r>
            <a:r>
              <a:rPr lang="ru-RU" sz="2940" dirty="0" smtClean="0"/>
              <a:t> </a:t>
            </a:r>
            <a:r>
              <a:rPr lang="ru-RU" sz="2940" dirty="0"/>
              <a:t>(УПД.13) к </a:t>
            </a:r>
            <a:r>
              <a:rPr lang="ru-RU" sz="2940" dirty="0" smtClean="0"/>
              <a:t>ГИС, </a:t>
            </a:r>
            <a:r>
              <a:rPr lang="ru-RU" sz="2940" dirty="0" err="1" smtClean="0"/>
              <a:t>ИСПДн</a:t>
            </a:r>
            <a:r>
              <a:rPr lang="ru-RU" sz="2940" dirty="0" smtClean="0"/>
              <a:t> </a:t>
            </a:r>
            <a:r>
              <a:rPr lang="ru-RU" sz="2940" dirty="0"/>
              <a:t>и </a:t>
            </a:r>
            <a:r>
              <a:rPr lang="ru-RU" sz="2940" dirty="0" smtClean="0"/>
              <a:t>КИИ</a:t>
            </a:r>
          </a:p>
          <a:p>
            <a:pPr marL="1137111" lvl="2" indent="-390351" defTabSz="784098">
              <a:spcBef>
                <a:spcPts val="2100"/>
              </a:spcBef>
              <a:buChar char="•"/>
              <a:defRPr sz="2940"/>
            </a:pPr>
            <a:r>
              <a:rPr dirty="0" smtClean="0"/>
              <a:t>В </a:t>
            </a:r>
            <a:r>
              <a:rPr dirty="0" err="1"/>
              <a:t>стране</a:t>
            </a:r>
            <a:r>
              <a:rPr dirty="0"/>
              <a:t> </a:t>
            </a:r>
            <a:r>
              <a:rPr dirty="0" err="1"/>
              <a:t>нет</a:t>
            </a:r>
            <a:r>
              <a:rPr dirty="0"/>
              <a:t> </a:t>
            </a:r>
            <a:r>
              <a:rPr dirty="0" err="1"/>
              <a:t>столько</a:t>
            </a:r>
            <a:r>
              <a:rPr dirty="0"/>
              <a:t> </a:t>
            </a:r>
            <a:r>
              <a:rPr dirty="0" err="1"/>
              <a:t>денег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"</a:t>
            </a:r>
            <a:r>
              <a:rPr dirty="0" err="1"/>
              <a:t>удалёнке</a:t>
            </a:r>
            <a:r>
              <a:rPr dirty="0"/>
              <a:t>" </a:t>
            </a:r>
            <a:r>
              <a:rPr dirty="0" err="1"/>
              <a:t>обеспечить</a:t>
            </a:r>
            <a:r>
              <a:rPr dirty="0"/>
              <a:t> </a:t>
            </a:r>
            <a:r>
              <a:rPr dirty="0" err="1"/>
              <a:t>каждого</a:t>
            </a:r>
            <a:r>
              <a:rPr dirty="0"/>
              <a:t> </a:t>
            </a:r>
            <a:r>
              <a:rPr dirty="0" err="1"/>
              <a:t>сотрудника</a:t>
            </a:r>
            <a:r>
              <a:rPr dirty="0"/>
              <a:t> </a:t>
            </a:r>
            <a:r>
              <a:rPr dirty="0" err="1" smtClean="0"/>
              <a:t>служебным</a:t>
            </a:r>
            <a:r>
              <a:rPr dirty="0" smtClean="0"/>
              <a:t> </a:t>
            </a:r>
            <a:r>
              <a:rPr dirty="0" err="1"/>
              <a:t>ноутбуком</a:t>
            </a:r>
            <a:r>
              <a:rPr dirty="0"/>
              <a:t> и </a:t>
            </a:r>
            <a:r>
              <a:rPr dirty="0" err="1"/>
              <a:t>набором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него</a:t>
            </a:r>
            <a:endParaRPr dirty="0"/>
          </a:p>
          <a:p>
            <a:pPr marL="487883" lvl="1" indent="-487883" defTabSz="784098">
              <a:spcBef>
                <a:spcPts val="3200"/>
              </a:spcBef>
              <a:buBlip>
                <a:blip r:embed="rId2"/>
              </a:buBlip>
              <a:defRPr sz="3430"/>
            </a:pPr>
            <a:r>
              <a:rPr dirty="0" err="1"/>
              <a:t>Поручения</a:t>
            </a:r>
            <a:r>
              <a:rPr dirty="0"/>
              <a:t> </a:t>
            </a:r>
            <a:r>
              <a:rPr dirty="0" err="1"/>
              <a:t>Правительства</a:t>
            </a:r>
            <a:r>
              <a:rPr dirty="0"/>
              <a:t> РФ </a:t>
            </a:r>
          </a:p>
          <a:p>
            <a:pPr marL="1137111" lvl="2" indent="-390351" defTabSz="784098">
              <a:spcBef>
                <a:spcPts val="2100"/>
              </a:spcBef>
              <a:buChar char="•"/>
              <a:defRPr sz="2940"/>
            </a:pPr>
            <a:r>
              <a:rPr dirty="0"/>
              <a:t>№ММ-П9-1861, №ДГ-П17-1987 </a:t>
            </a:r>
            <a:r>
              <a:rPr dirty="0" err="1"/>
              <a:t>от</a:t>
            </a:r>
            <a:r>
              <a:rPr dirty="0"/>
              <a:t> 16 и 18.03.2020</a:t>
            </a:r>
          </a:p>
          <a:p>
            <a:pPr marL="1781373" lvl="4" indent="-412313" defTabSz="784098">
              <a:lnSpc>
                <a:spcPct val="100000"/>
              </a:lnSpc>
              <a:spcBef>
                <a:spcPts val="1100"/>
              </a:spcBef>
              <a:buSzPct val="120000"/>
              <a:buChar char="•"/>
              <a:defRPr sz="2940" spc="58"/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противодействия</a:t>
            </a:r>
            <a:r>
              <a:rPr dirty="0"/>
              <a:t> </a:t>
            </a:r>
            <a:r>
              <a:rPr dirty="0" err="1"/>
              <a:t>распространению</a:t>
            </a:r>
            <a:r>
              <a:rPr dirty="0"/>
              <a:t> </a:t>
            </a:r>
            <a:r>
              <a:rPr dirty="0" err="1"/>
              <a:t>коронавирусной</a:t>
            </a:r>
            <a:r>
              <a:rPr dirty="0"/>
              <a:t> </a:t>
            </a:r>
            <a:r>
              <a:rPr dirty="0" err="1"/>
              <a:t>инфекции</a:t>
            </a:r>
            <a:r>
              <a:rPr dirty="0"/>
              <a:t> </a:t>
            </a:r>
            <a:r>
              <a:rPr dirty="0" err="1"/>
              <a:t>обеспечить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 </a:t>
            </a:r>
            <a:r>
              <a:rPr dirty="0" err="1"/>
              <a:t>сотрудников</a:t>
            </a:r>
            <a:r>
              <a:rPr dirty="0"/>
              <a:t> </a:t>
            </a:r>
            <a:r>
              <a:rPr dirty="0" err="1"/>
              <a:t>органов</a:t>
            </a:r>
            <a:r>
              <a:rPr dirty="0"/>
              <a:t> </a:t>
            </a:r>
            <a:r>
              <a:rPr dirty="0" err="1"/>
              <a:t>исполнительной</a:t>
            </a:r>
            <a:r>
              <a:rPr dirty="0"/>
              <a:t> </a:t>
            </a:r>
            <a:r>
              <a:rPr dirty="0" err="1"/>
              <a:t>власти</a:t>
            </a:r>
            <a:r>
              <a:rPr dirty="0"/>
              <a:t> и </a:t>
            </a:r>
            <a:r>
              <a:rPr dirty="0" err="1"/>
              <a:t>гос</a:t>
            </a:r>
            <a:r>
              <a:rPr dirty="0"/>
              <a:t>. </a:t>
            </a:r>
            <a:r>
              <a:rPr dirty="0" err="1"/>
              <a:t>организаций</a:t>
            </a:r>
            <a:r>
              <a:rPr dirty="0"/>
              <a:t> в </a:t>
            </a:r>
            <a:r>
              <a:rPr dirty="0" err="1"/>
              <a:t>удалённом</a:t>
            </a:r>
            <a:r>
              <a:rPr dirty="0"/>
              <a:t> </a:t>
            </a:r>
            <a:r>
              <a:rPr dirty="0" err="1"/>
              <a:t>режиме</a:t>
            </a:r>
            <a:r>
              <a:rPr dirty="0"/>
              <a:t> с </a:t>
            </a:r>
            <a:r>
              <a:rPr dirty="0" err="1"/>
              <a:t>использованием</a:t>
            </a:r>
            <a:r>
              <a:rPr dirty="0"/>
              <a:t> </a:t>
            </a:r>
            <a:r>
              <a:rPr dirty="0" err="1"/>
              <a:t>личных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/>
              <a:t>вычислительной</a:t>
            </a:r>
            <a:r>
              <a:rPr dirty="0"/>
              <a:t> </a:t>
            </a:r>
            <a:r>
              <a:rPr dirty="0" err="1"/>
              <a:t>техники</a:t>
            </a:r>
            <a:r>
              <a:rPr dirty="0"/>
              <a:t> с </a:t>
            </a:r>
            <a:r>
              <a:rPr dirty="0" err="1"/>
              <a:t>предоставлением</a:t>
            </a:r>
            <a:r>
              <a:rPr dirty="0"/>
              <a:t> </a:t>
            </a:r>
            <a:r>
              <a:rPr dirty="0" err="1"/>
              <a:t>им</a:t>
            </a:r>
            <a:r>
              <a:rPr dirty="0"/>
              <a:t> </a:t>
            </a:r>
            <a:r>
              <a:rPr dirty="0" err="1"/>
              <a:t>удалённого</a:t>
            </a:r>
            <a:r>
              <a:rPr dirty="0"/>
              <a:t> </a:t>
            </a:r>
            <a:r>
              <a:rPr dirty="0" err="1"/>
              <a:t>доступа</a:t>
            </a:r>
            <a:r>
              <a:rPr dirty="0"/>
              <a:t> к ГИС</a:t>
            </a:r>
          </a:p>
        </p:txBody>
      </p:sp>
      <p:sp>
        <p:nvSpPr>
          <p:cNvPr id="280" name="Работа на &quot;удалёнке&quot;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Работа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"</a:t>
            </a:r>
            <a:r>
              <a:rPr dirty="0" err="1"/>
              <a:t>удалёнке</a:t>
            </a:r>
            <a:r>
              <a:rPr dirty="0"/>
              <a:t>"</a:t>
            </a:r>
          </a:p>
        </p:txBody>
      </p:sp>
      <p:pic>
        <p:nvPicPr>
          <p:cNvPr id="281" name="coronavirus_0.png" descr="coronavirus_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56766" y="649747"/>
            <a:ext cx="1988512" cy="1908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5754" y="12618063"/>
            <a:ext cx="280964" cy="410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8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17621" y="698382"/>
            <a:ext cx="1811703" cy="1811702"/>
          </a:xfrm>
          <a:prstGeom prst="rect">
            <a:avLst/>
          </a:prstGeom>
          <a:ln w="12700">
            <a:miter lim="400000"/>
          </a:ln>
          <a:effectLst>
            <a:outerShdw blurRad="114300" dist="45192" dir="1932516" rotWithShape="0">
              <a:srgbClr val="000000">
                <a:alpha val="21891"/>
              </a:srgbClr>
            </a:outerShdw>
          </a:effectLst>
        </p:spPr>
      </p:pic>
      <p:sp>
        <p:nvSpPr>
          <p:cNvPr id="285" name="Отпадает ли необходимость в работе &quot;на удалёнке&quot; в связи с отменой ограничений, пропусков,            с возвращением страны к нормальной жизни?…"/>
          <p:cNvSpPr txBox="1">
            <a:spLocks noGrp="1"/>
          </p:cNvSpPr>
          <p:nvPr>
            <p:ph type="body" idx="1"/>
          </p:nvPr>
        </p:nvSpPr>
        <p:spPr>
          <a:xfrm>
            <a:off x="1769533" y="2535766"/>
            <a:ext cx="18533998" cy="9827222"/>
          </a:xfrm>
          <a:prstGeom prst="rect">
            <a:avLst/>
          </a:prstGeom>
        </p:spPr>
        <p:txBody>
          <a:bodyPr/>
          <a:lstStyle/>
          <a:p>
            <a:pPr marL="418185" lvl="1" indent="-418185" defTabSz="672083">
              <a:spcBef>
                <a:spcPts val="2700"/>
              </a:spcBef>
              <a:buBlip>
                <a:blip r:embed="rId3"/>
              </a:buBlip>
              <a:defRPr sz="2940"/>
            </a:pPr>
            <a:r>
              <a:rPr dirty="0" err="1" smtClean="0"/>
              <a:t>Отпад</a:t>
            </a:r>
            <a:r>
              <a:rPr lang="ru-RU" dirty="0" err="1" smtClean="0"/>
              <a:t>ет</a:t>
            </a:r>
            <a:r>
              <a:rPr dirty="0" smtClean="0"/>
              <a:t> </a:t>
            </a:r>
            <a:r>
              <a:rPr dirty="0" err="1"/>
              <a:t>ли</a:t>
            </a:r>
            <a:r>
              <a:rPr dirty="0"/>
              <a:t> </a:t>
            </a:r>
            <a:r>
              <a:rPr dirty="0" err="1"/>
              <a:t>необходимость</a:t>
            </a:r>
            <a:r>
              <a:rPr dirty="0"/>
              <a:t> в </a:t>
            </a:r>
            <a:r>
              <a:rPr dirty="0" err="1"/>
              <a:t>работе</a:t>
            </a:r>
            <a:r>
              <a:rPr dirty="0"/>
              <a:t> "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удалёнке</a:t>
            </a:r>
            <a:r>
              <a:rPr dirty="0" smtClean="0"/>
              <a:t>"?</a:t>
            </a:r>
            <a:endParaRPr dirty="0"/>
          </a:p>
          <a:p>
            <a:pPr marL="974667" lvl="2" indent="-334587" defTabSz="672083">
              <a:spcBef>
                <a:spcPts val="1800"/>
              </a:spcBef>
              <a:buChar char="•"/>
              <a:defRPr sz="2520"/>
            </a:pPr>
            <a:r>
              <a:rPr sz="2800" dirty="0" err="1"/>
              <a:t>Нет</a:t>
            </a:r>
            <a:r>
              <a:rPr sz="2800" dirty="0"/>
              <a:t>. </a:t>
            </a:r>
            <a:r>
              <a:rPr sz="2800" dirty="0" err="1" smtClean="0"/>
              <a:t>Возможны</a:t>
            </a:r>
            <a:r>
              <a:rPr sz="2800" dirty="0" smtClean="0"/>
              <a:t> </a:t>
            </a:r>
            <a:r>
              <a:rPr sz="2800" dirty="0" err="1"/>
              <a:t>новые</a:t>
            </a:r>
            <a:r>
              <a:rPr sz="2800" dirty="0"/>
              <a:t> </a:t>
            </a:r>
            <a:r>
              <a:rPr sz="2800" dirty="0" err="1"/>
              <a:t>вспышки</a:t>
            </a:r>
            <a:r>
              <a:rPr sz="2800" dirty="0"/>
              <a:t> </a:t>
            </a:r>
            <a:r>
              <a:rPr sz="2800" dirty="0" err="1"/>
              <a:t>заболеваний</a:t>
            </a:r>
            <a:r>
              <a:rPr sz="2800" dirty="0"/>
              <a:t> и </a:t>
            </a:r>
            <a:r>
              <a:rPr sz="2800" dirty="0" err="1"/>
              <a:t>новый</a:t>
            </a:r>
            <a:r>
              <a:rPr sz="2800" dirty="0"/>
              <a:t> </a:t>
            </a:r>
            <a:r>
              <a:rPr lang="ru-RU" sz="2800" dirty="0" smtClean="0"/>
              <a:t>массовый переход на "</a:t>
            </a:r>
            <a:r>
              <a:rPr lang="ru-RU" sz="2800" dirty="0" err="1" smtClean="0"/>
              <a:t>удалёнку</a:t>
            </a:r>
            <a:r>
              <a:rPr lang="ru-RU" sz="2800" dirty="0" smtClean="0"/>
              <a:t>"</a:t>
            </a:r>
            <a:endParaRPr sz="2800" dirty="0"/>
          </a:p>
          <a:p>
            <a:pPr marL="974667" lvl="2" indent="-334587" defTabSz="672083">
              <a:spcBef>
                <a:spcPts val="1800"/>
              </a:spcBef>
              <a:buChar char="•"/>
              <a:defRPr sz="2520"/>
            </a:pPr>
            <a:r>
              <a:rPr sz="2800" dirty="0" err="1"/>
              <a:t>Многие</a:t>
            </a:r>
            <a:r>
              <a:rPr sz="2800" dirty="0"/>
              <a:t> </a:t>
            </a:r>
            <a:r>
              <a:rPr sz="2800" dirty="0" err="1"/>
              <a:t>коммерческие</a:t>
            </a:r>
            <a:r>
              <a:rPr sz="2800" dirty="0"/>
              <a:t> </a:t>
            </a:r>
            <a:r>
              <a:rPr sz="2800" dirty="0" err="1"/>
              <a:t>организации</a:t>
            </a:r>
            <a:r>
              <a:rPr sz="2800" dirty="0"/>
              <a:t> </a:t>
            </a:r>
            <a:r>
              <a:rPr sz="2800" dirty="0" err="1"/>
              <a:t>смогли</a:t>
            </a:r>
            <a:r>
              <a:rPr sz="2800" dirty="0"/>
              <a:t> </a:t>
            </a:r>
            <a:r>
              <a:rPr sz="2800" dirty="0" err="1"/>
              <a:t>организовать</a:t>
            </a:r>
            <a:r>
              <a:rPr sz="2800" dirty="0"/>
              <a:t> </a:t>
            </a:r>
            <a:r>
              <a:rPr sz="2800" dirty="0" err="1"/>
              <a:t>эффективную</a:t>
            </a:r>
            <a:r>
              <a:rPr sz="2800" dirty="0"/>
              <a:t> </a:t>
            </a:r>
            <a:r>
              <a:rPr sz="2800" dirty="0" err="1"/>
              <a:t>работу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"</a:t>
            </a:r>
            <a:r>
              <a:rPr sz="2800" dirty="0" err="1"/>
              <a:t>удалёнке</a:t>
            </a:r>
            <a:r>
              <a:rPr sz="2800" dirty="0"/>
              <a:t>", и КПД </a:t>
            </a:r>
            <a:r>
              <a:rPr sz="2800" dirty="0" err="1" smtClean="0"/>
              <a:t>вырос</a:t>
            </a:r>
            <a:endParaRPr sz="2800" dirty="0"/>
          </a:p>
          <a:p>
            <a:pPr marL="1527865" lvl="3" indent="-386389" defTabSz="672083">
              <a:spcBef>
                <a:spcPts val="1900"/>
              </a:spcBef>
              <a:buChar char="•"/>
              <a:defRPr sz="2267"/>
            </a:pPr>
            <a:r>
              <a:rPr sz="2800" dirty="0" err="1"/>
              <a:t>Возможность</a:t>
            </a:r>
            <a:r>
              <a:rPr sz="2800" dirty="0"/>
              <a:t> </a:t>
            </a:r>
            <a:r>
              <a:rPr sz="2800" dirty="0" err="1"/>
              <a:t>работы</a:t>
            </a:r>
            <a:r>
              <a:rPr sz="2800" dirty="0"/>
              <a:t> "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удалёнке</a:t>
            </a:r>
            <a:r>
              <a:rPr sz="2800" dirty="0"/>
              <a:t>"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многих</a:t>
            </a:r>
            <a:r>
              <a:rPr sz="2800" dirty="0"/>
              <a:t> </a:t>
            </a:r>
            <a:r>
              <a:rPr sz="2800" dirty="0" err="1"/>
              <a:t>федеральных</a:t>
            </a:r>
            <a:r>
              <a:rPr sz="2800" dirty="0"/>
              <a:t> </a:t>
            </a:r>
            <a:r>
              <a:rPr sz="2800" dirty="0" err="1"/>
              <a:t>структур</a:t>
            </a:r>
            <a:r>
              <a:rPr sz="2800" dirty="0"/>
              <a:t>, </a:t>
            </a:r>
            <a:r>
              <a:rPr sz="2800" dirty="0" err="1"/>
              <a:t>органов</a:t>
            </a:r>
            <a:r>
              <a:rPr sz="2800" dirty="0"/>
              <a:t> </a:t>
            </a:r>
            <a:r>
              <a:rPr sz="2800" dirty="0" err="1"/>
              <a:t>исполнительной</a:t>
            </a:r>
            <a:r>
              <a:rPr sz="2800" dirty="0"/>
              <a:t> </a:t>
            </a:r>
            <a:r>
              <a:rPr sz="2800" dirty="0" err="1"/>
              <a:t>власти</a:t>
            </a:r>
            <a:r>
              <a:rPr sz="2800" dirty="0"/>
              <a:t> и </a:t>
            </a:r>
            <a:r>
              <a:rPr sz="2800" dirty="0" err="1"/>
              <a:t>гос</a:t>
            </a:r>
            <a:r>
              <a:rPr sz="2800" dirty="0"/>
              <a:t>. </a:t>
            </a:r>
            <a:r>
              <a:rPr sz="2800" dirty="0" err="1"/>
              <a:t>структур</a:t>
            </a:r>
            <a:r>
              <a:rPr sz="2800" dirty="0"/>
              <a:t> </a:t>
            </a:r>
            <a:r>
              <a:rPr sz="2800" dirty="0" err="1"/>
              <a:t>остаётся</a:t>
            </a:r>
            <a:r>
              <a:rPr sz="2800" dirty="0"/>
              <a:t> 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никогда</a:t>
            </a:r>
            <a:r>
              <a:rPr sz="2800" dirty="0"/>
              <a:t> </a:t>
            </a:r>
            <a:r>
              <a:rPr sz="2800" dirty="0" err="1"/>
              <a:t>актуальной</a:t>
            </a:r>
            <a:r>
              <a:rPr sz="2800" dirty="0"/>
              <a:t> и </a:t>
            </a:r>
            <a:r>
              <a:rPr sz="2800" dirty="0" err="1"/>
              <a:t>востребованной</a:t>
            </a:r>
            <a:endParaRPr sz="2800" dirty="0"/>
          </a:p>
          <a:p>
            <a:pPr marL="418185" lvl="1" indent="-418185" defTabSz="672083">
              <a:spcBef>
                <a:spcPts val="2700"/>
              </a:spcBef>
              <a:buBlip>
                <a:blip r:embed="rId3"/>
              </a:buBlip>
              <a:defRPr sz="2940"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 smtClean="0"/>
              <a:t>сделано</a:t>
            </a:r>
            <a:r>
              <a:rPr lang="ru-RU" dirty="0"/>
              <a:t>:</a:t>
            </a:r>
            <a:endParaRPr dirty="0"/>
          </a:p>
          <a:p>
            <a:pPr marL="974667" lvl="2" indent="-334587" defTabSz="672083">
              <a:spcBef>
                <a:spcPts val="1800"/>
              </a:spcBef>
              <a:buChar char="•"/>
              <a:defRPr sz="2520"/>
            </a:pPr>
            <a:r>
              <a:rPr sz="2800" dirty="0" err="1"/>
              <a:t>Проработаны</a:t>
            </a:r>
            <a:r>
              <a:rPr sz="2800" dirty="0"/>
              <a:t> </a:t>
            </a:r>
            <a:r>
              <a:rPr sz="2800" b="1" dirty="0" err="1"/>
              <a:t>Требования</a:t>
            </a:r>
            <a:r>
              <a:rPr sz="2800" dirty="0"/>
              <a:t> к </a:t>
            </a:r>
            <a:r>
              <a:rPr sz="2800" dirty="0" err="1"/>
              <a:t>технологии</a:t>
            </a:r>
            <a:r>
              <a:rPr sz="2800" dirty="0"/>
              <a:t> и </a:t>
            </a:r>
            <a:r>
              <a:rPr sz="2800" dirty="0" err="1"/>
              <a:t>средствам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удалённой</a:t>
            </a:r>
            <a:r>
              <a:rPr sz="2800" dirty="0"/>
              <a:t> </a:t>
            </a:r>
            <a:r>
              <a:rPr sz="2800" dirty="0" err="1"/>
              <a:t>работы</a:t>
            </a:r>
            <a:r>
              <a:rPr sz="2800" dirty="0"/>
              <a:t> </a:t>
            </a:r>
          </a:p>
          <a:p>
            <a:pPr marL="1526891" lvl="4" indent="-353411" defTabSz="672083">
              <a:lnSpc>
                <a:spcPct val="100000"/>
              </a:lnSpc>
              <a:spcBef>
                <a:spcPts val="1000"/>
              </a:spcBef>
              <a:buSzPct val="120000"/>
              <a:buChar char="•"/>
              <a:defRPr sz="2520" spc="50"/>
            </a:pPr>
            <a:r>
              <a:rPr sz="2800" dirty="0" err="1"/>
              <a:t>При</a:t>
            </a:r>
            <a:r>
              <a:rPr sz="2800" dirty="0"/>
              <a:t> </a:t>
            </a:r>
            <a:r>
              <a:rPr sz="2800" dirty="0" err="1"/>
              <a:t>использовании</a:t>
            </a:r>
            <a:r>
              <a:rPr sz="2800" dirty="0"/>
              <a:t> </a:t>
            </a:r>
            <a:r>
              <a:rPr sz="2800" b="1" dirty="0" err="1"/>
              <a:t>личных</a:t>
            </a:r>
            <a:r>
              <a:rPr sz="2800" dirty="0"/>
              <a:t> </a:t>
            </a:r>
            <a:r>
              <a:rPr sz="2800" dirty="0" err="1"/>
              <a:t>средств</a:t>
            </a:r>
            <a:r>
              <a:rPr sz="2800" dirty="0"/>
              <a:t> </a:t>
            </a:r>
            <a:r>
              <a:rPr sz="2800" dirty="0" err="1"/>
              <a:t>вычислительной</a:t>
            </a:r>
            <a:r>
              <a:rPr sz="2800" dirty="0"/>
              <a:t> </a:t>
            </a:r>
            <a:r>
              <a:rPr sz="2800" dirty="0" err="1"/>
              <a:t>техники</a:t>
            </a:r>
            <a:r>
              <a:rPr sz="2800" dirty="0"/>
              <a:t> (СВТ)</a:t>
            </a:r>
          </a:p>
          <a:p>
            <a:pPr marL="1526891" lvl="4" indent="-353411" defTabSz="672083">
              <a:lnSpc>
                <a:spcPct val="100000"/>
              </a:lnSpc>
              <a:spcBef>
                <a:spcPts val="1000"/>
              </a:spcBef>
              <a:buSzPct val="120000"/>
              <a:buChar char="•"/>
              <a:defRPr sz="2520" spc="50"/>
            </a:pPr>
            <a:r>
              <a:rPr sz="2800" dirty="0"/>
              <a:t>С </a:t>
            </a:r>
            <a:r>
              <a:rPr sz="2800" dirty="0" err="1"/>
              <a:t>возможностью</a:t>
            </a:r>
            <a:r>
              <a:rPr sz="2800" dirty="0"/>
              <a:t> </a:t>
            </a:r>
            <a:r>
              <a:rPr sz="2800" dirty="0" err="1"/>
              <a:t>подключения</a:t>
            </a:r>
            <a:r>
              <a:rPr sz="2800" dirty="0"/>
              <a:t> к </a:t>
            </a:r>
            <a:r>
              <a:rPr sz="2800" dirty="0" err="1"/>
              <a:t>рабочему</a:t>
            </a:r>
            <a:r>
              <a:rPr sz="2800" dirty="0"/>
              <a:t> </a:t>
            </a:r>
            <a:r>
              <a:rPr sz="2800" dirty="0" err="1"/>
              <a:t>компьютеру</a:t>
            </a:r>
            <a:r>
              <a:rPr sz="2800" dirty="0"/>
              <a:t> и к ГИС </a:t>
            </a:r>
            <a:r>
              <a:rPr sz="2800" dirty="0" smtClean="0"/>
              <a:t>(</a:t>
            </a:r>
            <a:r>
              <a:rPr sz="2800" dirty="0" err="1" smtClean="0"/>
              <a:t>ИСПДн</a:t>
            </a:r>
            <a:r>
              <a:rPr sz="2800" dirty="0" smtClean="0"/>
              <a:t>,</a:t>
            </a:r>
            <a:r>
              <a:rPr lang="ru-RU" sz="2800" dirty="0" smtClean="0"/>
              <a:t> КИИ</a:t>
            </a:r>
            <a:r>
              <a:rPr sz="2800" dirty="0" smtClean="0"/>
              <a:t>) </a:t>
            </a:r>
            <a:r>
              <a:rPr sz="2800" dirty="0" err="1"/>
              <a:t>до</a:t>
            </a:r>
            <a:r>
              <a:rPr sz="2800" dirty="0"/>
              <a:t> 1-го </a:t>
            </a:r>
            <a:r>
              <a:rPr sz="2800" dirty="0" err="1"/>
              <a:t>класса</a:t>
            </a:r>
            <a:r>
              <a:rPr sz="2800" dirty="0"/>
              <a:t> и </a:t>
            </a:r>
            <a:r>
              <a:rPr sz="2800" dirty="0" err="1"/>
              <a:t>обработки</a:t>
            </a:r>
            <a:r>
              <a:rPr sz="2800" dirty="0"/>
              <a:t> </a:t>
            </a:r>
            <a:r>
              <a:rPr sz="2800" dirty="0" err="1"/>
              <a:t>информации</a:t>
            </a:r>
            <a:r>
              <a:rPr sz="2800" dirty="0"/>
              <a:t> </a:t>
            </a:r>
            <a:r>
              <a:rPr sz="2800" dirty="0" err="1"/>
              <a:t>ограниченного</a:t>
            </a:r>
            <a:r>
              <a:rPr sz="2800" dirty="0"/>
              <a:t> </a:t>
            </a:r>
            <a:r>
              <a:rPr sz="2800" dirty="0" err="1"/>
              <a:t>распространения</a:t>
            </a:r>
            <a:r>
              <a:rPr sz="2800" dirty="0"/>
              <a:t> (ДСП)</a:t>
            </a:r>
          </a:p>
          <a:p>
            <a:pPr marL="974667" lvl="2" indent="-334587" defTabSz="672083">
              <a:spcBef>
                <a:spcPts val="1800"/>
              </a:spcBef>
              <a:buChar char="•"/>
              <a:defRPr sz="2520"/>
            </a:pPr>
            <a:r>
              <a:rPr sz="2800" dirty="0" err="1"/>
              <a:t>Требования</a:t>
            </a:r>
            <a:r>
              <a:rPr sz="2800" dirty="0"/>
              <a:t> </a:t>
            </a:r>
            <a:r>
              <a:rPr sz="2800" b="1" dirty="0" err="1"/>
              <a:t>согласованы</a:t>
            </a:r>
            <a:r>
              <a:rPr sz="2800" dirty="0"/>
              <a:t> с </a:t>
            </a:r>
            <a:r>
              <a:rPr sz="2800" dirty="0" err="1"/>
              <a:t>регуляторами</a:t>
            </a:r>
            <a:r>
              <a:rPr sz="2800" dirty="0"/>
              <a:t> (</a:t>
            </a:r>
            <a:r>
              <a:rPr sz="2800" dirty="0" smtClean="0"/>
              <a:t>ФСТЭК</a:t>
            </a:r>
            <a:r>
              <a:rPr lang="ru-RU" sz="2800" dirty="0" smtClean="0"/>
              <a:t> России</a:t>
            </a:r>
            <a:r>
              <a:rPr sz="2800" dirty="0" smtClean="0"/>
              <a:t>, ФСБ</a:t>
            </a:r>
            <a:r>
              <a:rPr lang="ru-RU" sz="2800" dirty="0" smtClean="0"/>
              <a:t> России</a:t>
            </a:r>
            <a:r>
              <a:rPr sz="2800" dirty="0" smtClean="0"/>
              <a:t>, </a:t>
            </a:r>
            <a:r>
              <a:rPr sz="2800" dirty="0" err="1" smtClean="0"/>
              <a:t>Минцифр</a:t>
            </a:r>
            <a:r>
              <a:rPr lang="ru-RU" sz="2800" dirty="0" smtClean="0"/>
              <a:t>ы России, ЦБ</a:t>
            </a:r>
            <a:r>
              <a:rPr sz="2800" dirty="0" smtClean="0"/>
              <a:t>)</a:t>
            </a:r>
            <a:endParaRPr sz="2800" b="1" dirty="0" smtClean="0"/>
          </a:p>
          <a:p>
            <a:pPr marL="1527865" lvl="3" indent="-386389" defTabSz="672083">
              <a:spcBef>
                <a:spcPts val="1900"/>
              </a:spcBef>
              <a:buChar char="•"/>
              <a:defRPr sz="2267"/>
            </a:pPr>
            <a:r>
              <a:rPr lang="ru-RU" sz="2800" dirty="0" smtClean="0"/>
              <a:t>Согласованы в Минюсте </a:t>
            </a:r>
            <a:endParaRPr sz="2800" dirty="0" smtClean="0"/>
          </a:p>
          <a:p>
            <a:pPr marL="974667" lvl="2" indent="-334587" defTabSz="672083">
              <a:spcBef>
                <a:spcPts val="1800"/>
              </a:spcBef>
              <a:buChar char="•"/>
              <a:defRPr sz="2520"/>
            </a:pPr>
            <a:r>
              <a:rPr sz="2800" dirty="0" err="1" smtClean="0"/>
              <a:t>Подготовлено</a:t>
            </a:r>
            <a:r>
              <a:rPr sz="2800" dirty="0" smtClean="0"/>
              <a:t> </a:t>
            </a:r>
            <a:r>
              <a:rPr sz="2800" dirty="0" err="1"/>
              <a:t>решение</a:t>
            </a:r>
            <a:r>
              <a:rPr sz="2800" dirty="0"/>
              <a:t>, </a:t>
            </a:r>
            <a:r>
              <a:rPr sz="2800" dirty="0" err="1"/>
              <a:t>начато</a:t>
            </a:r>
            <a:r>
              <a:rPr sz="2800" dirty="0"/>
              <a:t> </a:t>
            </a:r>
            <a:r>
              <a:rPr sz="2800" dirty="0" err="1" smtClean="0"/>
              <a:t>пилотирование</a:t>
            </a:r>
            <a:r>
              <a:rPr lang="ru-RU" sz="2800" dirty="0" smtClean="0"/>
              <a:t> и </a:t>
            </a:r>
            <a:r>
              <a:rPr sz="2800" dirty="0" err="1" smtClean="0"/>
              <a:t>сертификаци</a:t>
            </a:r>
            <a:r>
              <a:rPr lang="ru-RU" sz="2800" dirty="0" smtClean="0"/>
              <a:t>я</a:t>
            </a:r>
            <a:endParaRPr sz="2800" dirty="0"/>
          </a:p>
        </p:txBody>
      </p:sp>
      <p:sp>
        <p:nvSpPr>
          <p:cNvPr id="286" name="Важность и актуальность работы на &quot;удалёнке&quot;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Важность</a:t>
            </a:r>
            <a:r>
              <a:rPr dirty="0"/>
              <a:t> и </a:t>
            </a:r>
            <a:r>
              <a:rPr dirty="0" err="1"/>
              <a:t>актуальность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"</a:t>
            </a:r>
            <a:r>
              <a:rPr dirty="0" err="1"/>
              <a:t>удалёнке</a:t>
            </a:r>
            <a:r>
              <a:rPr dirty="0"/>
              <a:t>"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5754" y="12618063"/>
            <a:ext cx="280964" cy="410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89" name="Возможности…"/>
          <p:cNvSpPr txBox="1">
            <a:spLocks noGrp="1"/>
          </p:cNvSpPr>
          <p:nvPr>
            <p:ph type="body" idx="1"/>
          </p:nvPr>
        </p:nvSpPr>
        <p:spPr>
          <a:xfrm>
            <a:off x="1769533" y="2535766"/>
            <a:ext cx="17968186" cy="9799374"/>
          </a:xfrm>
          <a:prstGeom prst="rect">
            <a:avLst/>
          </a:prstGeom>
        </p:spPr>
        <p:txBody>
          <a:bodyPr/>
          <a:lstStyle/>
          <a:p>
            <a:pPr defTabSz="680085">
              <a:spcBef>
                <a:spcPts val="1900"/>
              </a:spcBef>
              <a:defRPr sz="3995">
                <a:solidFill>
                  <a:srgbClr val="D95000"/>
                </a:solidFill>
              </a:defRPr>
            </a:pPr>
            <a:r>
              <a:rPr dirty="0" err="1"/>
              <a:t>Возможности</a:t>
            </a:r>
            <a:r>
              <a:rPr dirty="0"/>
              <a:t> </a:t>
            </a:r>
          </a:p>
          <a:p>
            <a:pPr marL="604520" lvl="1" indent="-604520" defTabSz="680085">
              <a:spcBef>
                <a:spcPts val="2800"/>
              </a:spcBef>
              <a:buBlip>
                <a:blip r:embed="rId2"/>
              </a:buBlip>
              <a:defRPr sz="2975"/>
            </a:pPr>
            <a:r>
              <a:rPr sz="4000" dirty="0" err="1"/>
              <a:t>Использование</a:t>
            </a:r>
            <a:r>
              <a:rPr sz="4000" dirty="0"/>
              <a:t> </a:t>
            </a:r>
            <a:r>
              <a:rPr sz="4000"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личных</a:t>
            </a:r>
            <a:r>
              <a:rPr sz="4000" dirty="0"/>
              <a:t> </a:t>
            </a:r>
            <a:r>
              <a:rPr sz="4000" dirty="0" err="1"/>
              <a:t>компьютеров</a:t>
            </a:r>
            <a:r>
              <a:rPr sz="4000" dirty="0"/>
              <a:t> </a:t>
            </a:r>
            <a:r>
              <a:rPr sz="4000" dirty="0" err="1"/>
              <a:t>сотрудников</a:t>
            </a:r>
            <a:r>
              <a:rPr sz="4000" dirty="0"/>
              <a:t> </a:t>
            </a:r>
            <a:r>
              <a:rPr sz="4000" dirty="0" err="1"/>
              <a:t>при</a:t>
            </a:r>
            <a:r>
              <a:rPr sz="4000" dirty="0"/>
              <a:t> </a:t>
            </a:r>
            <a:r>
              <a:rPr sz="4000" dirty="0" err="1"/>
              <a:t>работе</a:t>
            </a:r>
            <a:r>
              <a:rPr sz="4000" dirty="0"/>
              <a:t> </a:t>
            </a:r>
            <a:r>
              <a:rPr sz="4000" dirty="0" err="1"/>
              <a:t>на</a:t>
            </a:r>
            <a:r>
              <a:rPr sz="4000" dirty="0"/>
              <a:t> "</a:t>
            </a:r>
            <a:r>
              <a:rPr sz="4000" dirty="0" err="1"/>
              <a:t>удалёнке</a:t>
            </a:r>
            <a:r>
              <a:rPr sz="4000" dirty="0"/>
              <a:t>"</a:t>
            </a:r>
          </a:p>
          <a:p>
            <a:pPr marL="604520" lvl="1" indent="-604520" defTabSz="680085">
              <a:spcBef>
                <a:spcPts val="2800"/>
              </a:spcBef>
              <a:defRPr sz="2975"/>
            </a:pPr>
            <a:r>
              <a:rPr lang="ru-RU" sz="4000" dirty="0" smtClean="0"/>
              <a:t>Удалённое </a:t>
            </a:r>
            <a:r>
              <a:rPr lang="ru-RU" sz="4000" dirty="0"/>
              <a:t>подключение к своему служебному компьютеру и/или к виртуальному рабочему </a:t>
            </a:r>
            <a:r>
              <a:rPr lang="ru-RU" sz="4000" dirty="0" smtClean="0"/>
              <a:t>столу</a:t>
            </a:r>
            <a:endParaRPr sz="4000" dirty="0"/>
          </a:p>
          <a:p>
            <a:pPr marL="604520" lvl="1" indent="-604520" defTabSz="680085">
              <a:spcBef>
                <a:spcPts val="2800"/>
              </a:spcBef>
              <a:buBlip>
                <a:blip r:embed="rId2"/>
              </a:buBlip>
              <a:defRPr sz="2975"/>
            </a:pPr>
            <a:r>
              <a:rPr sz="4000" dirty="0" err="1"/>
              <a:t>Удалённая</a:t>
            </a:r>
            <a:r>
              <a:rPr sz="4000" dirty="0"/>
              <a:t> </a:t>
            </a:r>
            <a:r>
              <a:rPr sz="4000" dirty="0" err="1"/>
              <a:t>работа</a:t>
            </a:r>
            <a:r>
              <a:rPr sz="4000" dirty="0"/>
              <a:t> в </a:t>
            </a:r>
            <a:r>
              <a:rPr sz="4000" dirty="0" err="1"/>
              <a:t>привычной</a:t>
            </a:r>
            <a:r>
              <a:rPr sz="4000" dirty="0"/>
              <a:t> </a:t>
            </a:r>
            <a:r>
              <a:rPr sz="4000" dirty="0" err="1"/>
              <a:t>среде</a:t>
            </a:r>
            <a:r>
              <a:rPr sz="4000" dirty="0"/>
              <a:t>, с </a:t>
            </a:r>
            <a:r>
              <a:rPr sz="4000" dirty="0" err="1"/>
              <a:t>набором</a:t>
            </a:r>
            <a:r>
              <a:rPr sz="4000" dirty="0"/>
              <a:t> </a:t>
            </a:r>
            <a:r>
              <a:rPr sz="4000" dirty="0" err="1"/>
              <a:t>привычных</a:t>
            </a:r>
            <a:r>
              <a:rPr sz="4000" dirty="0"/>
              <a:t> </a:t>
            </a:r>
            <a:r>
              <a:rPr sz="4000" dirty="0" err="1"/>
              <a:t>приложений</a:t>
            </a:r>
            <a:r>
              <a:rPr sz="4000" dirty="0"/>
              <a:t> и </a:t>
            </a:r>
            <a:r>
              <a:rPr sz="4000" dirty="0" err="1" smtClean="0"/>
              <a:t>документов</a:t>
            </a:r>
            <a:r>
              <a:rPr lang="ru-RU" sz="4000" dirty="0"/>
              <a:t> </a:t>
            </a:r>
            <a:r>
              <a:rPr sz="4000" dirty="0" smtClean="0"/>
              <a:t>- </a:t>
            </a:r>
            <a:r>
              <a:rPr sz="4000"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как</a:t>
            </a:r>
            <a:r>
              <a:rPr sz="4000" dirty="0">
                <a:latin typeface="PFBeauSansPro-Bold"/>
                <a:ea typeface="PFBeauSansPro-Bold"/>
                <a:cs typeface="PFBeauSansPro-Bold"/>
                <a:sym typeface="PFBeauSansPro-Bold"/>
              </a:rPr>
              <a:t> в </a:t>
            </a:r>
            <a:r>
              <a:rPr sz="4000"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офисе</a:t>
            </a:r>
            <a:endParaRPr sz="4000" dirty="0">
              <a:latin typeface="PFBeauSansPro-Bold"/>
              <a:ea typeface="PFBeauSansPro-Bold"/>
              <a:cs typeface="PFBeauSansPro-Bold"/>
              <a:sym typeface="PFBeauSansPro-Bold"/>
            </a:endParaRPr>
          </a:p>
          <a:p>
            <a:pPr marL="604520" lvl="1" indent="-604520" defTabSz="680085">
              <a:spcBef>
                <a:spcPts val="2800"/>
              </a:spcBef>
              <a:buBlip>
                <a:blip r:embed="rId2"/>
              </a:buBlip>
              <a:defRPr sz="2975"/>
            </a:pPr>
            <a:r>
              <a:rPr sz="4000" dirty="0" err="1"/>
              <a:t>Работа</a:t>
            </a:r>
            <a:r>
              <a:rPr sz="4000" dirty="0"/>
              <a:t> с </a:t>
            </a:r>
            <a:r>
              <a:rPr sz="4000" dirty="0" err="1"/>
              <a:t>документами</a:t>
            </a:r>
            <a:r>
              <a:rPr sz="4000" dirty="0"/>
              <a:t> </a:t>
            </a:r>
            <a:r>
              <a:rPr sz="4000" dirty="0" err="1"/>
              <a:t>ограниченного</a:t>
            </a:r>
            <a:r>
              <a:rPr sz="4000" dirty="0"/>
              <a:t> </a:t>
            </a:r>
            <a:r>
              <a:rPr sz="4000" dirty="0" err="1" smtClean="0"/>
              <a:t>распространения</a:t>
            </a:r>
            <a:endParaRPr lang="ru-RU" sz="4000" dirty="0" smtClean="0"/>
          </a:p>
          <a:p>
            <a:pPr marL="604520" lvl="1" indent="-604520" defTabSz="680085">
              <a:spcBef>
                <a:spcPts val="2800"/>
              </a:spcBef>
              <a:defRPr sz="2975"/>
            </a:pPr>
            <a:r>
              <a:rPr lang="ru-RU" sz="4000" dirty="0"/>
              <a:t>Работа с различными системами электронного документооборота (</a:t>
            </a:r>
            <a:r>
              <a:rPr lang="ru-RU" sz="4000" dirty="0">
                <a:latin typeface="PFBeauSansPro-Bold"/>
                <a:ea typeface="PFBeauSansPro-Bold"/>
                <a:cs typeface="PFBeauSansPro-Bold"/>
                <a:sym typeface="PFBeauSansPro-Bold"/>
              </a:rPr>
              <a:t>ЭДО</a:t>
            </a:r>
            <a:r>
              <a:rPr lang="ru-RU" sz="4000" dirty="0"/>
              <a:t>) и использование электронной подписи (</a:t>
            </a:r>
            <a:r>
              <a:rPr lang="ru-RU" sz="4000" dirty="0">
                <a:latin typeface="PFBeauSansPro-Bold"/>
                <a:ea typeface="PFBeauSansPro-Bold"/>
                <a:cs typeface="PFBeauSansPro-Bold"/>
                <a:sym typeface="PFBeauSansPro-Bold"/>
              </a:rPr>
              <a:t>ЭП</a:t>
            </a:r>
            <a:r>
              <a:rPr lang="ru-RU" sz="4000" dirty="0" smtClean="0"/>
              <a:t>)</a:t>
            </a:r>
          </a:p>
          <a:p>
            <a:pPr marL="604520" lvl="1" indent="-604520" defTabSz="680085">
              <a:spcBef>
                <a:spcPts val="2800"/>
              </a:spcBef>
              <a:defRPr sz="2975"/>
            </a:pPr>
            <a:r>
              <a:rPr lang="ru-RU" sz="4000" dirty="0">
                <a:latin typeface="PFBeauSansPro-Bold"/>
                <a:ea typeface="PFBeauSansPro-Bold"/>
                <a:cs typeface="PFBeauSansPro-Bold"/>
                <a:sym typeface="PFBeauSansPro-Bold"/>
              </a:rPr>
              <a:t>Выход в Интернет</a:t>
            </a:r>
            <a:r>
              <a:rPr lang="ru-RU" sz="4000" dirty="0"/>
              <a:t> - только со служебного компьютера через корпоративный шлюз и корпоративные средства защита</a:t>
            </a:r>
          </a:p>
          <a:p>
            <a:pPr marL="0" lvl="1" indent="0" defTabSz="680085">
              <a:spcBef>
                <a:spcPts val="2800"/>
              </a:spcBef>
              <a:buNone/>
              <a:defRPr sz="2975"/>
            </a:pPr>
            <a:endParaRPr lang="ru-RU" sz="4000" dirty="0"/>
          </a:p>
        </p:txBody>
      </p:sp>
      <p:sp>
        <p:nvSpPr>
          <p:cNvPr id="290" name="Что даёт использование LiveOff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Что даёт использование LiveOffice</a:t>
            </a:r>
          </a:p>
        </p:txBody>
      </p:sp>
      <p:pic>
        <p:nvPicPr>
          <p:cNvPr id="291" name="jc_LO_2.png" descr="jc_LO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2911" y="431120"/>
            <a:ext cx="4400360" cy="2346226"/>
          </a:xfrm>
          <a:prstGeom prst="rect">
            <a:avLst/>
          </a:prstGeom>
          <a:ln w="12700">
            <a:miter lim="400000"/>
          </a:ln>
          <a:effectLst>
            <a:outerShdw blurRad="114300" dir="1932516" rotWithShape="0">
              <a:srgbClr val="000000">
                <a:alpha val="61355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5754" y="12618063"/>
            <a:ext cx="280964" cy="410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04" name="Решение не позволяет…"/>
          <p:cNvSpPr txBox="1">
            <a:spLocks noGrp="1"/>
          </p:cNvSpPr>
          <p:nvPr>
            <p:ph type="body" idx="1"/>
          </p:nvPr>
        </p:nvSpPr>
        <p:spPr>
          <a:xfrm>
            <a:off x="1769533" y="2535766"/>
            <a:ext cx="17968186" cy="9261079"/>
          </a:xfrm>
          <a:prstGeom prst="rect">
            <a:avLst/>
          </a:prstGeom>
        </p:spPr>
        <p:txBody>
          <a:bodyPr/>
          <a:lstStyle/>
          <a:p>
            <a:pPr defTabSz="720089">
              <a:spcBef>
                <a:spcPts val="2900"/>
              </a:spcBef>
              <a:defRPr sz="5130">
                <a:solidFill>
                  <a:srgbClr val="ED6526"/>
                </a:solidFill>
              </a:defRPr>
            </a:pP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позволяет</a:t>
            </a:r>
            <a:endParaRPr dirty="0"/>
          </a:p>
          <a:p>
            <a:pPr marL="640079" lvl="1" indent="-640079" defTabSz="720089">
              <a:spcBef>
                <a:spcPts val="2900"/>
              </a:spcBef>
              <a:buBlip>
                <a:blip r:embed="rId2"/>
              </a:buBlip>
              <a:defRPr sz="3150"/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Копировать</a:t>
            </a:r>
            <a:r>
              <a:rPr dirty="0"/>
              <a:t> </a:t>
            </a:r>
            <a:r>
              <a:rPr dirty="0" err="1"/>
              <a:t>обрабатываемую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локальные</a:t>
            </a:r>
            <a:r>
              <a:rPr dirty="0"/>
              <a:t>, </a:t>
            </a:r>
            <a:r>
              <a:rPr dirty="0" err="1"/>
              <a:t>съёмные</a:t>
            </a:r>
            <a:r>
              <a:rPr dirty="0"/>
              <a:t> </a:t>
            </a:r>
            <a:r>
              <a:rPr dirty="0" err="1" smtClean="0"/>
              <a:t>диски</a:t>
            </a:r>
            <a:r>
              <a:rPr dirty="0" smtClean="0"/>
              <a:t>,</a:t>
            </a:r>
            <a:r>
              <a:rPr lang="ru-RU" dirty="0" smtClean="0"/>
              <a:t>                 </a:t>
            </a:r>
            <a:r>
              <a:rPr dirty="0" err="1" smtClean="0"/>
              <a:t>флеш-накопители</a:t>
            </a:r>
            <a:r>
              <a:rPr dirty="0" smtClean="0"/>
              <a:t> </a:t>
            </a:r>
            <a:r>
              <a:rPr dirty="0"/>
              <a:t>и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другие</a:t>
            </a:r>
            <a:r>
              <a:rPr dirty="0"/>
              <a:t> </a:t>
            </a:r>
            <a:r>
              <a:rPr dirty="0" err="1"/>
              <a:t>устройства</a:t>
            </a:r>
            <a:endParaRPr dirty="0"/>
          </a:p>
          <a:p>
            <a:pPr marL="640079" lvl="1" indent="-640079" defTabSz="720089">
              <a:spcBef>
                <a:spcPts val="2900"/>
              </a:spcBef>
              <a:buBlip>
                <a:blip r:embed="rId2"/>
              </a:buBlip>
              <a:defRPr sz="3150"/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Загрузить</a:t>
            </a:r>
            <a:r>
              <a:rPr dirty="0"/>
              <a:t> </a:t>
            </a:r>
            <a:r>
              <a:rPr dirty="0" err="1"/>
              <a:t>какой-либо</a:t>
            </a:r>
            <a:r>
              <a:rPr dirty="0"/>
              <a:t> </a:t>
            </a:r>
            <a:r>
              <a:rPr dirty="0" err="1"/>
              <a:t>файл</a:t>
            </a:r>
            <a:r>
              <a:rPr dirty="0"/>
              <a:t> (</a:t>
            </a:r>
            <a:r>
              <a:rPr dirty="0" err="1"/>
              <a:t>возможно</a:t>
            </a:r>
            <a:r>
              <a:rPr dirty="0"/>
              <a:t>, </a:t>
            </a:r>
            <a:r>
              <a:rPr dirty="0" err="1"/>
              <a:t>зараженный</a:t>
            </a:r>
            <a:r>
              <a:rPr dirty="0"/>
              <a:t>)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свой</a:t>
            </a:r>
            <a:r>
              <a:rPr dirty="0"/>
              <a:t> </a:t>
            </a:r>
            <a:r>
              <a:rPr dirty="0" err="1"/>
              <a:t>служебный</a:t>
            </a:r>
            <a:r>
              <a:rPr dirty="0"/>
              <a:t> ПК </a:t>
            </a:r>
            <a:r>
              <a:rPr dirty="0" err="1"/>
              <a:t>или</a:t>
            </a:r>
            <a:r>
              <a:rPr dirty="0"/>
              <a:t> в ГИС</a:t>
            </a:r>
          </a:p>
          <a:p>
            <a:pPr marL="640079" lvl="1" indent="-640079" defTabSz="720089">
              <a:spcBef>
                <a:spcPts val="2900"/>
              </a:spcBef>
              <a:buBlip>
                <a:blip r:embed="rId2"/>
              </a:buBlip>
              <a:defRPr sz="3150"/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Распечатать</a:t>
            </a:r>
            <a:r>
              <a:rPr dirty="0"/>
              <a:t> </a:t>
            </a:r>
            <a:r>
              <a:rPr dirty="0" err="1"/>
              <a:t>обрабатываемую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подключенный</a:t>
            </a:r>
            <a:r>
              <a:rPr dirty="0"/>
              <a:t> </a:t>
            </a:r>
            <a:r>
              <a:rPr dirty="0" err="1"/>
              <a:t>локальный</a:t>
            </a:r>
            <a:r>
              <a:rPr dirty="0"/>
              <a:t>                       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сетевой</a:t>
            </a:r>
            <a:r>
              <a:rPr dirty="0"/>
              <a:t> </a:t>
            </a:r>
            <a:r>
              <a:rPr dirty="0" err="1"/>
              <a:t>принтер</a:t>
            </a:r>
            <a:r>
              <a:rPr dirty="0"/>
              <a:t> </a:t>
            </a:r>
          </a:p>
          <a:p>
            <a:pPr marL="640079" lvl="1" indent="-640079" defTabSz="720089">
              <a:spcBef>
                <a:spcPts val="2900"/>
              </a:spcBef>
              <a:buBlip>
                <a:blip r:embed="rId2"/>
              </a:buBlip>
              <a:defRPr sz="3150"/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Напрямую</a:t>
            </a:r>
            <a:r>
              <a:rPr dirty="0">
                <a:latin typeface="PFBeauSansPro-Bold"/>
                <a:ea typeface="PFBeauSansPro-Bold"/>
                <a:cs typeface="PFBeauSansPro-Bold"/>
                <a:sym typeface="PFBeauSansPro-Bold"/>
              </a:rPr>
              <a:t> </a:t>
            </a: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выходить</a:t>
            </a:r>
            <a:r>
              <a:rPr dirty="0">
                <a:latin typeface="PFBeauSansPro-Bold"/>
                <a:ea typeface="PFBeauSansPro-Bold"/>
                <a:cs typeface="PFBeauSansPro-Bold"/>
                <a:sym typeface="PFBeauSansPro-Bold"/>
              </a:rPr>
              <a:t> в </a:t>
            </a: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Интернет</a:t>
            </a:r>
            <a:r>
              <a:rPr dirty="0"/>
              <a:t> с </a:t>
            </a:r>
            <a:r>
              <a:rPr dirty="0" err="1"/>
              <a:t>личного</a:t>
            </a:r>
            <a:r>
              <a:rPr dirty="0"/>
              <a:t> ПК (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LiveOffice</a:t>
            </a:r>
            <a:r>
              <a:rPr dirty="0"/>
              <a:t>)</a:t>
            </a:r>
          </a:p>
          <a:p>
            <a:pPr marL="640079" lvl="1" indent="-640079" defTabSz="720089">
              <a:spcBef>
                <a:spcPts val="2900"/>
              </a:spcBef>
              <a:buBlip>
                <a:blip r:embed="rId2"/>
              </a:buBlip>
              <a:defRPr sz="3150"/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Раскрыть</a:t>
            </a:r>
            <a:r>
              <a:rPr dirty="0"/>
              <a:t> </a:t>
            </a:r>
            <a:r>
              <a:rPr dirty="0" err="1"/>
              <a:t>обрабатываемую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в </a:t>
            </a:r>
            <a:r>
              <a:rPr dirty="0" err="1"/>
              <a:t>случае</a:t>
            </a:r>
            <a:r>
              <a:rPr dirty="0"/>
              <a:t> </a:t>
            </a:r>
            <a:r>
              <a:rPr dirty="0" err="1"/>
              <a:t>утери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кражи</a:t>
            </a:r>
            <a:r>
              <a:rPr dirty="0"/>
              <a:t> USB-</a:t>
            </a:r>
            <a:r>
              <a:rPr dirty="0" err="1"/>
              <a:t>устройства</a:t>
            </a:r>
            <a:endParaRPr dirty="0"/>
          </a:p>
          <a:p>
            <a:pPr marL="640079" lvl="1" indent="-640079" defTabSz="720089">
              <a:spcBef>
                <a:spcPts val="2900"/>
              </a:spcBef>
              <a:buBlip>
                <a:blip r:embed="rId2"/>
              </a:buBlip>
              <a:defRPr sz="3150"/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Скомпрометировать</a:t>
            </a:r>
            <a:r>
              <a:rPr dirty="0">
                <a:latin typeface="PFBeauSansPro-Bold"/>
                <a:ea typeface="PFBeauSansPro-Bold"/>
                <a:cs typeface="PFBeauSansPro-Bold"/>
                <a:sym typeface="PFBeauSansPro-Bold"/>
              </a:rPr>
              <a:t> </a:t>
            </a: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пароль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удалённого</a:t>
            </a:r>
            <a:r>
              <a:rPr dirty="0"/>
              <a:t> </a:t>
            </a:r>
            <a:r>
              <a:rPr dirty="0" err="1"/>
              <a:t>подключения</a:t>
            </a:r>
            <a:r>
              <a:rPr dirty="0"/>
              <a:t> с </a:t>
            </a:r>
            <a:r>
              <a:rPr dirty="0" err="1"/>
              <a:t>служебному</a:t>
            </a:r>
            <a:r>
              <a:rPr dirty="0"/>
              <a:t> ПК и к ГИС</a:t>
            </a:r>
          </a:p>
          <a:p>
            <a:pPr marL="1211579" lvl="2" indent="-525779" defTabSz="720089">
              <a:spcBef>
                <a:spcPts val="1900"/>
              </a:spcBef>
              <a:defRPr sz="2700"/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развёрнутой</a:t>
            </a:r>
            <a:r>
              <a:rPr dirty="0"/>
              <a:t> PKI </a:t>
            </a:r>
            <a:r>
              <a:rPr dirty="0" err="1"/>
              <a:t>для</a:t>
            </a:r>
            <a:r>
              <a:rPr dirty="0"/>
              <a:t> 2ФА </a:t>
            </a:r>
            <a:r>
              <a:rPr dirty="0" err="1"/>
              <a:t>пользователя</a:t>
            </a:r>
            <a:r>
              <a:rPr dirty="0"/>
              <a:t> </a:t>
            </a:r>
            <a:r>
              <a:rPr dirty="0" err="1"/>
              <a:t>используются</a:t>
            </a:r>
            <a:r>
              <a:rPr dirty="0"/>
              <a:t> </a:t>
            </a:r>
            <a:r>
              <a:rPr dirty="0" err="1"/>
              <a:t>цифровые</a:t>
            </a:r>
            <a:r>
              <a:rPr dirty="0"/>
              <a:t> </a:t>
            </a:r>
            <a:r>
              <a:rPr dirty="0" err="1"/>
              <a:t>сертификаты</a:t>
            </a:r>
            <a:endParaRPr dirty="0"/>
          </a:p>
          <a:p>
            <a:pPr marL="1211579" lvl="2" indent="-525779" defTabSz="720089">
              <a:spcBef>
                <a:spcPts val="1900"/>
              </a:spcBef>
              <a:defRPr sz="2700"/>
            </a:pPr>
            <a:r>
              <a:rPr dirty="0" err="1"/>
              <a:t>Если</a:t>
            </a:r>
            <a:r>
              <a:rPr dirty="0"/>
              <a:t> PKI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развёрнута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используется</a:t>
            </a:r>
            <a:r>
              <a:rPr dirty="0"/>
              <a:t> </a:t>
            </a:r>
            <a:r>
              <a:rPr dirty="0" err="1"/>
              <a:t>технология</a:t>
            </a:r>
            <a:r>
              <a:rPr dirty="0"/>
              <a:t> </a:t>
            </a:r>
            <a:r>
              <a:rPr dirty="0" err="1"/>
              <a:t>SecurLogon</a:t>
            </a:r>
            <a:r>
              <a:rPr dirty="0"/>
              <a:t> - </a:t>
            </a:r>
            <a:r>
              <a:rPr dirty="0" err="1"/>
              <a:t>подстановка</a:t>
            </a:r>
            <a:r>
              <a:rPr dirty="0"/>
              <a:t> </a:t>
            </a:r>
            <a:r>
              <a:rPr dirty="0" err="1"/>
              <a:t>сложного</a:t>
            </a:r>
            <a:r>
              <a:rPr dirty="0"/>
              <a:t> </a:t>
            </a:r>
            <a:r>
              <a:rPr dirty="0" err="1"/>
              <a:t>длинного</a:t>
            </a:r>
            <a:r>
              <a:rPr dirty="0"/>
              <a:t> </a:t>
            </a:r>
            <a:r>
              <a:rPr dirty="0" err="1"/>
              <a:t>пароля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неизвестен</a:t>
            </a:r>
            <a:r>
              <a:rPr dirty="0"/>
              <a:t> </a:t>
            </a:r>
            <a:r>
              <a:rPr dirty="0" err="1"/>
              <a:t>пользователю</a:t>
            </a:r>
            <a:r>
              <a:rPr dirty="0"/>
              <a:t> (а </a:t>
            </a:r>
            <a:r>
              <a:rPr dirty="0" err="1"/>
              <a:t>следовательно</a:t>
            </a:r>
            <a:r>
              <a:rPr dirty="0"/>
              <a:t>,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сможет</a:t>
            </a:r>
            <a:r>
              <a:rPr dirty="0"/>
              <a:t> </a:t>
            </a:r>
            <a:r>
              <a:rPr dirty="0" err="1"/>
              <a:t>использовать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заказе</a:t>
            </a:r>
            <a:r>
              <a:rPr dirty="0"/>
              <a:t> </a:t>
            </a:r>
            <a:r>
              <a:rPr dirty="0" err="1" smtClean="0"/>
              <a:t>пиццы</a:t>
            </a:r>
            <a:r>
              <a:rPr lang="ru-RU" dirty="0" smtClean="0"/>
              <a:t> </a:t>
            </a:r>
            <a:r>
              <a:rPr dirty="0" err="1" smtClean="0"/>
              <a:t>или</a:t>
            </a:r>
            <a:r>
              <a:rPr dirty="0" smtClean="0"/>
              <a:t> </a:t>
            </a:r>
            <a:r>
              <a:rPr dirty="0"/>
              <a:t>в </a:t>
            </a:r>
            <a:r>
              <a:rPr dirty="0" err="1"/>
              <a:t>соцсетях</a:t>
            </a:r>
            <a:r>
              <a:rPr dirty="0"/>
              <a:t>)</a:t>
            </a:r>
          </a:p>
        </p:txBody>
      </p:sp>
      <p:sp>
        <p:nvSpPr>
          <p:cNvPr id="305" name="Что даёт использование LiveOff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Что даёт использование LiveOffice</a:t>
            </a:r>
          </a:p>
        </p:txBody>
      </p:sp>
      <p:pic>
        <p:nvPicPr>
          <p:cNvPr id="306" name="Scrat1.png" descr="Scrat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00600" y="388132"/>
            <a:ext cx="2693643" cy="2432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5754" y="12618063"/>
            <a:ext cx="280964" cy="410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16" name="LiveOffice - как это работае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LiveOffice - как это работает</a:t>
            </a:r>
          </a:p>
        </p:txBody>
      </p:sp>
      <p:sp>
        <p:nvSpPr>
          <p:cNvPr id="317" name="Если подключаешься первый раз:…"/>
          <p:cNvSpPr txBox="1"/>
          <p:nvPr/>
        </p:nvSpPr>
        <p:spPr>
          <a:xfrm>
            <a:off x="1732994" y="3441566"/>
            <a:ext cx="11496456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500"/>
              </a:spcBef>
              <a:defRPr sz="3000">
                <a:solidFill>
                  <a:srgbClr val="232323"/>
                </a:solidFill>
                <a:latin typeface="+mn-lt"/>
                <a:ea typeface="+mn-ea"/>
                <a:cs typeface="+mn-cs"/>
                <a:sym typeface="PFBeauSansPro-Bbook"/>
              </a:defRPr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подключаешься</a:t>
            </a:r>
            <a:r>
              <a:rPr dirty="0"/>
              <a:t> </a:t>
            </a:r>
            <a:r>
              <a:rPr dirty="0" err="1"/>
              <a:t>первый</a:t>
            </a:r>
            <a:r>
              <a:rPr dirty="0"/>
              <a:t> </a:t>
            </a:r>
            <a:r>
              <a:rPr dirty="0" err="1"/>
              <a:t>раз</a:t>
            </a:r>
            <a:r>
              <a:rPr dirty="0"/>
              <a:t>:</a:t>
            </a:r>
          </a:p>
          <a:p>
            <a:pPr marL="444500" indent="-444500" algn="l">
              <a:spcBef>
                <a:spcPts val="14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dirty="0" err="1"/>
              <a:t>Подключить</a:t>
            </a:r>
            <a:r>
              <a:rPr dirty="0"/>
              <a:t> </a:t>
            </a:r>
            <a:r>
              <a:rPr lang="en-US" dirty="0" err="1" smtClean="0"/>
              <a:t>LiveToken</a:t>
            </a:r>
            <a:r>
              <a:rPr dirty="0" smtClean="0"/>
              <a:t> </a:t>
            </a:r>
            <a:r>
              <a:rPr dirty="0"/>
              <a:t>к USB-</a:t>
            </a:r>
            <a:r>
              <a:rPr dirty="0" err="1"/>
              <a:t>порту</a:t>
            </a:r>
            <a:r>
              <a:rPr dirty="0"/>
              <a:t> </a:t>
            </a:r>
            <a:r>
              <a:rPr lang="ru-RU" dirty="0" smtClean="0">
                <a:latin typeface="PFBeauSansPro-Bold"/>
                <a:sym typeface="PFBeauSansPro-Bold"/>
              </a:rPr>
              <a:t>личного</a:t>
            </a:r>
            <a:r>
              <a:rPr dirty="0" smtClean="0"/>
              <a:t> </a:t>
            </a:r>
            <a:r>
              <a:rPr dirty="0" err="1" smtClean="0"/>
              <a:t>компьютера</a:t>
            </a:r>
            <a:endParaRPr lang="en-US" dirty="0" smtClean="0"/>
          </a:p>
          <a:p>
            <a:pPr marL="444500" indent="-444500" algn="l">
              <a:spcBef>
                <a:spcPts val="14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lang="ru-RU" sz="2700" dirty="0" smtClean="0">
                <a:solidFill>
                  <a:srgbClr val="232323"/>
                </a:solidFill>
                <a:sym typeface="PFBeauSansPro-Regular"/>
              </a:rPr>
              <a:t>При загрузке </a:t>
            </a:r>
            <a:r>
              <a:rPr lang="ru-RU"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войти в </a:t>
            </a:r>
            <a:r>
              <a:rPr lang="en-US"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BIOS/UEFI</a:t>
            </a:r>
            <a:endParaRPr lang="ru-RU" dirty="0" smtClean="0">
              <a:latin typeface="PFBeauSansPro-Bold"/>
              <a:ea typeface="PFBeauSansPro-Bold"/>
              <a:cs typeface="PFBeauSansPro-Bold"/>
              <a:sym typeface="PFBeauSansPro-Bold"/>
            </a:endParaRPr>
          </a:p>
          <a:p>
            <a:pPr marL="444500" indent="-444500" algn="l">
              <a:spcBef>
                <a:spcPts val="14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lang="ru-RU" sz="2700" dirty="0" smtClean="0">
                <a:solidFill>
                  <a:srgbClr val="232323"/>
                </a:solidFill>
                <a:sym typeface="PFBeauSansPro-Regular"/>
              </a:rPr>
              <a:t>В меню </a:t>
            </a:r>
            <a:r>
              <a:rPr lang="ru-RU"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выбрать источник загрузки</a:t>
            </a:r>
            <a:r>
              <a:rPr lang="ru-RU" sz="2700" dirty="0" smtClean="0">
                <a:solidFill>
                  <a:srgbClr val="232323"/>
                </a:solidFill>
                <a:sym typeface="PFBeauSansPro-Regular"/>
              </a:rPr>
              <a:t>: Aladdin </a:t>
            </a:r>
            <a:r>
              <a:rPr lang="ru-RU" sz="2700" dirty="0" err="1" smtClean="0">
                <a:solidFill>
                  <a:srgbClr val="232323"/>
                </a:solidFill>
                <a:sym typeface="PFBeauSansPro-Regular"/>
              </a:rPr>
              <a:t>LiveOffice</a:t>
            </a:r>
            <a:endParaRPr lang="ru-RU" sz="2700" dirty="0" smtClean="0">
              <a:solidFill>
                <a:srgbClr val="232323"/>
              </a:solidFill>
              <a:sym typeface="PFBeauSansPro-Regular"/>
            </a:endParaRPr>
          </a:p>
          <a:p>
            <a:pPr marL="444500" indent="-444500" algn="l">
              <a:spcBef>
                <a:spcPts val="14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dirty="0" err="1" smtClean="0">
                <a:latin typeface="PFBeauSansPro-Bold"/>
                <a:ea typeface="PFBeauSansPro-Bold"/>
                <a:cs typeface="PFBeauSansPro-Bold"/>
                <a:sym typeface="PFBeauSansPro-Bold"/>
              </a:rPr>
              <a:t>Ввести</a:t>
            </a:r>
            <a:r>
              <a:rPr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 </a:t>
            </a:r>
            <a:r>
              <a:rPr lang="ru-RU"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пароль пользователя</a:t>
            </a:r>
            <a:endParaRPr dirty="0" smtClean="0"/>
          </a:p>
          <a:p>
            <a:pPr marL="444500" indent="-444500" algn="l">
              <a:spcBef>
                <a:spcPts val="14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lang="ru-RU"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Отправить код запроса на регистрацию администратору</a:t>
            </a:r>
            <a:endParaRPr dirty="0"/>
          </a:p>
        </p:txBody>
      </p:sp>
      <p:grpSp>
        <p:nvGrpSpPr>
          <p:cNvPr id="328" name="Группа"/>
          <p:cNvGrpSpPr/>
          <p:nvPr/>
        </p:nvGrpSpPr>
        <p:grpSpPr>
          <a:xfrm>
            <a:off x="2602166" y="8578640"/>
            <a:ext cx="7992712" cy="4129275"/>
            <a:chOff x="745376" y="118028"/>
            <a:chExt cx="7992710" cy="4129274"/>
          </a:xfrm>
        </p:grpSpPr>
        <p:pic>
          <p:nvPicPr>
            <p:cNvPr id="318" name="chat-on-smartphone-outline-icon-flat-line-vector-18559728.jpeg" descr="chat-on-smartphone-outline-icon-flat-line-vector-1855972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927" t="5740" r="6927" b="13681"/>
            <a:stretch>
              <a:fillRect/>
            </a:stretch>
          </p:blipFill>
          <p:spPr>
            <a:xfrm>
              <a:off x="745376" y="2269936"/>
              <a:ext cx="1957382" cy="1977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OgwRzjUGFis.jpeg" descr="OgwRzjUGFis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4274" y="118028"/>
              <a:ext cx="1546229" cy="1546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Hardware-Security-Module.png" descr="Hardware-Security-Modul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35767" y="2458956"/>
              <a:ext cx="2243242" cy="1433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Линия"/>
            <p:cNvSpPr/>
            <p:nvPr/>
          </p:nvSpPr>
          <p:spPr>
            <a:xfrm>
              <a:off x="3202161" y="1170006"/>
              <a:ext cx="1516877" cy="1"/>
            </a:xfrm>
            <a:prstGeom prst="line">
              <a:avLst/>
            </a:prstGeom>
            <a:noFill/>
            <a:ln w="508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3" name="1. Fingerprint компьютера"/>
            <p:cNvSpPr txBox="1"/>
            <p:nvPr/>
          </p:nvSpPr>
          <p:spPr>
            <a:xfrm>
              <a:off x="3060552" y="118028"/>
              <a:ext cx="1798825" cy="966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rPr dirty="0"/>
                <a:t>1. Fingerprint </a:t>
              </a:r>
              <a:r>
                <a:rPr dirty="0" err="1"/>
                <a:t>компьютера</a:t>
              </a:r>
              <a:endParaRPr dirty="0"/>
            </a:p>
          </p:txBody>
        </p:sp>
        <p:sp>
          <p:nvSpPr>
            <p:cNvPr id="324" name="Линия"/>
            <p:cNvSpPr/>
            <p:nvPr/>
          </p:nvSpPr>
          <p:spPr>
            <a:xfrm>
              <a:off x="5857388" y="1758427"/>
              <a:ext cx="1" cy="701577"/>
            </a:xfrm>
            <a:prstGeom prst="line">
              <a:avLst/>
            </a:prstGeom>
            <a:noFill/>
            <a:ln w="508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5" name="2. Запрос кода авторизации"/>
            <p:cNvSpPr txBox="1"/>
            <p:nvPr/>
          </p:nvSpPr>
          <p:spPr>
            <a:xfrm>
              <a:off x="6301416" y="1575571"/>
              <a:ext cx="2436670" cy="1066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t>2. Запрос кода авторизации</a:t>
              </a:r>
            </a:p>
          </p:txBody>
        </p:sp>
        <p:sp>
          <p:nvSpPr>
            <p:cNvPr id="326" name="Линия"/>
            <p:cNvSpPr/>
            <p:nvPr/>
          </p:nvSpPr>
          <p:spPr>
            <a:xfrm flipH="1">
              <a:off x="2700415" y="3467871"/>
              <a:ext cx="1958301" cy="1"/>
            </a:xfrm>
            <a:prstGeom prst="line">
              <a:avLst/>
            </a:prstGeom>
            <a:noFill/>
            <a:ln w="50800" cap="flat">
              <a:solidFill>
                <a:srgbClr val="A6AAA9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7" name="3. Отправка кода авторизации"/>
            <p:cNvSpPr txBox="1"/>
            <p:nvPr/>
          </p:nvSpPr>
          <p:spPr>
            <a:xfrm>
              <a:off x="2636391" y="2651253"/>
              <a:ext cx="2538773" cy="629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t>3. Отправка кода авторизации</a:t>
              </a:r>
            </a:p>
          </p:txBody>
        </p:sp>
      </p:grpSp>
      <p:grpSp>
        <p:nvGrpSpPr>
          <p:cNvPr id="331" name="Группа"/>
          <p:cNvGrpSpPr/>
          <p:nvPr/>
        </p:nvGrpSpPr>
        <p:grpSpPr>
          <a:xfrm>
            <a:off x="11409863" y="5628607"/>
            <a:ext cx="8269639" cy="6355877"/>
            <a:chOff x="0" y="0"/>
            <a:chExt cx="8269638" cy="6355876"/>
          </a:xfrm>
        </p:grpSpPr>
        <p:sp>
          <p:nvSpPr>
            <p:cNvPr id="329" name="8. Ввести код авторизации компьютера (&quot;спарить&quot; его с токеном)…"/>
            <p:cNvSpPr txBox="1"/>
            <p:nvPr/>
          </p:nvSpPr>
          <p:spPr>
            <a:xfrm>
              <a:off x="0" y="2754891"/>
              <a:ext cx="8269638" cy="3600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spcBef>
                  <a:spcPts val="1400"/>
                </a:spcBef>
                <a:defRPr sz="2700">
                  <a:solidFill>
                    <a:srgbClr val="232323"/>
                  </a:solidFill>
                  <a:latin typeface="+mj-lt"/>
                  <a:ea typeface="+mj-ea"/>
                  <a:cs typeface="+mj-cs"/>
                  <a:sym typeface="PFBeauSansPro-Regular"/>
                </a:defRPr>
              </a:pPr>
              <a:r>
                <a:rPr lang="ru-RU" dirty="0" smtClean="0"/>
                <a:t>6</a:t>
              </a:r>
              <a:r>
                <a:rPr dirty="0" smtClean="0"/>
                <a:t>. </a:t>
              </a:r>
              <a:r>
                <a:rPr dirty="0" err="1">
                  <a:latin typeface="PFBeauSansPro-Bold"/>
                  <a:ea typeface="PFBeauSansPro-Bold"/>
                  <a:cs typeface="PFBeauSansPro-Bold"/>
                  <a:sym typeface="PFBeauSansPro-Bold"/>
                </a:rPr>
                <a:t>Ввести</a:t>
              </a:r>
              <a:r>
                <a:rPr dirty="0">
                  <a:latin typeface="PFBeauSansPro-Bold"/>
                  <a:ea typeface="PFBeauSansPro-Bold"/>
                  <a:cs typeface="PFBeauSansPro-Bold"/>
                  <a:sym typeface="PFBeauSansPro-Bold"/>
                </a:rPr>
                <a:t> </a:t>
              </a:r>
              <a:r>
                <a:rPr dirty="0" err="1">
                  <a:latin typeface="PFBeauSansPro-Bold"/>
                  <a:ea typeface="PFBeauSansPro-Bold"/>
                  <a:cs typeface="PFBeauSansPro-Bold"/>
                  <a:sym typeface="PFBeauSansPro-Bold"/>
                </a:rPr>
                <a:t>код</a:t>
              </a:r>
              <a:r>
                <a:rPr dirty="0">
                  <a:latin typeface="PFBeauSansPro-Bold"/>
                  <a:ea typeface="PFBeauSansPro-Bold"/>
                  <a:cs typeface="PFBeauSansPro-Bold"/>
                  <a:sym typeface="PFBeauSansPro-Bold"/>
                </a:rPr>
                <a:t> </a:t>
              </a:r>
              <a:r>
                <a:rPr lang="ru-RU" dirty="0" smtClean="0">
                  <a:latin typeface="PFBeauSansPro-Bold"/>
                  <a:ea typeface="PFBeauSansPro-Bold"/>
                  <a:cs typeface="PFBeauSansPro-Bold"/>
                  <a:sym typeface="PFBeauSansPro-Bold"/>
                </a:rPr>
                <a:t>регистрации</a:t>
              </a:r>
              <a:r>
                <a:rPr dirty="0" smtClean="0"/>
                <a:t> </a:t>
              </a:r>
              <a:r>
                <a:rPr dirty="0" err="1"/>
                <a:t>компьютера</a:t>
              </a:r>
              <a:r>
                <a:rPr dirty="0"/>
                <a:t> ("</a:t>
              </a:r>
              <a:r>
                <a:rPr dirty="0" err="1"/>
                <a:t>спарить</a:t>
              </a:r>
              <a:r>
                <a:rPr dirty="0"/>
                <a:t>" </a:t>
              </a:r>
              <a:r>
                <a:rPr dirty="0" err="1"/>
                <a:t>его</a:t>
              </a:r>
              <a:r>
                <a:rPr dirty="0"/>
                <a:t> с </a:t>
              </a:r>
              <a:r>
                <a:rPr lang="en-US" dirty="0" err="1" smtClean="0"/>
                <a:t>LiveToken</a:t>
              </a:r>
              <a:r>
                <a:rPr dirty="0" smtClean="0"/>
                <a:t>)</a:t>
              </a:r>
              <a:endParaRPr dirty="0"/>
            </a:p>
            <a:p>
              <a:pPr algn="l">
                <a:spcBef>
                  <a:spcPts val="1400"/>
                </a:spcBef>
                <a:defRPr sz="2700">
                  <a:solidFill>
                    <a:srgbClr val="232323"/>
                  </a:solidFill>
                  <a:latin typeface="+mj-lt"/>
                  <a:ea typeface="+mj-ea"/>
                  <a:cs typeface="+mj-cs"/>
                  <a:sym typeface="PFBeauSansPro-Regular"/>
                </a:defRPr>
              </a:pPr>
              <a:r>
                <a:rPr lang="ru-RU" dirty="0"/>
                <a:t>7</a:t>
              </a:r>
              <a:r>
                <a:rPr dirty="0" smtClean="0"/>
                <a:t>. </a:t>
              </a:r>
              <a:r>
                <a:rPr dirty="0" err="1"/>
                <a:t>Настроить</a:t>
              </a:r>
              <a:r>
                <a:rPr dirty="0"/>
                <a:t> </a:t>
              </a:r>
              <a:r>
                <a:rPr dirty="0" err="1">
                  <a:latin typeface="PFBeauSansPro-Bold"/>
                  <a:ea typeface="PFBeauSansPro-Bold"/>
                  <a:cs typeface="PFBeauSansPro-Bold"/>
                  <a:sym typeface="PFBeauSansPro-Bold"/>
                </a:rPr>
                <a:t>сетевое</a:t>
              </a:r>
              <a:r>
                <a:rPr dirty="0">
                  <a:latin typeface="PFBeauSansPro-Bold"/>
                  <a:ea typeface="PFBeauSansPro-Bold"/>
                  <a:cs typeface="PFBeauSansPro-Bold"/>
                  <a:sym typeface="PFBeauSansPro-Bold"/>
                </a:rPr>
                <a:t> </a:t>
              </a:r>
              <a:r>
                <a:rPr dirty="0" err="1">
                  <a:latin typeface="PFBeauSansPro-Bold"/>
                  <a:ea typeface="PFBeauSansPro-Bold"/>
                  <a:cs typeface="PFBeauSansPro-Bold"/>
                  <a:sym typeface="PFBeauSansPro-Bold"/>
                </a:rPr>
                <a:t>подключение</a:t>
              </a:r>
              <a:r>
                <a:rPr dirty="0"/>
                <a:t> </a:t>
              </a:r>
              <a:r>
                <a:rPr dirty="0" smtClean="0"/>
                <a:t>(</a:t>
              </a:r>
              <a:r>
                <a:rPr dirty="0" err="1" smtClean="0"/>
                <a:t>WiFi</a:t>
              </a:r>
              <a:r>
                <a:rPr dirty="0"/>
                <a:t>)</a:t>
              </a:r>
            </a:p>
            <a:p>
              <a:pPr algn="l">
                <a:spcBef>
                  <a:spcPts val="1600"/>
                </a:spcBef>
                <a:defRPr sz="2700">
                  <a:solidFill>
                    <a:srgbClr val="232323"/>
                  </a:solidFill>
                  <a:latin typeface="+mj-lt"/>
                  <a:ea typeface="+mj-ea"/>
                  <a:cs typeface="+mj-cs"/>
                  <a:sym typeface="PFBeauSansPro-Regular"/>
                </a:defRPr>
              </a:pPr>
              <a:r>
                <a:rPr lang="ru-RU" dirty="0"/>
                <a:t>8</a:t>
              </a:r>
              <a:r>
                <a:rPr dirty="0" smtClean="0"/>
                <a:t>. </a:t>
              </a:r>
              <a:r>
                <a:rPr lang="ru-RU" dirty="0" smtClean="0"/>
                <a:t>Подключиться </a:t>
              </a:r>
              <a:r>
                <a:rPr dirty="0" smtClean="0"/>
                <a:t>к </a:t>
              </a:r>
              <a:r>
                <a:rPr dirty="0" err="1"/>
                <a:t>своему</a:t>
              </a:r>
              <a:r>
                <a:rPr dirty="0"/>
                <a:t> </a:t>
              </a:r>
              <a:r>
                <a:rPr dirty="0" err="1"/>
                <a:t>удалённому</a:t>
              </a:r>
              <a:r>
                <a:rPr dirty="0"/>
                <a:t> </a:t>
              </a:r>
              <a:r>
                <a:rPr dirty="0" err="1"/>
                <a:t>служебному</a:t>
              </a:r>
              <a:r>
                <a:rPr dirty="0"/>
                <a:t> </a:t>
              </a:r>
              <a:r>
                <a:rPr dirty="0" err="1"/>
                <a:t>компьютеру</a:t>
              </a:r>
              <a:r>
                <a:rPr dirty="0"/>
                <a:t> </a:t>
              </a:r>
              <a:r>
                <a:rPr dirty="0" err="1"/>
                <a:t>или</a:t>
              </a:r>
              <a:r>
                <a:rPr dirty="0"/>
                <a:t> </a:t>
              </a:r>
              <a:r>
                <a:rPr dirty="0" err="1"/>
                <a:t>виртуальному</a:t>
              </a:r>
              <a:r>
                <a:rPr dirty="0"/>
                <a:t> </a:t>
              </a:r>
              <a:r>
                <a:rPr dirty="0" err="1"/>
                <a:t>рабочему</a:t>
              </a:r>
              <a:r>
                <a:rPr dirty="0"/>
                <a:t> </a:t>
              </a:r>
              <a:r>
                <a:rPr dirty="0" err="1" smtClean="0"/>
                <a:t>столу</a:t>
              </a:r>
              <a:r>
                <a:rPr dirty="0" smtClean="0"/>
                <a:t> </a:t>
              </a:r>
              <a:endParaRPr dirty="0"/>
            </a:p>
            <a:p>
              <a:pPr algn="l">
                <a:spcBef>
                  <a:spcPts val="1600"/>
                </a:spcBef>
                <a:defRPr sz="2700">
                  <a:solidFill>
                    <a:srgbClr val="232323"/>
                  </a:solidFill>
                  <a:latin typeface="+mj-lt"/>
                  <a:ea typeface="+mj-ea"/>
                  <a:cs typeface="+mj-cs"/>
                  <a:sym typeface="PFBeauSansPro-Regular"/>
                </a:defRPr>
              </a:pPr>
              <a:r>
                <a:rPr lang="ru-RU" dirty="0" smtClean="0"/>
                <a:t>Всё. Можно начинать </a:t>
              </a:r>
              <a:r>
                <a:rPr dirty="0" err="1" smtClean="0"/>
                <a:t>работ</a:t>
              </a:r>
              <a:r>
                <a:rPr lang="ru-RU" dirty="0" err="1" smtClean="0"/>
                <a:t>ать</a:t>
              </a:r>
              <a:endParaRPr dirty="0"/>
            </a:p>
          </p:txBody>
        </p:sp>
        <p:pic>
          <p:nvPicPr>
            <p:cNvPr id="330" name="412-4125634_blue-gear-icon-icon-machine.png.jpeg" descr="412-4125634_blue-gear-icon-icon-machine.png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457" t="5427" r="11442" b="4480"/>
            <a:stretch>
              <a:fillRect/>
            </a:stretch>
          </p:blipFill>
          <p:spPr>
            <a:xfrm>
              <a:off x="3463287" y="0"/>
              <a:ext cx="1624410" cy="1638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4" extrusionOk="0">
                  <a:moveTo>
                    <a:pt x="12634" y="0"/>
                  </a:moveTo>
                  <a:lnTo>
                    <a:pt x="11056" y="31"/>
                  </a:lnTo>
                  <a:cubicBezTo>
                    <a:pt x="10188" y="48"/>
                    <a:pt x="9389" y="112"/>
                    <a:pt x="9283" y="176"/>
                  </a:cubicBezTo>
                  <a:cubicBezTo>
                    <a:pt x="9176" y="241"/>
                    <a:pt x="9123" y="604"/>
                    <a:pt x="9161" y="980"/>
                  </a:cubicBezTo>
                  <a:cubicBezTo>
                    <a:pt x="9212" y="1481"/>
                    <a:pt x="9129" y="1790"/>
                    <a:pt x="8850" y="2137"/>
                  </a:cubicBezTo>
                  <a:cubicBezTo>
                    <a:pt x="8641" y="2398"/>
                    <a:pt x="8381" y="2614"/>
                    <a:pt x="8275" y="2614"/>
                  </a:cubicBezTo>
                  <a:cubicBezTo>
                    <a:pt x="8169" y="2614"/>
                    <a:pt x="7986" y="2741"/>
                    <a:pt x="7868" y="2900"/>
                  </a:cubicBezTo>
                  <a:cubicBezTo>
                    <a:pt x="7728" y="3089"/>
                    <a:pt x="7398" y="3181"/>
                    <a:pt x="6903" y="3174"/>
                  </a:cubicBezTo>
                  <a:cubicBezTo>
                    <a:pt x="6042" y="3163"/>
                    <a:pt x="5723" y="3031"/>
                    <a:pt x="5900" y="2749"/>
                  </a:cubicBezTo>
                  <a:cubicBezTo>
                    <a:pt x="5979" y="2624"/>
                    <a:pt x="5921" y="2590"/>
                    <a:pt x="5731" y="2661"/>
                  </a:cubicBezTo>
                  <a:cubicBezTo>
                    <a:pt x="5556" y="2727"/>
                    <a:pt x="5340" y="2654"/>
                    <a:pt x="5203" y="2474"/>
                  </a:cubicBezTo>
                  <a:cubicBezTo>
                    <a:pt x="4831" y="1985"/>
                    <a:pt x="4554" y="2103"/>
                    <a:pt x="3330" y="3304"/>
                  </a:cubicBezTo>
                  <a:cubicBezTo>
                    <a:pt x="2229" y="4384"/>
                    <a:pt x="2187" y="4454"/>
                    <a:pt x="2523" y="4684"/>
                  </a:cubicBezTo>
                  <a:cubicBezTo>
                    <a:pt x="2742" y="4835"/>
                    <a:pt x="2836" y="5038"/>
                    <a:pt x="2765" y="5218"/>
                  </a:cubicBezTo>
                  <a:cubicBezTo>
                    <a:pt x="2693" y="5404"/>
                    <a:pt x="2722" y="5467"/>
                    <a:pt x="2850" y="5389"/>
                  </a:cubicBezTo>
                  <a:cubicBezTo>
                    <a:pt x="3136" y="5216"/>
                    <a:pt x="3293" y="5556"/>
                    <a:pt x="3356" y="6479"/>
                  </a:cubicBezTo>
                  <a:cubicBezTo>
                    <a:pt x="3416" y="7358"/>
                    <a:pt x="3172" y="8014"/>
                    <a:pt x="2855" y="7822"/>
                  </a:cubicBezTo>
                  <a:cubicBezTo>
                    <a:pt x="2744" y="7755"/>
                    <a:pt x="2707" y="7784"/>
                    <a:pt x="2771" y="7884"/>
                  </a:cubicBezTo>
                  <a:cubicBezTo>
                    <a:pt x="2924" y="8128"/>
                    <a:pt x="2246" y="8709"/>
                    <a:pt x="1990" y="8553"/>
                  </a:cubicBezTo>
                  <a:cubicBezTo>
                    <a:pt x="1878" y="8486"/>
                    <a:pt x="1635" y="8566"/>
                    <a:pt x="1451" y="8730"/>
                  </a:cubicBezTo>
                  <a:cubicBezTo>
                    <a:pt x="1267" y="8893"/>
                    <a:pt x="969" y="9008"/>
                    <a:pt x="786" y="8989"/>
                  </a:cubicBezTo>
                  <a:cubicBezTo>
                    <a:pt x="30" y="8911"/>
                    <a:pt x="0" y="8965"/>
                    <a:pt x="0" y="10390"/>
                  </a:cubicBezTo>
                  <a:cubicBezTo>
                    <a:pt x="0" y="11919"/>
                    <a:pt x="82" y="12030"/>
                    <a:pt x="1398" y="12283"/>
                  </a:cubicBezTo>
                  <a:cubicBezTo>
                    <a:pt x="1721" y="12345"/>
                    <a:pt x="2046" y="12493"/>
                    <a:pt x="2121" y="12615"/>
                  </a:cubicBezTo>
                  <a:cubicBezTo>
                    <a:pt x="2197" y="12737"/>
                    <a:pt x="2413" y="12894"/>
                    <a:pt x="2602" y="12962"/>
                  </a:cubicBezTo>
                  <a:cubicBezTo>
                    <a:pt x="2790" y="13031"/>
                    <a:pt x="2900" y="13131"/>
                    <a:pt x="2844" y="13185"/>
                  </a:cubicBezTo>
                  <a:cubicBezTo>
                    <a:pt x="2789" y="13240"/>
                    <a:pt x="2897" y="13439"/>
                    <a:pt x="3087" y="13626"/>
                  </a:cubicBezTo>
                  <a:cubicBezTo>
                    <a:pt x="3278" y="13813"/>
                    <a:pt x="3436" y="14201"/>
                    <a:pt x="3436" y="14487"/>
                  </a:cubicBezTo>
                  <a:cubicBezTo>
                    <a:pt x="3436" y="15229"/>
                    <a:pt x="3119" y="15964"/>
                    <a:pt x="2866" y="15810"/>
                  </a:cubicBezTo>
                  <a:cubicBezTo>
                    <a:pt x="2732" y="15729"/>
                    <a:pt x="2704" y="15760"/>
                    <a:pt x="2792" y="15898"/>
                  </a:cubicBezTo>
                  <a:cubicBezTo>
                    <a:pt x="2879" y="16036"/>
                    <a:pt x="2791" y="16153"/>
                    <a:pt x="2549" y="16215"/>
                  </a:cubicBezTo>
                  <a:cubicBezTo>
                    <a:pt x="2021" y="16350"/>
                    <a:pt x="2037" y="17084"/>
                    <a:pt x="2570" y="17221"/>
                  </a:cubicBezTo>
                  <a:cubicBezTo>
                    <a:pt x="2789" y="17277"/>
                    <a:pt x="2915" y="17369"/>
                    <a:pt x="2855" y="17428"/>
                  </a:cubicBezTo>
                  <a:cubicBezTo>
                    <a:pt x="2713" y="17567"/>
                    <a:pt x="3909" y="18743"/>
                    <a:pt x="4496" y="19042"/>
                  </a:cubicBezTo>
                  <a:cubicBezTo>
                    <a:pt x="4916" y="19255"/>
                    <a:pt x="4975" y="19229"/>
                    <a:pt x="5356" y="18679"/>
                  </a:cubicBezTo>
                  <a:cubicBezTo>
                    <a:pt x="5871" y="17935"/>
                    <a:pt x="6734" y="17733"/>
                    <a:pt x="7700" y="18129"/>
                  </a:cubicBezTo>
                  <a:cubicBezTo>
                    <a:pt x="8068" y="18280"/>
                    <a:pt x="8315" y="18457"/>
                    <a:pt x="8248" y="18523"/>
                  </a:cubicBezTo>
                  <a:cubicBezTo>
                    <a:pt x="8182" y="18588"/>
                    <a:pt x="8385" y="18902"/>
                    <a:pt x="8697" y="19218"/>
                  </a:cubicBezTo>
                  <a:cubicBezTo>
                    <a:pt x="9143" y="19669"/>
                    <a:pt x="9245" y="19905"/>
                    <a:pt x="9183" y="20323"/>
                  </a:cubicBezTo>
                  <a:cubicBezTo>
                    <a:pt x="9086" y="20971"/>
                    <a:pt x="9347" y="21086"/>
                    <a:pt x="10987" y="21101"/>
                  </a:cubicBezTo>
                  <a:cubicBezTo>
                    <a:pt x="11612" y="21107"/>
                    <a:pt x="12164" y="21178"/>
                    <a:pt x="12217" y="21262"/>
                  </a:cubicBezTo>
                  <a:cubicBezTo>
                    <a:pt x="12430" y="21600"/>
                    <a:pt x="12567" y="21374"/>
                    <a:pt x="12613" y="20598"/>
                  </a:cubicBezTo>
                  <a:cubicBezTo>
                    <a:pt x="12665" y="19704"/>
                    <a:pt x="12778" y="19407"/>
                    <a:pt x="13014" y="19550"/>
                  </a:cubicBezTo>
                  <a:cubicBezTo>
                    <a:pt x="13098" y="19601"/>
                    <a:pt x="13142" y="19503"/>
                    <a:pt x="13114" y="19332"/>
                  </a:cubicBezTo>
                  <a:cubicBezTo>
                    <a:pt x="13050" y="18941"/>
                    <a:pt x="13355" y="18543"/>
                    <a:pt x="13605" y="18694"/>
                  </a:cubicBezTo>
                  <a:cubicBezTo>
                    <a:pt x="13711" y="18759"/>
                    <a:pt x="13738" y="18722"/>
                    <a:pt x="13668" y="18611"/>
                  </a:cubicBezTo>
                  <a:cubicBezTo>
                    <a:pt x="13498" y="18341"/>
                    <a:pt x="14052" y="18096"/>
                    <a:pt x="14887" y="18072"/>
                  </a:cubicBezTo>
                  <a:cubicBezTo>
                    <a:pt x="15585" y="18052"/>
                    <a:pt x="16394" y="18339"/>
                    <a:pt x="16196" y="18533"/>
                  </a:cubicBezTo>
                  <a:cubicBezTo>
                    <a:pt x="16138" y="18590"/>
                    <a:pt x="16248" y="18739"/>
                    <a:pt x="16439" y="18870"/>
                  </a:cubicBezTo>
                  <a:cubicBezTo>
                    <a:pt x="16713" y="19059"/>
                    <a:pt x="16890" y="19066"/>
                    <a:pt x="17294" y="18902"/>
                  </a:cubicBezTo>
                  <a:cubicBezTo>
                    <a:pt x="17575" y="18787"/>
                    <a:pt x="17846" y="18687"/>
                    <a:pt x="17895" y="18679"/>
                  </a:cubicBezTo>
                  <a:cubicBezTo>
                    <a:pt x="18109" y="18640"/>
                    <a:pt x="18862" y="18046"/>
                    <a:pt x="18703" y="18041"/>
                  </a:cubicBezTo>
                  <a:cubicBezTo>
                    <a:pt x="18606" y="18037"/>
                    <a:pt x="18684" y="17914"/>
                    <a:pt x="18877" y="17771"/>
                  </a:cubicBezTo>
                  <a:cubicBezTo>
                    <a:pt x="19070" y="17628"/>
                    <a:pt x="19158" y="17511"/>
                    <a:pt x="19072" y="17511"/>
                  </a:cubicBezTo>
                  <a:cubicBezTo>
                    <a:pt x="18986" y="17511"/>
                    <a:pt x="19099" y="17323"/>
                    <a:pt x="19320" y="17091"/>
                  </a:cubicBezTo>
                  <a:cubicBezTo>
                    <a:pt x="19672" y="16724"/>
                    <a:pt x="19686" y="16658"/>
                    <a:pt x="19431" y="16562"/>
                  </a:cubicBezTo>
                  <a:cubicBezTo>
                    <a:pt x="19270" y="16502"/>
                    <a:pt x="19186" y="16380"/>
                    <a:pt x="19241" y="16293"/>
                  </a:cubicBezTo>
                  <a:cubicBezTo>
                    <a:pt x="19296" y="16205"/>
                    <a:pt x="19135" y="16000"/>
                    <a:pt x="18887" y="15841"/>
                  </a:cubicBezTo>
                  <a:cubicBezTo>
                    <a:pt x="18509" y="15598"/>
                    <a:pt x="18439" y="15414"/>
                    <a:pt x="18439" y="14679"/>
                  </a:cubicBezTo>
                  <a:cubicBezTo>
                    <a:pt x="18439" y="13979"/>
                    <a:pt x="18517" y="13755"/>
                    <a:pt x="18840" y="13533"/>
                  </a:cubicBezTo>
                  <a:cubicBezTo>
                    <a:pt x="19061" y="13381"/>
                    <a:pt x="19172" y="13253"/>
                    <a:pt x="19088" y="13253"/>
                  </a:cubicBezTo>
                  <a:cubicBezTo>
                    <a:pt x="19004" y="13253"/>
                    <a:pt x="19031" y="13145"/>
                    <a:pt x="19146" y="13009"/>
                  </a:cubicBezTo>
                  <a:cubicBezTo>
                    <a:pt x="19266" y="12868"/>
                    <a:pt x="19518" y="12803"/>
                    <a:pt x="19737" y="12859"/>
                  </a:cubicBezTo>
                  <a:cubicBezTo>
                    <a:pt x="19986" y="12923"/>
                    <a:pt x="20080" y="12891"/>
                    <a:pt x="20001" y="12765"/>
                  </a:cubicBezTo>
                  <a:cubicBezTo>
                    <a:pt x="19832" y="12497"/>
                    <a:pt x="20097" y="12371"/>
                    <a:pt x="20909" y="12340"/>
                  </a:cubicBezTo>
                  <a:lnTo>
                    <a:pt x="21600" y="12314"/>
                  </a:lnTo>
                  <a:lnTo>
                    <a:pt x="21574" y="10613"/>
                  </a:lnTo>
                  <a:lnTo>
                    <a:pt x="21542" y="8911"/>
                  </a:lnTo>
                  <a:lnTo>
                    <a:pt x="20882" y="8968"/>
                  </a:lnTo>
                  <a:cubicBezTo>
                    <a:pt x="20329" y="9018"/>
                    <a:pt x="20203" y="8968"/>
                    <a:pt x="20117" y="8647"/>
                  </a:cubicBezTo>
                  <a:cubicBezTo>
                    <a:pt x="20047" y="8384"/>
                    <a:pt x="19913" y="8289"/>
                    <a:pt x="19690" y="8346"/>
                  </a:cubicBezTo>
                  <a:cubicBezTo>
                    <a:pt x="19241" y="8461"/>
                    <a:pt x="18727" y="7901"/>
                    <a:pt x="19019" y="7615"/>
                  </a:cubicBezTo>
                  <a:cubicBezTo>
                    <a:pt x="19230" y="7408"/>
                    <a:pt x="19206" y="7379"/>
                    <a:pt x="18756" y="7334"/>
                  </a:cubicBezTo>
                  <a:cubicBezTo>
                    <a:pt x="18370" y="7297"/>
                    <a:pt x="18396" y="6126"/>
                    <a:pt x="18798" y="5488"/>
                  </a:cubicBezTo>
                  <a:cubicBezTo>
                    <a:pt x="19000" y="5166"/>
                    <a:pt x="19250" y="4949"/>
                    <a:pt x="19352" y="5011"/>
                  </a:cubicBezTo>
                  <a:cubicBezTo>
                    <a:pt x="19546" y="5128"/>
                    <a:pt x="19404" y="4279"/>
                    <a:pt x="19172" y="3942"/>
                  </a:cubicBezTo>
                  <a:cubicBezTo>
                    <a:pt x="19105" y="3845"/>
                    <a:pt x="19056" y="3648"/>
                    <a:pt x="19062" y="3501"/>
                  </a:cubicBezTo>
                  <a:cubicBezTo>
                    <a:pt x="19077" y="3123"/>
                    <a:pt x="18456" y="2566"/>
                    <a:pt x="18149" y="2682"/>
                  </a:cubicBezTo>
                  <a:cubicBezTo>
                    <a:pt x="18005" y="2736"/>
                    <a:pt x="17792" y="2622"/>
                    <a:pt x="17668" y="2428"/>
                  </a:cubicBezTo>
                  <a:cubicBezTo>
                    <a:pt x="17546" y="2235"/>
                    <a:pt x="17305" y="2080"/>
                    <a:pt x="17130" y="2080"/>
                  </a:cubicBezTo>
                  <a:cubicBezTo>
                    <a:pt x="16808" y="2080"/>
                    <a:pt x="16076" y="2676"/>
                    <a:pt x="16101" y="2920"/>
                  </a:cubicBezTo>
                  <a:cubicBezTo>
                    <a:pt x="16109" y="2993"/>
                    <a:pt x="15863" y="3129"/>
                    <a:pt x="15557" y="3216"/>
                  </a:cubicBezTo>
                  <a:cubicBezTo>
                    <a:pt x="14902" y="3403"/>
                    <a:pt x="13805" y="3135"/>
                    <a:pt x="13879" y="2806"/>
                  </a:cubicBezTo>
                  <a:cubicBezTo>
                    <a:pt x="13907" y="2685"/>
                    <a:pt x="13857" y="2628"/>
                    <a:pt x="13768" y="2682"/>
                  </a:cubicBezTo>
                  <a:cubicBezTo>
                    <a:pt x="13508" y="2839"/>
                    <a:pt x="12995" y="2162"/>
                    <a:pt x="13125" y="1831"/>
                  </a:cubicBezTo>
                  <a:cubicBezTo>
                    <a:pt x="13203" y="1631"/>
                    <a:pt x="13159" y="1553"/>
                    <a:pt x="12993" y="1587"/>
                  </a:cubicBezTo>
                  <a:cubicBezTo>
                    <a:pt x="12816" y="1624"/>
                    <a:pt x="12730" y="1401"/>
                    <a:pt x="12692" y="820"/>
                  </a:cubicBezTo>
                  <a:lnTo>
                    <a:pt x="1263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32" name="pngbarn.png" descr="pngbar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89816" y="421705"/>
            <a:ext cx="4856097" cy="3449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s://yt3.ggpht.com/a/AATXAJwO5CmXDFvTXAvkf7rHAdrBMdTKwT8k2kfweL4I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49" y="8549054"/>
            <a:ext cx="1575816" cy="15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1936" y="9026737"/>
            <a:ext cx="128749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60606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423 323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60606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4776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  <p:bldP spid="33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705754" y="12618063"/>
            <a:ext cx="280964" cy="4107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09" name="LiveOffice - как это работае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LiveOffice - как это работает</a:t>
            </a:r>
          </a:p>
        </p:txBody>
      </p:sp>
      <p:pic>
        <p:nvPicPr>
          <p:cNvPr id="310" name="jc_xl_blue_on_mac_group.png" descr="jc_xl_blue_on_mac_grou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2800"/>
            <a:ext cx="4729366" cy="352773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Если заранее всё настроено:…"/>
          <p:cNvSpPr txBox="1"/>
          <p:nvPr/>
        </p:nvSpPr>
        <p:spPr>
          <a:xfrm>
            <a:off x="1526216" y="7361161"/>
            <a:ext cx="18283567" cy="349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3200">
                <a:solidFill>
                  <a:srgbClr val="232323"/>
                </a:solidFill>
                <a:latin typeface="+mn-lt"/>
                <a:ea typeface="+mn-ea"/>
                <a:cs typeface="+mn-cs"/>
                <a:sym typeface="PFBeauSansPro-Bbook"/>
              </a:defRPr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заранее</a:t>
            </a:r>
            <a:r>
              <a:rPr dirty="0"/>
              <a:t> </a:t>
            </a:r>
            <a:r>
              <a:rPr dirty="0" err="1"/>
              <a:t>всё</a:t>
            </a:r>
            <a:r>
              <a:rPr dirty="0"/>
              <a:t> </a:t>
            </a:r>
            <a:r>
              <a:rPr dirty="0" err="1"/>
              <a:t>настроено</a:t>
            </a:r>
            <a:r>
              <a:rPr dirty="0"/>
              <a:t>:</a:t>
            </a:r>
          </a:p>
          <a:p>
            <a:pPr marL="444500" indent="-444500" algn="l">
              <a:spcBef>
                <a:spcPts val="16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Подключить</a:t>
            </a:r>
            <a:r>
              <a:rPr dirty="0"/>
              <a:t> </a:t>
            </a:r>
            <a:r>
              <a:rPr dirty="0" err="1"/>
              <a:t>токен</a:t>
            </a:r>
            <a:r>
              <a:rPr dirty="0"/>
              <a:t> к USB-</a:t>
            </a:r>
            <a:r>
              <a:rPr dirty="0" err="1"/>
              <a:t>порту</a:t>
            </a:r>
            <a:r>
              <a:rPr dirty="0"/>
              <a:t> </a:t>
            </a:r>
            <a:r>
              <a:rPr dirty="0" err="1"/>
              <a:t>компьютера</a:t>
            </a:r>
            <a:endParaRPr dirty="0"/>
          </a:p>
          <a:p>
            <a:pPr marL="444500" indent="-444500" algn="l">
              <a:spcBef>
                <a:spcPts val="16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dirty="0" err="1">
                <a:latin typeface="PFBeauSansPro-Bold"/>
                <a:ea typeface="PFBeauSansPro-Bold"/>
                <a:cs typeface="PFBeauSansPro-Bold"/>
                <a:sym typeface="PFBeauSansPro-Bold"/>
              </a:rPr>
              <a:t>Загрузить</a:t>
            </a:r>
            <a:r>
              <a:rPr dirty="0"/>
              <a:t> (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перезагрузить</a:t>
            </a:r>
            <a:r>
              <a:rPr dirty="0"/>
              <a:t>) </a:t>
            </a:r>
            <a:r>
              <a:rPr dirty="0" err="1"/>
              <a:t>компьютер</a:t>
            </a:r>
            <a:endParaRPr dirty="0"/>
          </a:p>
          <a:p>
            <a:pPr marL="444500" indent="-444500" algn="l">
              <a:spcBef>
                <a:spcPts val="16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dirty="0" err="1" smtClean="0">
                <a:latin typeface="PFBeauSansPro-Bold"/>
                <a:ea typeface="PFBeauSansPro-Bold"/>
                <a:cs typeface="PFBeauSansPro-Bold"/>
                <a:sym typeface="PFBeauSansPro-Bold"/>
              </a:rPr>
              <a:t>Ввести</a:t>
            </a:r>
            <a:r>
              <a:rPr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 </a:t>
            </a:r>
            <a:r>
              <a:rPr lang="ru-RU" dirty="0" smtClean="0">
                <a:latin typeface="PFBeauSansPro-Bold"/>
                <a:ea typeface="PFBeauSansPro-Bold"/>
                <a:cs typeface="PFBeauSansPro-Bold"/>
                <a:sym typeface="PFBeauSansPro-Bold"/>
              </a:rPr>
              <a:t>пароль пользователя</a:t>
            </a:r>
            <a:endParaRPr dirty="0"/>
          </a:p>
          <a:p>
            <a:pPr marL="444500" indent="-444500" algn="l">
              <a:spcBef>
                <a:spcPts val="1600"/>
              </a:spcBef>
              <a:buSzPct val="100000"/>
              <a:buAutoNum type="arabicPeriod"/>
              <a:defRPr sz="2700">
                <a:solidFill>
                  <a:srgbClr val="232323"/>
                </a:solidFill>
                <a:latin typeface="+mj-lt"/>
                <a:ea typeface="+mj-ea"/>
                <a:cs typeface="+mj-cs"/>
                <a:sym typeface="PFBeauSansPro-Regular"/>
              </a:defRPr>
            </a:pPr>
            <a:r>
              <a:rPr lang="ru-RU" dirty="0" smtClean="0"/>
              <a:t>Подключиться </a:t>
            </a:r>
            <a:r>
              <a:rPr dirty="0" smtClean="0"/>
              <a:t>к </a:t>
            </a:r>
            <a:r>
              <a:rPr dirty="0" err="1"/>
              <a:t>своему</a:t>
            </a:r>
            <a:r>
              <a:rPr dirty="0"/>
              <a:t> </a:t>
            </a:r>
            <a:r>
              <a:rPr dirty="0" err="1"/>
              <a:t>удалённому</a:t>
            </a:r>
            <a:r>
              <a:rPr dirty="0"/>
              <a:t> </a:t>
            </a:r>
            <a:r>
              <a:rPr dirty="0" err="1"/>
              <a:t>служебному</a:t>
            </a:r>
            <a:r>
              <a:rPr dirty="0"/>
              <a:t> </a:t>
            </a:r>
            <a:r>
              <a:rPr dirty="0" err="1"/>
              <a:t>компьютеру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виртуальному</a:t>
            </a:r>
            <a:r>
              <a:rPr dirty="0"/>
              <a:t> </a:t>
            </a:r>
            <a:r>
              <a:rPr dirty="0" err="1"/>
              <a:t>рабочему</a:t>
            </a:r>
            <a:r>
              <a:rPr dirty="0"/>
              <a:t> </a:t>
            </a:r>
            <a:r>
              <a:rPr dirty="0" err="1" smtClean="0"/>
              <a:t>столу</a:t>
            </a:r>
            <a:r>
              <a:rPr dirty="0" smtClean="0"/>
              <a:t> </a:t>
            </a:r>
            <a:r>
              <a:rPr dirty="0"/>
              <a:t>и </a:t>
            </a:r>
            <a:r>
              <a:rPr dirty="0" err="1"/>
              <a:t>начать</a:t>
            </a:r>
            <a:r>
              <a:rPr dirty="0"/>
              <a:t> </a:t>
            </a:r>
            <a:r>
              <a:rPr dirty="0" err="1" smtClean="0"/>
              <a:t>работу</a:t>
            </a:r>
            <a:endParaRPr dirty="0"/>
          </a:p>
        </p:txBody>
      </p:sp>
      <p:pic>
        <p:nvPicPr>
          <p:cNvPr id="312" name="libreoffice.png" descr="libreoffi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6598" y="2388307"/>
            <a:ext cx="3782292" cy="283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original-2.jpeg" descr="original-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6536" y="2088937"/>
            <a:ext cx="6543728" cy="3435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Овал"/>
          <p:cNvSpPr/>
          <p:nvPr/>
        </p:nvSpPr>
        <p:spPr>
          <a:xfrm>
            <a:off x="11258036" y="8440539"/>
            <a:ext cx="9054094" cy="1528168"/>
          </a:xfrm>
          <a:prstGeom prst="ellipse">
            <a:avLst/>
          </a:prstGeom>
          <a:gradFill>
            <a:gsLst>
              <a:gs pos="0">
                <a:srgbClr val="000000">
                  <a:alpha val="79348"/>
                </a:srgbClr>
              </a:gs>
              <a:gs pos="38417">
                <a:srgbClr val="7F8080">
                  <a:alpha val="79348"/>
                </a:srgbClr>
              </a:gs>
              <a:gs pos="100000">
                <a:srgbClr val="FFFFFF">
                  <a:alpha val="79348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36" name="Компоненты решения…"/>
          <p:cNvSpPr txBox="1">
            <a:spLocks noGrp="1"/>
          </p:cNvSpPr>
          <p:nvPr>
            <p:ph type="title"/>
          </p:nvPr>
        </p:nvSpPr>
        <p:spPr>
          <a:xfrm>
            <a:off x="1685825" y="5632249"/>
            <a:ext cx="16017976" cy="2164425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ts val="1200"/>
              </a:spcBef>
              <a:defRPr sz="5600"/>
            </a:pPr>
            <a:r>
              <a:t>Компоненты решения </a:t>
            </a:r>
          </a:p>
          <a:p>
            <a:pPr>
              <a:defRPr sz="4400"/>
            </a:pPr>
            <a:r>
              <a:t>- как обеспечивается безопасность</a:t>
            </a:r>
          </a:p>
        </p:txBody>
      </p:sp>
      <p:pic>
        <p:nvPicPr>
          <p:cNvPr id="337" name="Walnut_PNG_Image.png" descr="Walnut_PNG_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19150" y="4500638"/>
            <a:ext cx="5398597" cy="4961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73" name="ASIC-чипы"/>
          <p:cNvSpPr txBox="1"/>
          <p:nvPr/>
        </p:nvSpPr>
        <p:spPr>
          <a:xfrm>
            <a:off x="3914417" y="4928985"/>
            <a:ext cx="1359509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ASIC А8.2</a:t>
            </a:r>
          </a:p>
        </p:txBody>
      </p:sp>
      <p:sp>
        <p:nvSpPr>
          <p:cNvPr id="374" name="Линия"/>
          <p:cNvSpPr/>
          <p:nvPr/>
        </p:nvSpPr>
        <p:spPr>
          <a:xfrm flipH="1" flipV="1">
            <a:off x="4382708" y="5431634"/>
            <a:ext cx="749006" cy="154320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PFBeauSansPro-Bbook"/>
              </a:defRPr>
            </a:pPr>
            <a:endParaRPr/>
          </a:p>
        </p:txBody>
      </p:sp>
      <p:sp>
        <p:nvSpPr>
          <p:cNvPr id="375" name="Карта памяти…"/>
          <p:cNvSpPr txBox="1"/>
          <p:nvPr/>
        </p:nvSpPr>
        <p:spPr>
          <a:xfrm>
            <a:off x="3823323" y="10741503"/>
            <a:ext cx="1867775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Карта памяти</a:t>
            </a:r>
          </a:p>
          <a:p>
            <a:pPr>
              <a:defRPr sz="2100"/>
            </a:pPr>
            <a:r>
              <a:t>(upgradable)</a:t>
            </a:r>
          </a:p>
        </p:txBody>
      </p:sp>
      <p:sp>
        <p:nvSpPr>
          <p:cNvPr id="376" name="Линия"/>
          <p:cNvSpPr/>
          <p:nvPr/>
        </p:nvSpPr>
        <p:spPr>
          <a:xfrm flipV="1">
            <a:off x="4769250" y="9499355"/>
            <a:ext cx="415379" cy="123810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PFBeauSansPro-Bbook"/>
              </a:defRPr>
            </a:pPr>
            <a:endParaRPr/>
          </a:p>
        </p:txBody>
      </p:sp>
      <p:pic>
        <p:nvPicPr>
          <p:cNvPr id="377" name="Ja_back_F8_sd.png" descr="Ja_back_F8_s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738024">
            <a:off x="1871611" y="6941525"/>
            <a:ext cx="4298866" cy="1324695"/>
          </a:xfrm>
          <a:prstGeom prst="rect">
            <a:avLst/>
          </a:prstGeom>
          <a:ln w="12700">
            <a:miter lim="400000"/>
          </a:ln>
          <a:effectLst>
            <a:outerShdw blurRad="127000" dist="139700" dir="2700000" rotWithShape="0">
              <a:srgbClr val="000000">
                <a:alpha val="48275"/>
              </a:srgbClr>
            </a:outerShdw>
          </a:effectLst>
        </p:spPr>
      </p:pic>
      <p:pic>
        <p:nvPicPr>
          <p:cNvPr id="378" name="Ja_top_A8.png" descr="Ja_top_A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715024">
            <a:off x="1790214" y="8658635"/>
            <a:ext cx="4461659" cy="1393796"/>
          </a:xfrm>
          <a:prstGeom prst="rect">
            <a:avLst/>
          </a:prstGeom>
          <a:ln w="12700">
            <a:miter lim="400000"/>
          </a:ln>
          <a:effectLst>
            <a:outerShdw blurRad="127000" dist="139700" dir="2700000" rotWithShape="0">
              <a:srgbClr val="000000">
                <a:alpha val="48275"/>
              </a:srgbClr>
            </a:outerShdw>
          </a:effectLst>
        </p:spPr>
      </p:pic>
      <p:pic>
        <p:nvPicPr>
          <p:cNvPr id="379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9573225">
            <a:off x="1504655" y="3661325"/>
            <a:ext cx="1808971" cy="1791577"/>
          </a:xfrm>
          <a:prstGeom prst="rect">
            <a:avLst/>
          </a:prstGeom>
          <a:ln w="12700">
            <a:miter lim="400000"/>
          </a:ln>
          <a:effectLst>
            <a:outerShdw blurRad="127000" dist="139700" dir="2700000" rotWithShape="0">
              <a:srgbClr val="000000">
                <a:alpha val="48275"/>
              </a:srgbClr>
            </a:outerShdw>
          </a:effectLst>
        </p:spPr>
      </p:pic>
      <p:sp>
        <p:nvSpPr>
          <p:cNvPr id="380" name="Безопасная архитектура устройства (по УД-2)…"/>
          <p:cNvSpPr txBox="1">
            <a:spLocks noGrp="1"/>
          </p:cNvSpPr>
          <p:nvPr>
            <p:ph type="body" idx="1"/>
          </p:nvPr>
        </p:nvSpPr>
        <p:spPr>
          <a:xfrm>
            <a:off x="6883400" y="2823633"/>
            <a:ext cx="12921589" cy="9516865"/>
          </a:xfrm>
          <a:prstGeom prst="rect">
            <a:avLst/>
          </a:prstGeom>
        </p:spPr>
        <p:txBody>
          <a:bodyPr/>
          <a:lstStyle/>
          <a:p>
            <a:pPr marL="455168" lvl="1" indent="-455168" defTabSz="512063">
              <a:spcBef>
                <a:spcPts val="2100"/>
              </a:spcBef>
              <a:buBlip>
                <a:blip r:embed="rId5"/>
              </a:buBlip>
              <a:defRPr sz="2240"/>
            </a:pPr>
            <a:r>
              <a:rPr dirty="0" err="1"/>
              <a:t>Безопасная</a:t>
            </a:r>
            <a:r>
              <a:rPr dirty="0"/>
              <a:t> </a:t>
            </a:r>
            <a:r>
              <a:rPr dirty="0" err="1"/>
              <a:t>архитектура</a:t>
            </a:r>
            <a:r>
              <a:rPr dirty="0"/>
              <a:t> </a:t>
            </a:r>
            <a:r>
              <a:rPr dirty="0" err="1"/>
              <a:t>устройства</a:t>
            </a:r>
            <a:r>
              <a:rPr dirty="0"/>
              <a:t> </a:t>
            </a:r>
          </a:p>
          <a:p>
            <a:pPr marL="861567" lvl="2" indent="-373887" defTabSz="512063">
              <a:spcBef>
                <a:spcPts val="1400"/>
              </a:spcBef>
              <a:defRPr sz="1919"/>
            </a:pPr>
            <a:r>
              <a:rPr dirty="0" err="1"/>
              <a:t>Взаимная</a:t>
            </a:r>
            <a:r>
              <a:rPr dirty="0"/>
              <a:t> </a:t>
            </a:r>
            <a:r>
              <a:rPr dirty="0" err="1"/>
              <a:t>аутентификация</a:t>
            </a:r>
            <a:r>
              <a:rPr dirty="0"/>
              <a:t> </a:t>
            </a:r>
            <a:r>
              <a:rPr dirty="0" err="1"/>
              <a:t>активных</a:t>
            </a:r>
            <a:r>
              <a:rPr dirty="0"/>
              <a:t> </a:t>
            </a:r>
            <a:r>
              <a:rPr dirty="0" err="1"/>
              <a:t>эл</a:t>
            </a:r>
            <a:r>
              <a:rPr dirty="0"/>
              <a:t>. </a:t>
            </a:r>
            <a:r>
              <a:rPr dirty="0" err="1"/>
              <a:t>компонентов</a:t>
            </a:r>
            <a:endParaRPr dirty="0"/>
          </a:p>
          <a:p>
            <a:pPr marL="861567" lvl="2" indent="-373887" defTabSz="512063">
              <a:spcBef>
                <a:spcPts val="1400"/>
              </a:spcBef>
              <a:defRPr sz="1919"/>
            </a:pPr>
            <a:r>
              <a:rPr dirty="0" err="1"/>
              <a:t>Защищённый</a:t>
            </a:r>
            <a:r>
              <a:rPr dirty="0"/>
              <a:t> </a:t>
            </a:r>
            <a:r>
              <a:rPr dirty="0" err="1"/>
              <a:t>обмен</a:t>
            </a:r>
            <a:r>
              <a:rPr dirty="0"/>
              <a:t> </a:t>
            </a:r>
            <a:r>
              <a:rPr dirty="0" err="1"/>
              <a:t>данными</a:t>
            </a:r>
            <a:endParaRPr dirty="0"/>
          </a:p>
          <a:p>
            <a:pPr marL="455168" lvl="1" indent="-455168" defTabSz="512063">
              <a:spcBef>
                <a:spcPts val="2100"/>
              </a:spcBef>
              <a:buBlip>
                <a:blip r:embed="rId5"/>
              </a:buBlip>
              <a:defRPr sz="2240"/>
            </a:pPr>
            <a:r>
              <a:rPr dirty="0" err="1"/>
              <a:t>Доверенная</a:t>
            </a:r>
            <a:r>
              <a:rPr dirty="0"/>
              <a:t> </a:t>
            </a:r>
            <a:r>
              <a:rPr dirty="0" err="1"/>
              <a:t>реализация</a:t>
            </a:r>
            <a:endParaRPr dirty="0"/>
          </a:p>
          <a:p>
            <a:pPr marL="1458251" lvl="4" indent="-421451" defTabSz="512063">
              <a:spcBef>
                <a:spcPts val="1600"/>
              </a:spcBef>
              <a:defRPr sz="2240" spc="44"/>
            </a:pPr>
            <a:r>
              <a:rPr dirty="0" err="1"/>
              <a:t>Заказной</a:t>
            </a:r>
            <a:r>
              <a:rPr dirty="0"/>
              <a:t> (ASIC) </a:t>
            </a:r>
            <a:r>
              <a:rPr dirty="0" err="1"/>
              <a:t>микроконтроллер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базе</a:t>
            </a:r>
            <a:r>
              <a:rPr dirty="0"/>
              <a:t> ARM-</a:t>
            </a:r>
            <a:r>
              <a:rPr dirty="0" err="1"/>
              <a:t>процессора</a:t>
            </a:r>
            <a:endParaRPr dirty="0"/>
          </a:p>
          <a:p>
            <a:pPr marL="1458251" lvl="4" indent="-421451" defTabSz="512063">
              <a:spcBef>
                <a:spcPts val="1600"/>
              </a:spcBef>
              <a:defRPr sz="2240" spc="44"/>
            </a:pPr>
            <a:r>
              <a:rPr b="1" dirty="0"/>
              <a:t>Secure Element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базе</a:t>
            </a:r>
            <a:r>
              <a:rPr dirty="0"/>
              <a:t> </a:t>
            </a:r>
            <a:r>
              <a:rPr dirty="0" err="1"/>
              <a:t>смарт-карточного</a:t>
            </a:r>
            <a:r>
              <a:rPr dirty="0"/>
              <a:t> </a:t>
            </a:r>
            <a:r>
              <a:rPr dirty="0" err="1"/>
              <a:t>чипа</a:t>
            </a:r>
            <a:r>
              <a:rPr dirty="0"/>
              <a:t> (</a:t>
            </a:r>
            <a:r>
              <a:rPr dirty="0" err="1"/>
              <a:t>сертифицированная</a:t>
            </a:r>
            <a:r>
              <a:rPr dirty="0"/>
              <a:t> </a:t>
            </a:r>
            <a:r>
              <a:rPr dirty="0" err="1"/>
              <a:t>российская</a:t>
            </a:r>
            <a:r>
              <a:rPr dirty="0"/>
              <a:t> </a:t>
            </a:r>
            <a:r>
              <a:rPr dirty="0" err="1"/>
              <a:t>криптография</a:t>
            </a:r>
            <a:r>
              <a:rPr dirty="0"/>
              <a:t>, </a:t>
            </a:r>
            <a:r>
              <a:rPr dirty="0" err="1"/>
              <a:t>неизвлекаемые</a:t>
            </a:r>
            <a:r>
              <a:rPr dirty="0"/>
              <a:t> </a:t>
            </a:r>
            <a:r>
              <a:rPr dirty="0" err="1"/>
              <a:t>ключи</a:t>
            </a:r>
            <a:r>
              <a:rPr dirty="0"/>
              <a:t>), </a:t>
            </a:r>
            <a:r>
              <a:rPr dirty="0" err="1"/>
              <a:t>неклонируемость</a:t>
            </a:r>
            <a:r>
              <a:rPr dirty="0"/>
              <a:t> и </a:t>
            </a:r>
            <a:r>
              <a:rPr dirty="0" err="1"/>
              <a:t>защита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взлома</a:t>
            </a:r>
            <a:endParaRPr dirty="0"/>
          </a:p>
          <a:p>
            <a:pPr marL="1458251" lvl="4" indent="-421451" defTabSz="512063">
              <a:spcBef>
                <a:spcPts val="1600"/>
              </a:spcBef>
              <a:defRPr sz="2240" spc="44"/>
            </a:pPr>
            <a:r>
              <a:rPr dirty="0"/>
              <a:t>"</a:t>
            </a:r>
            <a:r>
              <a:rPr dirty="0" err="1"/>
              <a:t>Изолирование</a:t>
            </a:r>
            <a:r>
              <a:rPr dirty="0"/>
              <a:t>" </a:t>
            </a:r>
            <a:r>
              <a:rPr dirty="0" err="1"/>
              <a:t>карты</a:t>
            </a:r>
            <a:r>
              <a:rPr dirty="0"/>
              <a:t> </a:t>
            </a:r>
            <a:r>
              <a:rPr dirty="0" err="1"/>
              <a:t>памяти</a:t>
            </a:r>
            <a:r>
              <a:rPr dirty="0"/>
              <a:t>, </a:t>
            </a:r>
            <a:r>
              <a:rPr dirty="0" err="1"/>
              <a:t>загрузка</a:t>
            </a:r>
            <a:r>
              <a:rPr dirty="0"/>
              <a:t> и </a:t>
            </a:r>
            <a:r>
              <a:rPr dirty="0" err="1"/>
              <a:t>контроль</a:t>
            </a:r>
            <a:r>
              <a:rPr dirty="0"/>
              <a:t> </a:t>
            </a:r>
            <a:r>
              <a:rPr dirty="0" err="1"/>
              <a:t>прошивки</a:t>
            </a:r>
            <a:r>
              <a:rPr dirty="0"/>
              <a:t> </a:t>
            </a:r>
            <a:r>
              <a:rPr dirty="0" err="1"/>
              <a:t>встроенного</a:t>
            </a:r>
            <a:r>
              <a:rPr dirty="0"/>
              <a:t> </a:t>
            </a:r>
            <a:r>
              <a:rPr dirty="0" err="1"/>
              <a:t>контроллера</a:t>
            </a:r>
            <a:endParaRPr dirty="0"/>
          </a:p>
          <a:p>
            <a:pPr marL="1458251" lvl="4" indent="-421451" defTabSz="512063">
              <a:spcBef>
                <a:spcPts val="1600"/>
              </a:spcBef>
              <a:defRPr sz="2240" spc="44"/>
            </a:pPr>
            <a:r>
              <a:rPr dirty="0"/>
              <a:t>APDU-Firewall, </a:t>
            </a:r>
            <a:r>
              <a:rPr dirty="0" err="1"/>
              <a:t>работа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"</a:t>
            </a:r>
            <a:r>
              <a:rPr dirty="0" err="1"/>
              <a:t>белым</a:t>
            </a:r>
            <a:r>
              <a:rPr dirty="0"/>
              <a:t> </a:t>
            </a:r>
            <a:r>
              <a:rPr dirty="0" err="1"/>
              <a:t>спискам</a:t>
            </a:r>
            <a:r>
              <a:rPr dirty="0"/>
              <a:t>" </a:t>
            </a:r>
            <a:r>
              <a:rPr dirty="0" err="1"/>
              <a:t>команд</a:t>
            </a:r>
            <a:endParaRPr dirty="0"/>
          </a:p>
          <a:p>
            <a:pPr marL="455168" lvl="1" indent="-455168" defTabSz="512063">
              <a:spcBef>
                <a:spcPts val="2100"/>
              </a:spcBef>
              <a:buBlip>
                <a:blip r:embed="rId5"/>
              </a:buBlip>
              <a:defRPr sz="2240"/>
            </a:pPr>
            <a:r>
              <a:rPr dirty="0" err="1"/>
              <a:t>Собственная</a:t>
            </a:r>
            <a:r>
              <a:rPr dirty="0"/>
              <a:t> </a:t>
            </a:r>
            <a:r>
              <a:rPr dirty="0" smtClean="0"/>
              <a:t>ОС</a:t>
            </a:r>
            <a:r>
              <a:rPr lang="ru-RU" dirty="0" smtClean="0"/>
              <a:t> </a:t>
            </a:r>
            <a:r>
              <a:rPr dirty="0" smtClean="0"/>
              <a:t>РВ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микроконтроллера</a:t>
            </a:r>
            <a:endParaRPr dirty="0"/>
          </a:p>
          <a:p>
            <a:pPr marL="861567" lvl="2" indent="-373887" defTabSz="512063">
              <a:spcBef>
                <a:spcPts val="1400"/>
              </a:spcBef>
              <a:defRPr sz="1919"/>
            </a:pPr>
            <a:r>
              <a:rPr dirty="0" err="1"/>
              <a:t>Доверенная</a:t>
            </a:r>
            <a:r>
              <a:rPr dirty="0"/>
              <a:t> </a:t>
            </a:r>
            <a:r>
              <a:rPr dirty="0" err="1"/>
              <a:t>загрузка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встроенной</a:t>
            </a:r>
            <a:r>
              <a:rPr dirty="0"/>
              <a:t> ОС </a:t>
            </a:r>
            <a:r>
              <a:rPr dirty="0" err="1"/>
              <a:t>микроконтроллера</a:t>
            </a:r>
            <a:endParaRPr dirty="0"/>
          </a:p>
          <a:p>
            <a:pPr marL="861567" lvl="2" indent="-373887" defTabSz="512063">
              <a:spcBef>
                <a:spcPts val="1400"/>
              </a:spcBef>
              <a:defRPr sz="1919"/>
            </a:pPr>
            <a:r>
              <a:rPr dirty="0" err="1"/>
              <a:t>Аппаратное</a:t>
            </a:r>
            <a:r>
              <a:rPr dirty="0"/>
              <a:t> </a:t>
            </a:r>
            <a:r>
              <a:rPr dirty="0" err="1"/>
              <a:t>шифрование</a:t>
            </a:r>
            <a:r>
              <a:rPr dirty="0"/>
              <a:t> </a:t>
            </a:r>
            <a:r>
              <a:rPr dirty="0" err="1"/>
              <a:t>защищённых</a:t>
            </a:r>
            <a:r>
              <a:rPr dirty="0"/>
              <a:t> </a:t>
            </a:r>
            <a:r>
              <a:rPr dirty="0" err="1"/>
              <a:t>разделов</a:t>
            </a:r>
            <a:r>
              <a:rPr dirty="0"/>
              <a:t> </a:t>
            </a:r>
            <a:r>
              <a:rPr dirty="0" err="1"/>
              <a:t>флеш-памяти</a:t>
            </a:r>
            <a:endParaRPr dirty="0"/>
          </a:p>
          <a:p>
            <a:pPr marL="861567" lvl="2" indent="-373887" defTabSz="512063">
              <a:spcBef>
                <a:spcPts val="1400"/>
              </a:spcBef>
              <a:defRPr sz="1919"/>
            </a:pPr>
            <a:r>
              <a:rPr dirty="0" err="1" smtClean="0"/>
              <a:t>Безопасный</a:t>
            </a:r>
            <a:r>
              <a:rPr dirty="0" smtClean="0"/>
              <a:t> </a:t>
            </a:r>
            <a:r>
              <a:rPr dirty="0" err="1"/>
              <a:t>обмен</a:t>
            </a:r>
            <a:r>
              <a:rPr dirty="0"/>
              <a:t> с ПО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хосте</a:t>
            </a:r>
            <a:r>
              <a:rPr dirty="0"/>
              <a:t> (</a:t>
            </a:r>
            <a:r>
              <a:rPr dirty="0" err="1"/>
              <a:t>защита</a:t>
            </a:r>
            <a:r>
              <a:rPr dirty="0"/>
              <a:t> </a:t>
            </a:r>
            <a:r>
              <a:rPr dirty="0" err="1"/>
              <a:t>команд</a:t>
            </a:r>
            <a:r>
              <a:rPr dirty="0"/>
              <a:t> и </a:t>
            </a:r>
            <a:r>
              <a:rPr dirty="0" err="1"/>
              <a:t>данных</a:t>
            </a:r>
            <a:r>
              <a:rPr dirty="0"/>
              <a:t>)</a:t>
            </a:r>
          </a:p>
          <a:p>
            <a:pPr marL="1382156" lvl="3" indent="-512460" defTabSz="512063">
              <a:spcBef>
                <a:spcPts val="1400"/>
              </a:spcBef>
              <a:defRPr sz="1727"/>
            </a:pPr>
            <a:r>
              <a:rPr dirty="0" err="1"/>
              <a:t>Взламывать</a:t>
            </a:r>
            <a:r>
              <a:rPr dirty="0"/>
              <a:t> </a:t>
            </a:r>
            <a:r>
              <a:rPr dirty="0" err="1"/>
              <a:t>украденное</a:t>
            </a:r>
            <a:r>
              <a:rPr dirty="0"/>
              <a:t> </a:t>
            </a:r>
            <a:r>
              <a:rPr dirty="0" err="1"/>
              <a:t>устройство</a:t>
            </a:r>
            <a:r>
              <a:rPr dirty="0"/>
              <a:t> и </a:t>
            </a:r>
            <a:r>
              <a:rPr dirty="0" err="1"/>
              <a:t>пытаться</a:t>
            </a:r>
            <a:r>
              <a:rPr dirty="0"/>
              <a:t> </a:t>
            </a:r>
            <a:r>
              <a:rPr dirty="0" err="1"/>
              <a:t>извлечь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него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</a:t>
            </a:r>
            <a:r>
              <a:rPr dirty="0" err="1" smtClean="0"/>
              <a:t>бесполезно</a:t>
            </a:r>
            <a:endParaRPr dirty="0" smtClean="0"/>
          </a:p>
          <a:p>
            <a:pPr marL="455168" lvl="1" indent="-455168" defTabSz="512063">
              <a:spcBef>
                <a:spcPts val="2100"/>
              </a:spcBef>
              <a:buBlip>
                <a:blip r:embed="rId5"/>
              </a:buBlip>
              <a:defRPr sz="2240"/>
            </a:pPr>
            <a:r>
              <a:rPr dirty="0" err="1" smtClean="0"/>
              <a:t>Внедрена</a:t>
            </a:r>
            <a:r>
              <a:rPr dirty="0" smtClean="0"/>
              <a:t> </a:t>
            </a:r>
            <a:r>
              <a:rPr dirty="0" err="1" smtClean="0"/>
              <a:t>технология</a:t>
            </a:r>
            <a:r>
              <a:rPr dirty="0" smtClean="0"/>
              <a:t> </a:t>
            </a:r>
            <a:r>
              <a:rPr dirty="0" err="1" smtClean="0"/>
              <a:t>разработки</a:t>
            </a:r>
            <a:r>
              <a:rPr dirty="0" smtClean="0"/>
              <a:t> </a:t>
            </a:r>
            <a:r>
              <a:rPr dirty="0" err="1" smtClean="0"/>
              <a:t>безопасного</a:t>
            </a:r>
            <a:r>
              <a:rPr dirty="0" smtClean="0"/>
              <a:t> ПО (ГОСТ Р 56939-2016), </a:t>
            </a:r>
            <a:r>
              <a:rPr dirty="0" err="1" smtClean="0"/>
              <a:t>автоматизированного</a:t>
            </a:r>
            <a:r>
              <a:rPr dirty="0" smtClean="0"/>
              <a:t> </a:t>
            </a:r>
            <a:r>
              <a:rPr dirty="0" err="1" smtClean="0"/>
              <a:t>тестирования</a:t>
            </a:r>
            <a:r>
              <a:rPr dirty="0" smtClean="0"/>
              <a:t> и </a:t>
            </a:r>
            <a:r>
              <a:rPr dirty="0" err="1" smtClean="0"/>
              <a:t>поиска</a:t>
            </a:r>
            <a:r>
              <a:rPr dirty="0" smtClean="0"/>
              <a:t> </a:t>
            </a:r>
            <a:r>
              <a:rPr dirty="0" err="1" smtClean="0"/>
              <a:t>уязвимостей</a:t>
            </a:r>
            <a:endParaRPr dirty="0"/>
          </a:p>
        </p:txBody>
      </p:sp>
      <p:sp>
        <p:nvSpPr>
          <p:cNvPr id="381" name="Как обеспечивается безопасност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обеспечивается</a:t>
            </a:r>
            <a:r>
              <a:rPr dirty="0"/>
              <a:t> </a:t>
            </a:r>
            <a:r>
              <a:rPr dirty="0" err="1"/>
              <a:t>безопасность</a:t>
            </a:r>
            <a:endParaRPr dirty="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60606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FBeauSansPro-Regular"/>
        <a:ea typeface="PFBeauSansPro-Regular"/>
        <a:cs typeface="PFBeauSansPro-Regular"/>
      </a:majorFont>
      <a:minorFont>
        <a:latin typeface="PFBeauSansPro-Bbook"/>
        <a:ea typeface="PFBeauSansPro-Bbook"/>
        <a:cs typeface="PFBeauSansPro-Bboo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FBeauSansPro-Regular"/>
        <a:ea typeface="PFBeauSansPro-Regular"/>
        <a:cs typeface="PFBeauSansPro-Regular"/>
      </a:majorFont>
      <a:minorFont>
        <a:latin typeface="PFBeauSansPro-Bbook"/>
        <a:ea typeface="PFBeauSansPro-Bbook"/>
        <a:cs typeface="PFBeauSansPro-Bboo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1169</Words>
  <Application>Microsoft Office PowerPoint</Application>
  <PresentationFormat>Произвольный</PresentationFormat>
  <Paragraphs>168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Gill Sans</vt:lpstr>
      <vt:lpstr>Lucida Grande</vt:lpstr>
      <vt:lpstr>PFBeauSansPro-Bbook</vt:lpstr>
      <vt:lpstr>PFBeauSansPro-Bold</vt:lpstr>
      <vt:lpstr>PFBeauSansPro-Regular</vt:lpstr>
      <vt:lpstr>PFBeauSansPro-SemiBold</vt:lpstr>
      <vt:lpstr>PT Sans</vt:lpstr>
      <vt:lpstr>Times</vt:lpstr>
      <vt:lpstr>White</vt:lpstr>
      <vt:lpstr>Aladdin LiveOffice - доверенная платформа для безопасной дистанционной работы сотрудников         при использовании ими личных средств вычислительной техники </vt:lpstr>
      <vt:lpstr>Работа на "удалёнке"</vt:lpstr>
      <vt:lpstr>Важность и актуальность работы на "удалёнке"</vt:lpstr>
      <vt:lpstr>Что даёт использование LiveOffice</vt:lpstr>
      <vt:lpstr>Что даёт использование LiveOffice</vt:lpstr>
      <vt:lpstr>LiveOffice - как это работает</vt:lpstr>
      <vt:lpstr>LiveOffice - как это работает</vt:lpstr>
      <vt:lpstr>Компоненты решения  - как обеспечивается безопасность</vt:lpstr>
      <vt:lpstr>Как обеспечивается безопасность</vt:lpstr>
      <vt:lpstr>Компоненты решения</vt:lpstr>
      <vt:lpstr>Как обеспечивается безопасность</vt:lpstr>
      <vt:lpstr>Совместимые системы VPN </vt:lpstr>
      <vt:lpstr>Сертификация: ALO исп. 10 (Astra + ViPNet)</vt:lpstr>
      <vt:lpstr>Соответствие новым Требованиям к средствам дистанционной работы</vt:lpstr>
      <vt:lpstr>Aladdin LiveOffice Средство обеспечения безопасной работы сотрудников на "удалёнке"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Aladdin LiveOffice - доверенная платформа для безопасной дистанционной работы сотрудников         при использовании ими личных средств вычислительной техники</dc:title>
  <dc:creator>Sergey Petrenko</dc:creator>
  <cp:lastModifiedBy>Ludmila Movchan</cp:lastModifiedBy>
  <cp:revision>30</cp:revision>
  <dcterms:modified xsi:type="dcterms:W3CDTF">2021-06-24T13:46:54Z</dcterms:modified>
</cp:coreProperties>
</file>