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61" r:id="rId4"/>
    <p:sldMasterId id="2147483683" r:id="rId5"/>
    <p:sldMasterId id="2147483663" r:id="rId6"/>
    <p:sldMasterId id="2147483722" r:id="rId7"/>
  </p:sldMasterIdLst>
  <p:notesMasterIdLst>
    <p:notesMasterId r:id="rId32"/>
  </p:notesMasterIdLst>
  <p:handoutMasterIdLst>
    <p:handoutMasterId r:id="rId33"/>
  </p:handoutMasterIdLst>
  <p:sldIdLst>
    <p:sldId id="261" r:id="rId8"/>
    <p:sldId id="313" r:id="rId9"/>
    <p:sldId id="311" r:id="rId10"/>
    <p:sldId id="306" r:id="rId11"/>
    <p:sldId id="314" r:id="rId12"/>
    <p:sldId id="315" r:id="rId13"/>
    <p:sldId id="280" r:id="rId14"/>
    <p:sldId id="309" r:id="rId15"/>
    <p:sldId id="325" r:id="rId16"/>
    <p:sldId id="308" r:id="rId17"/>
    <p:sldId id="286" r:id="rId18"/>
    <p:sldId id="321" r:id="rId19"/>
    <p:sldId id="318" r:id="rId20"/>
    <p:sldId id="322" r:id="rId21"/>
    <p:sldId id="319" r:id="rId22"/>
    <p:sldId id="317" r:id="rId23"/>
    <p:sldId id="323" r:id="rId24"/>
    <p:sldId id="324" r:id="rId25"/>
    <p:sldId id="326" r:id="rId26"/>
    <p:sldId id="320" r:id="rId27"/>
    <p:sldId id="310" r:id="rId28"/>
    <p:sldId id="312" r:id="rId29"/>
    <p:sldId id="316" r:id="rId30"/>
    <p:sldId id="259" r:id="rId31"/>
  </p:sldIdLst>
  <p:sldSz cx="21336000" cy="13331825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PF BeauSans Pro" panose="02000500000000020004" pitchFamily="2" charset="0"/>
      <p:regular r:id="rId38"/>
      <p:bold r:id="rId39"/>
      <p:italic r:id="rId40"/>
      <p:boldItalic r:id="rId41"/>
    </p:embeddedFont>
    <p:embeddedFont>
      <p:font typeface="PF BeauSans Pro Bbook" panose="02000500000000020004" pitchFamily="2" charset="0"/>
      <p:regular r:id="rId42"/>
      <p:italic r:id="rId43"/>
    </p:embeddedFont>
    <p:embeddedFont>
      <p:font typeface="PF BeauSans Pro Light" panose="02000500000000020004" pitchFamily="2" charset="0"/>
      <p:regular r:id="rId44"/>
      <p:italic r:id="rId45"/>
    </p:embeddedFont>
    <p:embeddedFont>
      <p:font typeface="PF BeauSans Pro SemiBold" panose="02000500000000020004" pitchFamily="2" charset="0"/>
      <p:regular r:id="rId46"/>
      <p:bold r:id="rId47"/>
      <p:italic r:id="rId48"/>
      <p:boldItalic r:id="rId49"/>
    </p:embeddedFont>
    <p:embeddedFont>
      <p:font typeface="PFBeauSansPro-Bbook" panose="02000500000000020004" pitchFamily="2" charset="0"/>
      <p:regular r:id="rId50"/>
      <p:italic r:id="rId51"/>
    </p:embeddedFont>
    <p:embeddedFont>
      <p:font typeface="PFBeauSansPro-Italic" panose="02000500000000020004" pitchFamily="2" charset="0"/>
      <p:italic r:id="rId52"/>
    </p:embeddedFont>
    <p:embeddedFont>
      <p:font typeface="PFBeauSansPro-Regular" panose="02000500000000020004" pitchFamily="2" charset="0"/>
      <p:regular r:id="rId53"/>
    </p:embeddedFont>
    <p:embeddedFont>
      <p:font typeface="PT Sans" panose="020B0503020203020204" pitchFamily="34" charset="0"/>
      <p:regular r:id="rId54"/>
      <p:bold r:id="rId55"/>
      <p:italic r:id="rId56"/>
      <p:boldItalic r:id="rId57"/>
    </p:embeddedFont>
    <p:embeddedFont>
      <p:font typeface="Wingdings 3" pitchFamily="2" charset="2"/>
      <p:regular r:id="rId58"/>
    </p:embeddedFont>
  </p:embeddedFontLst>
  <p:defaultTextStyle>
    <a:defPPr>
      <a:defRPr lang="ru-RU"/>
    </a:defPPr>
    <a:lvl1pPr marL="0" algn="l" defTabSz="1980956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90478" algn="l" defTabSz="1980956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80956" algn="l" defTabSz="1980956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71434" algn="l" defTabSz="1980956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61912" algn="l" defTabSz="1980956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52390" algn="l" defTabSz="1980956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42868" algn="l" defTabSz="1980956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33347" algn="l" defTabSz="1980956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23825" algn="l" defTabSz="1980956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9">
          <p15:clr>
            <a:srgbClr val="A4A3A4"/>
          </p15:clr>
        </p15:guide>
        <p15:guide id="2" pos="6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85F"/>
    <a:srgbClr val="EA501D"/>
    <a:srgbClr val="E64117"/>
    <a:srgbClr val="46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6" autoAdjust="0"/>
    <p:restoredTop sz="83605" autoAdjust="0"/>
  </p:normalViewPr>
  <p:slideViewPr>
    <p:cSldViewPr>
      <p:cViewPr varScale="1">
        <p:scale>
          <a:sx n="54" d="100"/>
          <a:sy n="54" d="100"/>
        </p:scale>
        <p:origin x="744" y="240"/>
      </p:cViewPr>
      <p:guideLst>
        <p:guide orient="horz" pos="4199"/>
        <p:guide pos="672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22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6.fntdata"/><Relationship Id="rId21" Type="http://schemas.openxmlformats.org/officeDocument/2006/relationships/slide" Target="slides/slide14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1.xml"/><Relationship Id="rId51" Type="http://schemas.openxmlformats.org/officeDocument/2006/relationships/font" Target="fonts/font1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8C47-0165-46D4-9576-51831E317731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42C1E-EE28-4BE6-BDD9-F18092F0B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044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79C24-81B8-4E3B-AC34-5734A4061C49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5AEB3-3D51-4ACC-914F-E21E00EA9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263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34672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21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76868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967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551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Кратно</a:t>
            </a:r>
            <a:r>
              <a:rPr lang="ru-RU" baseline="0" dirty="0"/>
              <a:t> о сценариях и кейсах</a:t>
            </a:r>
            <a:r>
              <a:rPr lang="en-US" baseline="0" dirty="0"/>
              <a:t>:</a:t>
            </a:r>
          </a:p>
          <a:p>
            <a:r>
              <a:rPr lang="ru-RU" baseline="0" dirty="0"/>
              <a:t>Классический удаленный доступ к рабочему месту </a:t>
            </a:r>
            <a:r>
              <a:rPr lang="en-US" baseline="0" dirty="0"/>
              <a:t>(VPN </a:t>
            </a:r>
            <a:r>
              <a:rPr lang="ru-RU" baseline="0" dirty="0"/>
              <a:t>на своем ноутбуке) или </a:t>
            </a:r>
            <a:r>
              <a:rPr lang="en-US" baseline="0" dirty="0"/>
              <a:t>VPN + RDP </a:t>
            </a:r>
            <a:r>
              <a:rPr lang="ru-RU" baseline="0" dirty="0"/>
              <a:t>случае личного ПК. </a:t>
            </a:r>
            <a:endParaRPr lang="en-US" baseline="0" dirty="0"/>
          </a:p>
          <a:p>
            <a:r>
              <a:rPr lang="ru-RU" baseline="0" dirty="0"/>
              <a:t>Сюда</a:t>
            </a:r>
            <a:r>
              <a:rPr lang="en-US" baseline="0" dirty="0"/>
              <a:t> </a:t>
            </a:r>
            <a:r>
              <a:rPr lang="ru-RU" baseline="0" dirty="0"/>
              <a:t>же но к более надежным, можно отнести </a:t>
            </a:r>
            <a:r>
              <a:rPr lang="en-US" baseline="0" dirty="0"/>
              <a:t>VDI.</a:t>
            </a:r>
          </a:p>
          <a:p>
            <a:r>
              <a:rPr lang="ru-RU" baseline="0" dirty="0"/>
              <a:t>Облака</a:t>
            </a:r>
            <a:r>
              <a:rPr lang="en-US" baseline="0" dirty="0"/>
              <a:t>:</a:t>
            </a:r>
            <a:r>
              <a:rPr lang="ru-RU" baseline="0" dirty="0"/>
              <a:t> Азур, </a:t>
            </a:r>
            <a:r>
              <a:rPr lang="ru-RU" baseline="0" dirty="0" err="1"/>
              <a:t>Рокет</a:t>
            </a:r>
            <a:r>
              <a:rPr lang="ru-RU" baseline="0" dirty="0"/>
              <a:t> Чат, </a:t>
            </a:r>
            <a:r>
              <a:rPr lang="en-US" baseline="0" dirty="0"/>
              <a:t>Office 365 </a:t>
            </a:r>
            <a:r>
              <a:rPr lang="ru-RU" baseline="0" dirty="0"/>
              <a:t> и т.д.</a:t>
            </a:r>
            <a:endParaRPr lang="en-US" baseline="0" dirty="0"/>
          </a:p>
          <a:p>
            <a:r>
              <a:rPr lang="ru-RU" baseline="0" dirty="0"/>
              <a:t>Корп. Сеть это вход в домен как на </a:t>
            </a:r>
            <a:r>
              <a:rPr lang="en-US" baseline="0" dirty="0"/>
              <a:t>Win </a:t>
            </a:r>
            <a:r>
              <a:rPr lang="ru-RU" baseline="0" dirty="0"/>
              <a:t>так и </a:t>
            </a:r>
            <a:r>
              <a:rPr lang="en-US" baseline="0" dirty="0"/>
              <a:t>Linux, </a:t>
            </a:r>
            <a:r>
              <a:rPr lang="ru-RU" baseline="0" dirty="0"/>
              <a:t>а далее копр. ресурсы или отдельные приложения например тот же </a:t>
            </a:r>
            <a:r>
              <a:rPr lang="en-US" baseline="0" dirty="0"/>
              <a:t>SAP</a:t>
            </a:r>
            <a:r>
              <a:rPr lang="ru-RU" baseline="0" dirty="0"/>
              <a:t>, 1С через </a:t>
            </a:r>
            <a:r>
              <a:rPr lang="en-US" baseline="0" dirty="0"/>
              <a:t>ADFS</a:t>
            </a:r>
          </a:p>
        </p:txBody>
      </p:sp>
    </p:spTree>
    <p:extLst>
      <p:ext uri="{BB962C8B-B14F-4D97-AF65-F5344CB8AC3E}">
        <p14:creationId xmlns:p14="http://schemas.microsoft.com/office/powerpoint/2010/main" val="648548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85411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7803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Класс защищенности информационной системы </a:t>
            </a:r>
            <a:r>
              <a:rPr lang="en-US" dirty="0"/>
              <a:t>1 </a:t>
            </a:r>
            <a:r>
              <a:rPr lang="ru-RU" dirty="0"/>
              <a:t>и</a:t>
            </a:r>
            <a:r>
              <a:rPr lang="ru-RU" baseline="0" dirty="0"/>
              <a:t> 2 (</a:t>
            </a:r>
            <a:r>
              <a:rPr lang="ru-RU" dirty="0"/>
              <a:t>1а, 2а, 3 и 1а, 2а, 3, 4)</a:t>
            </a:r>
            <a:endParaRPr lang="en-US" dirty="0"/>
          </a:p>
          <a:p>
            <a:r>
              <a:rPr lang="ru-RU" dirty="0"/>
              <a:t>Требования к усилению ИАФ.1: 1) в информационной системе должна обеспечиваться многофакторная (двухфакторная) аутентификация для удаленного доступа в систему с правами привилегированных учетных записей (администраторов): а) с использованием сети связи общего пользования, в том числе сети Интернет</a:t>
            </a:r>
          </a:p>
          <a:p>
            <a:r>
              <a:rPr lang="ru-RU" dirty="0"/>
              <a:t>2) в информационной системе должна обеспечиваться многофакторная (двухфакторная) аутентификация для удаленного доступа в систему с правами непривилегированных учетных записей (пользователей): а) с использованием сети связи общего пользования, в том числе сети Интернет</a:t>
            </a:r>
          </a:p>
          <a:p>
            <a:r>
              <a:rPr lang="ru-RU" dirty="0"/>
              <a:t>3) в информационной системе должна обеспечиваться многофакторная (двухфакторная) аутентификация для локального доступа в систему с правами привилегированных учетных записей (администраторов); </a:t>
            </a:r>
            <a:endParaRPr lang="en-US" dirty="0"/>
          </a:p>
          <a:p>
            <a:r>
              <a:rPr lang="ru-RU" dirty="0"/>
              <a:t>4) в информационной системе должна обеспечиваться многофакторная (двухфакторная) аутентификация для локального доступа в систему с правами непривилегированных учетных записей (пользователей);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4636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NIST (best practice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Возьмем известную CIS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для средних и крупных компаний рекомендуется использоваться 2FA для удаленного доступа, доступа по 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управления сетевым оборудованием, доступа администраторов и всех пользователей во все ИС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2F85-99CC-814E-A7AA-7968D0BA311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0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2F85-99CC-814E-A7AA-7968D0BA311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2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Сосредоточение внимания на правилах паролей или длине и сложности или проверке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компрометацию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не на вещах, которые действительно могут помочь, - это просто отвлечение сил и внимание от реальных проблем в ИБ.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 что когда дело доходит до состава и длины, вашего пароля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основном), то на самом деле, это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уже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имеет значения!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понять почему, давайте посмотрим, какие есть основные атаки на пароли и как сам пароль влияет на решение этой задачи для злоумышленника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2F85-99CC-814E-A7AA-7968D0BA311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77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Атака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покупка и проверка учетных данных (Суммарно все эти 7 коллекций на лето 2019 г. содержали 4 млрд пар логин/пароль! + к этому добавляется то что 60-70 процентов пользователей допускаю повторное-многократное использование логина и пароля-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у злоумышленника есть точный пароль.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высокий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Фишинг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Man-in-the-middle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атака по середине - Люди проявляют любопытство или беспокойство и игнорируют предупреждающие знаки -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пользователь передает пароль злоумышленнику (Даже если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фишинг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предпологает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быструю атаку, он собирает данные для первой атаки)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Высокий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нажатия клавиш -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Вредоносное ПО,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сниффинг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Переход по ссылкам, запуск от имени администратора, а не сканирование на наличие вредоносных программ -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вредоносная программа перехватывает именно то, что набирается.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Низкий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Местное использование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Записывание паролей (из-за сложности или из-за не частого их использования) -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обнаружен точный пароль.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Низкий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Вымогательство, Шантаж, инсайдерская угроза -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низкий. Хотя в кино круто - Быть человеком. -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раскрыт точный пароль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Пароль спрей–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хакеры используют легко получаемые списки пользователей, попробуйте один и тот же пароль для очень большого числа имен пользователей- Использование общих паролей, таких как qwerty123, Summer2018,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Rabota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123!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высокий - Нет,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только он не входит в число «лучших» паролей.</a:t>
            </a:r>
          </a:p>
          <a:p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Brute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Очень низкий -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Извлечение базы данных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хешей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взлом, проникновение в сеть (контролер домена) -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если вы не используете непригодный для использования пароль</a:t>
            </a:r>
          </a:p>
        </p:txBody>
      </p:sp>
    </p:spTree>
    <p:extLst>
      <p:ext uri="{BB962C8B-B14F-4D97-AF65-F5344CB8AC3E}">
        <p14:creationId xmlns:p14="http://schemas.microsoft.com/office/powerpoint/2010/main" val="3402628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Дело в том, что ваш пароль в случае взлома просто не имеет значения - если он не длиннее 12 символов и никогда не использовался раньше!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 пароль не имеет значения, но имеет значение MFA! Согласно нашим исследованиям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вероятность взлома вашей учетной записи более чем на 99,9% (0,1 %)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493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 работу</a:t>
            </a:r>
            <a:r>
              <a:rPr lang="ru-RU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показывал или буду показывать!</a:t>
            </a:r>
            <a:endParaRPr lang="ru-RU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17F711-88D5-4C4A-AE2D-81A1D87264E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72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8625" y="741363"/>
            <a:ext cx="59245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Производительность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JAS выдерживает значительные нагрузки (свыше 2 000 аутентификаций в секунду на одном сервере), что позволяет использовать его в организациях любого масштаба.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Масштабируемость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Производительность сервера JAS напрямую зависит от производительности процессора (вертикальная масштабируемость). Поддерживается работа нескольких серверов JAS в одном кластере.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Надежность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Разрабатывался как продукт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встраивания, очень надежен и отказоустойчив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Совместимость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постоянно обновляем свои компоненты и плагины , чтобы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поддержать последние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СУБД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b="1" dirty="0"/>
              <a:t>Моб.</a:t>
            </a:r>
            <a:r>
              <a:rPr lang="ru-RU" b="1" baseline="0" dirty="0"/>
              <a:t> устройства.</a:t>
            </a:r>
          </a:p>
          <a:p>
            <a:r>
              <a:rPr lang="en-US" baseline="0" dirty="0"/>
              <a:t>OTP </a:t>
            </a:r>
            <a:r>
              <a:rPr lang="ru-RU" baseline="0" dirty="0"/>
              <a:t>не привязано к </a:t>
            </a:r>
            <a:r>
              <a:rPr lang="en-US" baseline="0" dirty="0" err="1"/>
              <a:t>usb</a:t>
            </a:r>
            <a:r>
              <a:rPr lang="en-US" baseline="0" dirty="0"/>
              <a:t> </a:t>
            </a:r>
            <a:r>
              <a:rPr lang="ru-RU" baseline="0" dirty="0"/>
              <a:t>или какому-то железу, поэтому может работать на любых устройствах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Отечественное ПО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JAS зарегистрирован в Едином реестре отечественного ПО (№ 2128) и рекомендован к закупкам государственными предприятиями и органами власти (при наличии отечественного решения структуры, финансируемые из российского бюджета, не могут приобретать аналогичное по функциям импортное ПО).</a:t>
            </a:r>
          </a:p>
          <a:p>
            <a:r>
              <a:rPr lang="ru-RU" b="1" dirty="0"/>
              <a:t>Цена</a:t>
            </a:r>
          </a:p>
          <a:p>
            <a:r>
              <a:rPr lang="ru-RU" dirty="0"/>
              <a:t>Простая система лицензирования</a:t>
            </a:r>
            <a:r>
              <a:rPr lang="ru-RU" baseline="0" dirty="0"/>
              <a:t> и хорошая цена!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17F711-88D5-4C4A-AE2D-81A1D87264E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42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07160" y="3739667"/>
            <a:ext cx="8568952" cy="335829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7500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1" hasCustomPrompt="1"/>
          </p:nvPr>
        </p:nvSpPr>
        <p:spPr>
          <a:xfrm>
            <a:off x="3107160" y="7148180"/>
            <a:ext cx="8568952" cy="2880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ru-RU" sz="5500" kern="1200" dirty="0" smtClean="0">
                <a:solidFill>
                  <a:schemeClr val="tx1"/>
                </a:solidFill>
                <a:latin typeface="PF BeauSans Pro" pitchFamily="50" charset="0"/>
                <a:ea typeface="+mn-ea"/>
                <a:cs typeface="+mn-cs"/>
              </a:defRPr>
            </a:lvl1pPr>
            <a:lvl2pPr marL="457200" indent="0">
              <a:buNone/>
              <a:defRPr lang="ru-RU" sz="5500" kern="1200" dirty="0" smtClean="0">
                <a:solidFill>
                  <a:schemeClr val="tx1"/>
                </a:solidFill>
                <a:latin typeface="PF BeauSans Pro" pitchFamily="50" charset="0"/>
                <a:ea typeface="+mn-ea"/>
                <a:cs typeface="+mn-cs"/>
              </a:defRPr>
            </a:lvl2pPr>
            <a:lvl3pPr marL="914400" indent="0">
              <a:buNone/>
              <a:defRPr lang="ru-RU" sz="5500" kern="1200" dirty="0" smtClean="0">
                <a:solidFill>
                  <a:schemeClr val="tx1"/>
                </a:solidFill>
                <a:latin typeface="PF BeauSans Pro" pitchFamily="50" charset="0"/>
                <a:ea typeface="+mn-ea"/>
                <a:cs typeface="+mn-cs"/>
              </a:defRPr>
            </a:lvl3pPr>
            <a:lvl4pPr marL="1371600" indent="0">
              <a:buNone/>
              <a:defRPr lang="ru-RU" sz="5500" kern="1200" dirty="0" smtClean="0">
                <a:solidFill>
                  <a:schemeClr val="tx1"/>
                </a:solidFill>
                <a:latin typeface="PF BeauSans Pro" pitchFamily="50" charset="0"/>
                <a:ea typeface="+mn-ea"/>
                <a:cs typeface="+mn-cs"/>
              </a:defRPr>
            </a:lvl4pPr>
            <a:lvl5pPr marL="1828800" indent="0">
              <a:buNone/>
              <a:defRPr lang="ru-RU" sz="5500" kern="1200" dirty="0">
                <a:solidFill>
                  <a:schemeClr val="tx1"/>
                </a:solidFill>
                <a:latin typeface="PF BeauSans Pro" pitchFamily="50" charset="0"/>
                <a:ea typeface="+mn-ea"/>
                <a:cs typeface="+mn-cs"/>
              </a:defRPr>
            </a:lvl5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6C90BF-4D9A-4D4B-830B-4925AB2FF9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76112" y="3740492"/>
            <a:ext cx="6288087" cy="6288088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344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/>
          </p:cNvSpPr>
          <p:nvPr userDrawn="1"/>
        </p:nvSpPr>
        <p:spPr bwMode="auto">
          <a:xfrm>
            <a:off x="3323184" y="761256"/>
            <a:ext cx="12984887" cy="124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45720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4000" noProof="0" dirty="0">
                <a:solidFill>
                  <a:srgbClr val="4D4C4C"/>
                </a:solidFill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rPr>
              <a:t>Будь собой</a:t>
            </a:r>
          </a:p>
          <a:p>
            <a:pPr>
              <a:spcBef>
                <a:spcPts val="100"/>
              </a:spcBef>
            </a:pPr>
            <a:r>
              <a:rPr lang="ru-RU" altLang="ru-RU" sz="4000" noProof="0" dirty="0">
                <a:solidFill>
                  <a:srgbClr val="4D4C4C"/>
                </a:solidFill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rPr>
              <a:t>	в электронном мире!</a:t>
            </a:r>
            <a:r>
              <a:rPr lang="en-US" altLang="ru-RU" sz="4000" b="0" i="1" baseline="30000" noProof="0" dirty="0">
                <a:solidFill>
                  <a:srgbClr val="4D4C4C"/>
                </a:solidFill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rPr>
              <a:t> ®</a:t>
            </a:r>
            <a:endParaRPr lang="ru-RU" altLang="ru-RU" sz="4000" b="0" i="1" baseline="30000" noProof="0" dirty="0">
              <a:solidFill>
                <a:srgbClr val="4D4C4C"/>
              </a:solidFill>
              <a:latin typeface="PFBeauSansPro-Italic" charset="0"/>
              <a:ea typeface="PFBeauSansPro-Italic" charset="0"/>
              <a:cs typeface="PFBeauSansPro-Italic" charset="0"/>
              <a:sym typeface="PFBeauSansPro-Italic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93840" y="3569568"/>
            <a:ext cx="1077022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Данный документ, включая подбор и расположение иллюстраций и материалов в нём, является объектом авторских прав и охраняется в соответствии с законодательством Российской Федерации. Обладателем исключительных авторских и имущественных прав является ЗАО "Аладдин Р.Д.". Использование этих материалов любым способом без письменного разрешения правообладателя запрещено и может повлечь ответственность, предусмотренную законодательством РФ.</a:t>
            </a:r>
          </a:p>
          <a:p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Информация, приведённая в данном документе, предназначена исключительно для ознакомления и не является исчерпывающей. Состав продуктов, компонент, их функции, характеристики, версии, доступность и пр. могут быть изменены компанией "Аладдин Р.Д." без предварительного уведомления. Все указанные данные о характеристиках продуктов основаны на международных или российских стандартах и результатах тестирования, полученных в независимых тестовых или сертификационных лабораториях, либо на принятых в компании методиках. В данном документе компания "Аладдин</a:t>
            </a:r>
            <a:r>
              <a:rPr lang="en-US" altLang="ru-RU" sz="1400" strike="noStrike" kern="1200" baseline="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Р.Д." не предоставляет никаких ни явных, ни подразумеваемых гарантий.</a:t>
            </a:r>
          </a:p>
          <a:p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Владельцем товарных знаков Аладдин, </a:t>
            </a:r>
            <a:r>
              <a:rPr lang="ru-RU" altLang="ru-RU" sz="1400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Aladdin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, </a:t>
            </a:r>
            <a:r>
              <a:rPr lang="ru-RU" altLang="ru-RU" sz="1400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JaCarta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, логотипов, слогана "Будь собой в электронном мире!" и правообладателем исключительных прав на их дизайн и использование, патентов на соответствующие продукты является ЗАО "Аладдин Р.Д.".</a:t>
            </a:r>
          </a:p>
          <a:p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Владельцем товарных знаков Apple, iPad, iPhone, </a:t>
            </a:r>
            <a:r>
              <a:rPr lang="en-US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m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acOS, OS Х является корпорация Apple Inc. Владельцем товарного знака IOS является компания </a:t>
            </a:r>
            <a:r>
              <a:rPr lang="ru-RU" altLang="ru-RU" sz="1400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Cisco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(</a:t>
            </a:r>
            <a:r>
              <a:rPr lang="ru-RU" altLang="ru-RU" sz="1400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Cisco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</a:t>
            </a:r>
            <a:r>
              <a:rPr lang="ru-RU" altLang="ru-RU" sz="1400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Systems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, </a:t>
            </a:r>
            <a:r>
              <a:rPr lang="ru-RU" altLang="ru-RU" sz="1400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Inc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). Владельцем товарного знака </a:t>
            </a:r>
            <a:r>
              <a:rPr lang="ru-RU" altLang="ru-RU" sz="1400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Windows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</a:t>
            </a:r>
            <a:r>
              <a:rPr lang="ru-RU" altLang="ru-RU" sz="1400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Vista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и др. — корпорация </a:t>
            </a:r>
            <a:r>
              <a:rPr lang="ru-RU" altLang="ru-RU" sz="1400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Microsoft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(</a:t>
            </a:r>
            <a:r>
              <a:rPr lang="ru-RU" altLang="ru-RU" sz="1400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Microsoft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</a:t>
            </a:r>
            <a:r>
              <a:rPr lang="ru-RU" altLang="ru-RU" sz="1400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Corporation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). Названия прочих технологий, продуктов, компаний, </a:t>
            </a:r>
            <a:r>
              <a:rPr lang="ru-RU" altLang="ru-RU" sz="1400" strike="noStrike" kern="1200" noProof="0" dirty="0" err="1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упоминающихся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 в данном документе, могут являться товарными знаками своих законных владельцев.</a:t>
            </a:r>
          </a:p>
          <a:p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Сведения, приведённые в данном документе, актуальны на дату его публикации.</a:t>
            </a:r>
          </a:p>
          <a:p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При перепечатке и использовании данных материалов либо любой их части ссылки на ЗАО "Аладдин Р.Д." обязательны.</a:t>
            </a:r>
          </a:p>
          <a:p>
            <a:endParaRPr lang="ru-RU" altLang="ru-RU" sz="1400" strike="noStrike" kern="1200" noProof="0" dirty="0">
              <a:solidFill>
                <a:srgbClr val="343333"/>
              </a:solidFill>
              <a:latin typeface="PFBeauSansPro-Regular" charset="0"/>
              <a:ea typeface="PFBeauSansPro-Regular" charset="0"/>
              <a:cs typeface="PFBeauSansPro-Regular" charset="0"/>
              <a:sym typeface="PFBeauSansPro-Regular" charset="0"/>
            </a:endParaRPr>
          </a:p>
          <a:p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© 1995-20</a:t>
            </a:r>
            <a:r>
              <a:rPr lang="en-US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20</a:t>
            </a:r>
            <a:r>
              <a:rPr lang="ru-RU" altLang="ru-RU" sz="1400" strike="noStrike" kern="1200" noProof="0" dirty="0">
                <a:solidFill>
                  <a:srgbClr val="343333"/>
                </a:solidFill>
                <a:latin typeface="PFBeauSansPro-Regular" charset="0"/>
                <a:ea typeface="PFBeauSansPro-Regular" charset="0"/>
                <a:cs typeface="PFBeauSansPro-Regular" charset="0"/>
                <a:sym typeface="PFBeauSansPro-Regular" charset="0"/>
              </a:rPr>
              <a:t>, ЗАО "Аладдин Р.Д.".  Все права защищены.</a:t>
            </a:r>
          </a:p>
          <a:p>
            <a:endParaRPr lang="ru-RU" altLang="ru-RU" sz="1400" strike="noStrike" kern="1200" noProof="0" dirty="0">
              <a:solidFill>
                <a:srgbClr val="343333"/>
              </a:solidFill>
              <a:latin typeface="PFBeauSansPro-Regular" charset="0"/>
              <a:ea typeface="PFBeauSansPro-Regular" charset="0"/>
              <a:cs typeface="PFBeauSansPro-Regular" charset="0"/>
              <a:sym typeface="PFBeauSansPro-Regular" charset="0"/>
            </a:endParaRPr>
          </a:p>
          <a:p>
            <a:r>
              <a:rPr lang="ru-RU" sz="1400" b="0" kern="1200" dirty="0">
                <a:solidFill>
                  <a:schemeClr val="tx1"/>
                </a:solidFill>
                <a:effectLst/>
                <a:latin typeface="PF BeauSans Pro" pitchFamily="50" charset="0"/>
                <a:ea typeface="+mn-ea"/>
                <a:cs typeface="+mn-cs"/>
              </a:rPr>
              <a:t>Лицензии ФСТЭК России № 0037 и № 0054 от 18.02.03, № 3442 от 10.11.17</a:t>
            </a:r>
          </a:p>
          <a:p>
            <a:r>
              <a:rPr lang="ru-RU" sz="1400" b="0" kern="1200" dirty="0">
                <a:solidFill>
                  <a:schemeClr val="tx1"/>
                </a:solidFill>
                <a:effectLst/>
                <a:latin typeface="PF BeauSans Pro" pitchFamily="50" charset="0"/>
                <a:ea typeface="+mn-ea"/>
                <a:cs typeface="+mn-cs"/>
              </a:rPr>
              <a:t>Лицензии ФСБ России № 12632 Н от 20.12.12, № 30419 от 16.08.17</a:t>
            </a:r>
          </a:p>
          <a:p>
            <a:r>
              <a:rPr lang="ru-RU" sz="1400" b="0" kern="1200" dirty="0">
                <a:solidFill>
                  <a:schemeClr val="tx1"/>
                </a:solidFill>
                <a:effectLst/>
                <a:latin typeface="PF BeauSans Pro" pitchFamily="50" charset="0"/>
                <a:ea typeface="+mn-ea"/>
                <a:cs typeface="+mn-cs"/>
              </a:rPr>
              <a:t>Лицензия Министерства обороны РФ № 1823 от 26.08.19</a:t>
            </a:r>
          </a:p>
          <a:p>
            <a:pPr marL="0" algn="l" defTabSz="1980956" rtl="0" eaLnBrk="1" latinLnBrk="0" hangingPunct="1"/>
            <a:r>
              <a:rPr lang="ru-RU" sz="1400" b="0" kern="1200" dirty="0">
                <a:solidFill>
                  <a:schemeClr val="tx1"/>
                </a:solidFill>
                <a:effectLst/>
                <a:latin typeface="PF BeauSans Pro" pitchFamily="50" charset="0"/>
                <a:ea typeface="+mn-ea"/>
                <a:cs typeface="+mn-cs"/>
              </a:rPr>
              <a:t>Система менеджмента качества АО "Аладдин Р.Д.", соответствующая требованиям ГОСТ Р ИСО 9001-2015 (ISO 9001:2015) и дополнительным требованиям ГОСТ РВ 0015-002-2012, сертифицирована в двух системах: </a:t>
            </a:r>
            <a:r>
              <a:rPr lang="ru-RU" sz="1400" b="0" kern="1200" dirty="0" err="1">
                <a:solidFill>
                  <a:schemeClr val="tx1"/>
                </a:solidFill>
                <a:effectLst/>
                <a:latin typeface="PF BeauSans Pro" pitchFamily="50" charset="0"/>
                <a:ea typeface="+mn-ea"/>
                <a:cs typeface="+mn-cs"/>
              </a:rPr>
              <a:t>Росаккредитация</a:t>
            </a:r>
            <a:r>
              <a:rPr lang="ru-RU" sz="1400" b="0" kern="1200" dirty="0">
                <a:solidFill>
                  <a:schemeClr val="tx1"/>
                </a:solidFill>
                <a:effectLst/>
                <a:latin typeface="PF BeauSans Pro" pitchFamily="50" charset="0"/>
                <a:ea typeface="+mn-ea"/>
                <a:cs typeface="+mn-cs"/>
              </a:rPr>
              <a:t>, сертификат соответствия № RU CMS-RU.ФК14.00263 (срок действия до 20.07.2021); система добровольной сертификации "Военный регистр", сертификат соответствия № ВР 21.1.13537-2019 (срок действия до 24.04.2022)</a:t>
            </a:r>
          </a:p>
          <a:p>
            <a:endParaRPr lang="en-US" sz="1400" b="0" kern="1200" dirty="0">
              <a:solidFill>
                <a:schemeClr val="tx1"/>
              </a:solidFill>
              <a:effectLst/>
              <a:latin typeface="PF BeauSans Pro" pitchFamily="50" charset="0"/>
              <a:ea typeface="+mn-ea"/>
              <a:cs typeface="+mn-cs"/>
            </a:endParaRPr>
          </a:p>
          <a:p>
            <a:endParaRPr lang="en-US" sz="1400" b="0" kern="1200" dirty="0">
              <a:solidFill>
                <a:schemeClr val="tx1"/>
              </a:solidFill>
              <a:effectLst/>
              <a:latin typeface="PF BeauSans Pro" pitchFamily="50" charset="0"/>
              <a:ea typeface="+mn-ea"/>
              <a:cs typeface="+mn-cs"/>
            </a:endParaRPr>
          </a:p>
          <a:p>
            <a:endParaRPr lang="en-US" sz="1400" b="0" kern="1200" dirty="0">
              <a:solidFill>
                <a:schemeClr val="tx1"/>
              </a:solidFill>
              <a:effectLst/>
              <a:latin typeface="PF BeauSans Pro" pitchFamily="50" charset="0"/>
              <a:ea typeface="+mn-ea"/>
              <a:cs typeface="+mn-cs"/>
            </a:endParaRPr>
          </a:p>
          <a:p>
            <a:endParaRPr lang="en-US" sz="1400" b="0" kern="1200" dirty="0">
              <a:solidFill>
                <a:schemeClr val="tx1"/>
              </a:solidFill>
              <a:effectLst/>
              <a:latin typeface="PF BeauSans Pro" pitchFamily="50" charset="0"/>
              <a:ea typeface="+mn-ea"/>
              <a:cs typeface="+mn-cs"/>
            </a:endParaRPr>
          </a:p>
          <a:p>
            <a:endParaRPr lang="en-US" sz="1400" b="0" kern="1200" dirty="0">
              <a:solidFill>
                <a:schemeClr val="tx1"/>
              </a:solidFill>
              <a:effectLst/>
              <a:latin typeface="PF BeauSans Pro" pitchFamily="50" charset="0"/>
              <a:ea typeface="+mn-ea"/>
              <a:cs typeface="+mn-cs"/>
            </a:endParaRPr>
          </a:p>
          <a:p>
            <a:endParaRPr lang="ru-RU" sz="1400" b="0" kern="1200" dirty="0">
              <a:solidFill>
                <a:schemeClr val="tx1"/>
              </a:solidFill>
              <a:effectLst/>
              <a:latin typeface="PF BeauSans Pro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7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99048" y="1049288"/>
            <a:ext cx="17931008" cy="165618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6000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Содержимое 3">
            <a:extLst>
              <a:ext uri="{FF2B5EF4-FFF2-40B4-BE49-F238E27FC236}">
                <a16:creationId xmlns:a16="http://schemas.microsoft.com/office/drawing/2014/main" id="{86A2CD03-199D-4048-B9D1-0D510BCB96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88080" y="3497560"/>
            <a:ext cx="10812168" cy="7704856"/>
          </a:xfrm>
          <a:prstGeom prst="rect">
            <a:avLst/>
          </a:prstGeom>
        </p:spPr>
        <p:txBody>
          <a:bodyPr anchor="t" anchorCtr="0"/>
          <a:lstStyle>
            <a:lvl1pPr marL="648000" indent="-648000">
              <a:buSzPct val="80000"/>
              <a:buFont typeface="Arial" panose="020B0604020202020204" pitchFamily="34" charset="0"/>
              <a:buChar char="•"/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6" name="Содержимое 3">
            <a:extLst>
              <a:ext uri="{FF2B5EF4-FFF2-40B4-BE49-F238E27FC236}">
                <a16:creationId xmlns:a16="http://schemas.microsoft.com/office/drawing/2014/main" id="{D215EE09-53EB-1A4D-B585-260F709060A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699856" y="3497560"/>
            <a:ext cx="6330200" cy="7704856"/>
          </a:xfrm>
          <a:prstGeom prst="rect">
            <a:avLst/>
          </a:prstGeom>
        </p:spPr>
        <p:txBody>
          <a:bodyPr anchor="t" anchorCtr="0"/>
          <a:lstStyle>
            <a:lvl1pPr marL="0" indent="0">
              <a:buSzPct val="80000"/>
              <a:buFontTx/>
              <a:buNone/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37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99048" y="1049288"/>
            <a:ext cx="17865352" cy="165618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6000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Содержимое 3">
            <a:extLst>
              <a:ext uri="{FF2B5EF4-FFF2-40B4-BE49-F238E27FC236}">
                <a16:creationId xmlns:a16="http://schemas.microsoft.com/office/drawing/2014/main" id="{86A2CD03-199D-4048-B9D1-0D510BCB9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8080" y="3497560"/>
            <a:ext cx="8579920" cy="7704856"/>
          </a:xfrm>
          <a:prstGeom prst="rect">
            <a:avLst/>
          </a:prstGeom>
        </p:spPr>
        <p:txBody>
          <a:bodyPr anchor="t" anchorCtr="0"/>
          <a:lstStyle>
            <a:lvl1pPr marL="0" indent="0">
              <a:buSzPct val="80000"/>
              <a:buFont typeface="Arial" panose="020B0604020202020204" pitchFamily="34" charset="0"/>
              <a:buNone/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endParaRPr lang="ru-RU" dirty="0"/>
          </a:p>
        </p:txBody>
      </p:sp>
      <p:sp>
        <p:nvSpPr>
          <p:cNvPr id="7" name="Содержимое 3">
            <a:extLst>
              <a:ext uri="{FF2B5EF4-FFF2-40B4-BE49-F238E27FC236}">
                <a16:creationId xmlns:a16="http://schemas.microsoft.com/office/drawing/2014/main" id="{9741B5C8-F087-C54E-AA0C-2F94CE3D5CF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384480" y="3467080"/>
            <a:ext cx="8579920" cy="7704856"/>
          </a:xfrm>
          <a:prstGeom prst="rect">
            <a:avLst/>
          </a:prstGeom>
        </p:spPr>
        <p:txBody>
          <a:bodyPr anchor="t" anchorCtr="0"/>
          <a:lstStyle>
            <a:lvl1pPr marL="648000" indent="-648000">
              <a:buSzPct val="80000"/>
              <a:buFont typeface="Arial" panose="020B0604020202020204" pitchFamily="34" charset="0"/>
              <a:buChar char="•"/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81008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99048" y="1049288"/>
            <a:ext cx="17931008" cy="165618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6000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Содержимое 3">
            <a:extLst>
              <a:ext uri="{FF2B5EF4-FFF2-40B4-BE49-F238E27FC236}">
                <a16:creationId xmlns:a16="http://schemas.microsoft.com/office/drawing/2014/main" id="{86A2CD03-199D-4048-B9D1-0D510BCB96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17888" y="3489920"/>
            <a:ext cx="10812168" cy="7704856"/>
          </a:xfrm>
          <a:prstGeom prst="rect">
            <a:avLst/>
          </a:prstGeom>
        </p:spPr>
        <p:txBody>
          <a:bodyPr anchor="t" anchorCtr="0"/>
          <a:lstStyle>
            <a:lvl1pPr marL="648000" indent="-648000">
              <a:buSzPct val="80000"/>
              <a:buFont typeface="Arial" panose="020B0604020202020204" pitchFamily="34" charset="0"/>
              <a:buChar char="•"/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6" name="Содержимое 3">
            <a:extLst>
              <a:ext uri="{FF2B5EF4-FFF2-40B4-BE49-F238E27FC236}">
                <a16:creationId xmlns:a16="http://schemas.microsoft.com/office/drawing/2014/main" id="{D215EE09-53EB-1A4D-B585-260F709060A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060576" y="3497560"/>
            <a:ext cx="6330200" cy="7704856"/>
          </a:xfrm>
          <a:prstGeom prst="rect">
            <a:avLst/>
          </a:prstGeom>
        </p:spPr>
        <p:txBody>
          <a:bodyPr anchor="t" anchorCtr="0"/>
          <a:lstStyle>
            <a:lvl1pPr marL="0" indent="0">
              <a:buSzPct val="80000"/>
              <a:buFontTx/>
              <a:buNone/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231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ртинк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11028050" y="3065412"/>
            <a:ext cx="9001249" cy="9433310"/>
          </a:xfrm>
          <a:prstGeom prst="rect">
            <a:avLst/>
          </a:prstGeom>
        </p:spPr>
        <p:txBody>
          <a:bodyPr anchor="t" anchorCtr="0"/>
          <a:lstStyle>
            <a:lvl1pPr marL="648000" indent="-648000">
              <a:buSzPct val="80000"/>
              <a:buFont typeface="Arial" panose="020B0604020202020204" pitchFamily="34" charset="0"/>
              <a:buChar char="•"/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Четвёртый уровень</a:t>
            </a:r>
          </a:p>
        </p:txBody>
      </p:sp>
      <p:sp>
        <p:nvSpPr>
          <p:cNvPr id="4" name="Текст 15">
            <a:extLst>
              <a:ext uri="{FF2B5EF4-FFF2-40B4-BE49-F238E27FC236}">
                <a16:creationId xmlns:a16="http://schemas.microsoft.com/office/drawing/2014/main" id="{AE4308D4-1AB0-B144-81A8-973674F7EB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9048" y="1049288"/>
            <a:ext cx="17931008" cy="165618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6000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1338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99048" y="1049288"/>
            <a:ext cx="17931008" cy="165618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6000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Содержимое 3">
            <a:extLst>
              <a:ext uri="{FF2B5EF4-FFF2-40B4-BE49-F238E27FC236}">
                <a16:creationId xmlns:a16="http://schemas.microsoft.com/office/drawing/2014/main" id="{86A2CD03-199D-4048-B9D1-0D510BCB96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88080" y="3497560"/>
            <a:ext cx="10812168" cy="7704856"/>
          </a:xfrm>
          <a:prstGeom prst="rect">
            <a:avLst/>
          </a:prstGeom>
        </p:spPr>
        <p:txBody>
          <a:bodyPr anchor="t" anchorCtr="0"/>
          <a:lstStyle>
            <a:lvl1pPr marL="648000" indent="-648000">
              <a:buSzPct val="80000"/>
              <a:buFont typeface="Arial" panose="020B0604020202020204" pitchFamily="34" charset="0"/>
              <a:buChar char="•"/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6" name="Содержимое 3">
            <a:extLst>
              <a:ext uri="{FF2B5EF4-FFF2-40B4-BE49-F238E27FC236}">
                <a16:creationId xmlns:a16="http://schemas.microsoft.com/office/drawing/2014/main" id="{D215EE09-53EB-1A4D-B585-260F709060A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699856" y="3497560"/>
            <a:ext cx="6330200" cy="7704856"/>
          </a:xfrm>
          <a:prstGeom prst="rect">
            <a:avLst/>
          </a:prstGeom>
        </p:spPr>
        <p:txBody>
          <a:bodyPr anchor="t" anchorCtr="0"/>
          <a:lstStyle>
            <a:lvl1pPr marL="0" indent="0">
              <a:buSzPct val="80000"/>
              <a:buFontTx/>
              <a:buNone/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7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99048" y="1049288"/>
            <a:ext cx="17865352" cy="165618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6000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Содержимое 3">
            <a:extLst>
              <a:ext uri="{FF2B5EF4-FFF2-40B4-BE49-F238E27FC236}">
                <a16:creationId xmlns:a16="http://schemas.microsoft.com/office/drawing/2014/main" id="{86A2CD03-199D-4048-B9D1-0D510BCB9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8080" y="3497560"/>
            <a:ext cx="8579920" cy="7704856"/>
          </a:xfrm>
          <a:prstGeom prst="rect">
            <a:avLst/>
          </a:prstGeom>
        </p:spPr>
        <p:txBody>
          <a:bodyPr anchor="t" anchorCtr="0"/>
          <a:lstStyle>
            <a:lvl1pPr marL="0" indent="0">
              <a:buSzPct val="80000"/>
              <a:buFont typeface="Arial" panose="020B0604020202020204" pitchFamily="34" charset="0"/>
              <a:buNone/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endParaRPr lang="ru-RU" dirty="0"/>
          </a:p>
        </p:txBody>
      </p:sp>
      <p:sp>
        <p:nvSpPr>
          <p:cNvPr id="7" name="Содержимое 3">
            <a:extLst>
              <a:ext uri="{FF2B5EF4-FFF2-40B4-BE49-F238E27FC236}">
                <a16:creationId xmlns:a16="http://schemas.microsoft.com/office/drawing/2014/main" id="{9741B5C8-F087-C54E-AA0C-2F94CE3D5CF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384480" y="3467080"/>
            <a:ext cx="8579920" cy="7704856"/>
          </a:xfrm>
          <a:prstGeom prst="rect">
            <a:avLst/>
          </a:prstGeom>
        </p:spPr>
        <p:txBody>
          <a:bodyPr anchor="t" anchorCtr="0"/>
          <a:lstStyle>
            <a:lvl1pPr marL="648000" indent="-648000">
              <a:buSzPct val="80000"/>
              <a:buFont typeface="Arial" panose="020B0604020202020204" pitchFamily="34" charset="0"/>
              <a:buChar char="•"/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382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99048" y="1049288"/>
            <a:ext cx="17931008" cy="165618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6000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Содержимое 3">
            <a:extLst>
              <a:ext uri="{FF2B5EF4-FFF2-40B4-BE49-F238E27FC236}">
                <a16:creationId xmlns:a16="http://schemas.microsoft.com/office/drawing/2014/main" id="{86A2CD03-199D-4048-B9D1-0D510BCB96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17888" y="3489920"/>
            <a:ext cx="10812168" cy="7704856"/>
          </a:xfrm>
          <a:prstGeom prst="rect">
            <a:avLst/>
          </a:prstGeom>
        </p:spPr>
        <p:txBody>
          <a:bodyPr anchor="t" anchorCtr="0"/>
          <a:lstStyle>
            <a:lvl1pPr marL="648000" indent="-648000">
              <a:buSzPct val="80000"/>
              <a:buFont typeface="Arial" panose="020B0604020202020204" pitchFamily="34" charset="0"/>
              <a:buChar char="•"/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6" name="Содержимое 3">
            <a:extLst>
              <a:ext uri="{FF2B5EF4-FFF2-40B4-BE49-F238E27FC236}">
                <a16:creationId xmlns:a16="http://schemas.microsoft.com/office/drawing/2014/main" id="{D215EE09-53EB-1A4D-B585-260F709060A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060576" y="3497560"/>
            <a:ext cx="6330200" cy="7704856"/>
          </a:xfrm>
          <a:prstGeom prst="rect">
            <a:avLst/>
          </a:prstGeom>
        </p:spPr>
        <p:txBody>
          <a:bodyPr anchor="t" anchorCtr="0"/>
          <a:lstStyle>
            <a:lvl1pPr marL="0" indent="0">
              <a:buSzPct val="80000"/>
              <a:buFontTx/>
              <a:buNone/>
              <a:defRPr sz="4000"/>
            </a:lvl1pPr>
            <a:lvl2pPr marL="1296000" indent="-576000">
              <a:defRPr sz="3200"/>
            </a:lvl2pPr>
            <a:lvl3pPr marL="1728000" indent="-432000">
              <a:buClr>
                <a:srgbClr val="464749"/>
              </a:buClr>
              <a:buFont typeface="PF BeauSans Pro Bbook" pitchFamily="50" charset="0"/>
              <a:buChar char="–"/>
              <a:defRPr sz="2800">
                <a:solidFill>
                  <a:srgbClr val="464749"/>
                </a:solidFill>
                <a:latin typeface="PFBeauSansPro-Italic" pitchFamily="50" charset="0"/>
              </a:defRPr>
            </a:lvl3pPr>
            <a:lvl4pPr marL="1728000" indent="-432000">
              <a:buClr>
                <a:srgbClr val="E64117"/>
              </a:buClr>
              <a:buFont typeface="Wingdings 3" panose="05040102010807070707" pitchFamily="18" charset="2"/>
              <a:buChar char=""/>
              <a:defRPr sz="2800">
                <a:solidFill>
                  <a:srgbClr val="E64117"/>
                </a:solidFill>
              </a:defRPr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12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пик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099048" y="3713502"/>
            <a:ext cx="8568952" cy="1440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2"/>
          </p:nvPr>
        </p:nvSpPr>
        <p:spPr>
          <a:xfrm>
            <a:off x="2099048" y="6665912"/>
            <a:ext cx="8568952" cy="1440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3"/>
          </p:nvPr>
        </p:nvSpPr>
        <p:spPr>
          <a:xfrm>
            <a:off x="2099048" y="9546312"/>
            <a:ext cx="8568952" cy="1440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>
                <a:solidFill>
                  <a:schemeClr val="bg1"/>
                </a:solidFill>
              </a:defRPr>
            </a:lvl1pPr>
            <a:lvl2pPr marL="990478" indent="0">
              <a:buNone/>
              <a:defRPr sz="4300" b="1"/>
            </a:lvl2pPr>
            <a:lvl3pPr marL="1980956" indent="0">
              <a:buNone/>
              <a:defRPr sz="3900" b="1"/>
            </a:lvl3pPr>
            <a:lvl4pPr marL="2971434" indent="0">
              <a:buNone/>
              <a:defRPr sz="3500" b="1"/>
            </a:lvl4pPr>
            <a:lvl5pPr marL="3961912" indent="0">
              <a:buNone/>
              <a:defRPr sz="3500" b="1"/>
            </a:lvl5pPr>
            <a:lvl6pPr marL="4952390" indent="0">
              <a:buNone/>
              <a:defRPr sz="3500" b="1"/>
            </a:lvl6pPr>
            <a:lvl7pPr marL="5942868" indent="0">
              <a:buNone/>
              <a:defRPr sz="3500" b="1"/>
            </a:lvl7pPr>
            <a:lvl8pPr marL="6933347" indent="0">
              <a:buNone/>
              <a:defRPr sz="3500" b="1"/>
            </a:lvl8pPr>
            <a:lvl9pPr marL="7923825" indent="0">
              <a:buNone/>
              <a:defRPr sz="35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15">
            <a:extLst>
              <a:ext uri="{FF2B5EF4-FFF2-40B4-BE49-F238E27FC236}">
                <a16:creationId xmlns:a16="http://schemas.microsoft.com/office/drawing/2014/main" id="{AC7778A0-3C5B-5E41-9CD8-91E061AB97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9048" y="1049288"/>
            <a:ext cx="17931008" cy="165618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6000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6423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6701" y="257022"/>
            <a:ext cx="18722601" cy="1872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ru-RU" sz="6752" kern="1200" dirty="0">
                <a:solidFill>
                  <a:schemeClr val="tx1"/>
                </a:solidFill>
                <a:latin typeface="PF BeauSans Pro Bbook" pitchFamily="50" charset="0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Содержимое 3"/>
          <p:cNvSpPr>
            <a:spLocks noGrp="1"/>
          </p:cNvSpPr>
          <p:nvPr>
            <p:ph sz="half" idx="2" hasCustomPrompt="1"/>
          </p:nvPr>
        </p:nvSpPr>
        <p:spPr>
          <a:xfrm>
            <a:off x="1306702" y="3065412"/>
            <a:ext cx="9001249" cy="9433310"/>
          </a:xfrm>
          <a:prstGeom prst="rect">
            <a:avLst/>
          </a:prstGeom>
        </p:spPr>
        <p:txBody>
          <a:bodyPr/>
          <a:lstStyle>
            <a:lvl1pPr marL="583329" indent="-583329">
              <a:buSzPct val="80000"/>
              <a:buFontTx/>
              <a:buBlip>
                <a:blip r:embed="rId2"/>
              </a:buBlip>
              <a:defRPr sz="3601"/>
            </a:lvl1pPr>
            <a:lvl2pPr marL="1166659" indent="-518515">
              <a:defRPr sz="2881"/>
            </a:lvl2pPr>
            <a:lvl3pPr marL="1555545" indent="-388887">
              <a:buClr>
                <a:srgbClr val="464749"/>
              </a:buClr>
              <a:buFont typeface="PF BeauSans Pro Bbook" pitchFamily="50" charset="0"/>
              <a:buChar char="–"/>
              <a:defRPr sz="2520">
                <a:solidFill>
                  <a:srgbClr val="464749"/>
                </a:solidFill>
                <a:latin typeface="PFBeauSansPro-Italic" pitchFamily="50" charset="0"/>
              </a:defRPr>
            </a:lvl3pPr>
            <a:lvl4pPr marL="1555545" indent="-388887">
              <a:buClr>
                <a:srgbClr val="E64117"/>
              </a:buClr>
              <a:buFont typeface="Wingdings 3" panose="05040102010807070707" pitchFamily="18" charset="2"/>
              <a:buChar char=""/>
              <a:defRPr sz="2520">
                <a:solidFill>
                  <a:srgbClr val="E64117"/>
                </a:solidFill>
              </a:defRPr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Четвёртый уровень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11028051" y="3065412"/>
            <a:ext cx="9001249" cy="9433310"/>
          </a:xfrm>
          <a:prstGeom prst="rect">
            <a:avLst/>
          </a:prstGeom>
        </p:spPr>
        <p:txBody>
          <a:bodyPr/>
          <a:lstStyle>
            <a:lvl1pPr marL="583329" indent="-583329">
              <a:buSzPct val="80000"/>
              <a:buFontTx/>
              <a:buBlip>
                <a:blip r:embed="rId2"/>
              </a:buBlip>
              <a:defRPr sz="3601"/>
            </a:lvl1pPr>
            <a:lvl2pPr marL="1166659" indent="-518515">
              <a:defRPr sz="2881"/>
            </a:lvl2pPr>
            <a:lvl3pPr marL="1555545" indent="-388887">
              <a:buClr>
                <a:srgbClr val="464749"/>
              </a:buClr>
              <a:buFont typeface="PF BeauSans Pro Bbook" pitchFamily="50" charset="0"/>
              <a:buChar char="–"/>
              <a:defRPr sz="2520">
                <a:solidFill>
                  <a:srgbClr val="464749"/>
                </a:solidFill>
                <a:latin typeface="PFBeauSansPro-Italic" pitchFamily="50" charset="0"/>
              </a:defRPr>
            </a:lvl3pPr>
            <a:lvl4pPr marL="1555545" indent="-388887">
              <a:buClr>
                <a:srgbClr val="E64117"/>
              </a:buClr>
              <a:buFont typeface="Wingdings 3" panose="05040102010807070707" pitchFamily="18" charset="2"/>
              <a:buChar char=""/>
              <a:defRPr sz="2520">
                <a:solidFill>
                  <a:srgbClr val="E64117"/>
                </a:solidFill>
              </a:defRPr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Четвёртый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032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746900" y="6188074"/>
            <a:ext cx="12241700" cy="36725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500" i="1">
                <a:solidFill>
                  <a:srgbClr val="53585F"/>
                </a:solidFill>
                <a:latin typeface="PF BeauSans Pro Bbook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4" name="Текст 15">
            <a:extLst>
              <a:ext uri="{FF2B5EF4-FFF2-40B4-BE49-F238E27FC236}">
                <a16:creationId xmlns:a16="http://schemas.microsoft.com/office/drawing/2014/main" id="{BAEFB2DA-836C-BF45-A24B-6F4D54F100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6900" y="2803563"/>
            <a:ext cx="8568952" cy="335829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7500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6965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5">
            <a:extLst>
              <a:ext uri="{FF2B5EF4-FFF2-40B4-BE49-F238E27FC236}">
                <a16:creationId xmlns:a16="http://schemas.microsoft.com/office/drawing/2014/main" id="{FA24AF79-1C2D-CC4A-9CBA-A78E3BCAB0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6900" y="5107819"/>
            <a:ext cx="8568952" cy="335829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ru-RU" sz="7500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751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/>
          </p:cNvSpPr>
          <p:nvPr userDrawn="1"/>
        </p:nvSpPr>
        <p:spPr bwMode="auto">
          <a:xfrm>
            <a:off x="2756019" y="4361656"/>
            <a:ext cx="12984887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45720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7500" strike="noStrike" kern="1200" dirty="0">
                <a:solidFill>
                  <a:schemeClr val="tx1"/>
                </a:solidFill>
                <a:latin typeface="PF BeauSans Pro SemiBold" pitchFamily="50" charset="0"/>
                <a:ea typeface="+mj-ea"/>
                <a:cs typeface="+mj-cs"/>
                <a:sym typeface="PFBeauSansPro-Italic" charset="0"/>
              </a:rPr>
              <a:t>Спасибо!</a:t>
            </a:r>
            <a:endParaRPr lang="en-US" altLang="ru-RU" sz="7500" strike="noStrike" kern="1200" dirty="0">
              <a:solidFill>
                <a:schemeClr val="tx1"/>
              </a:solidFill>
              <a:latin typeface="PF BeauSans Pro SemiBold" pitchFamily="50" charset="0"/>
              <a:ea typeface="+mj-ea"/>
              <a:cs typeface="+mj-cs"/>
              <a:sym typeface="PFBeauSansPro-Italic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723813" y="9410987"/>
            <a:ext cx="23166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3500" dirty="0">
                <a:latin typeface="PF BeauSans Pro Bbook" pitchFamily="50" charset="0"/>
              </a:rPr>
              <a:t>Контакты:</a:t>
            </a:r>
          </a:p>
        </p:txBody>
      </p:sp>
      <p:sp>
        <p:nvSpPr>
          <p:cNvPr id="5" name="Rectangle 12"/>
          <p:cNvSpPr>
            <a:spLocks/>
          </p:cNvSpPr>
          <p:nvPr userDrawn="1"/>
        </p:nvSpPr>
        <p:spPr bwMode="auto">
          <a:xfrm>
            <a:off x="3882143" y="5729808"/>
            <a:ext cx="1182655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45720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4000" noProof="0" dirty="0">
                <a:solidFill>
                  <a:srgbClr val="4D4C4C"/>
                </a:solidFill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rPr>
              <a:t>Будь собой в электронном мире!</a:t>
            </a:r>
            <a:r>
              <a:rPr lang="en-US" altLang="ru-RU" sz="4000" b="0" i="1" baseline="30000" noProof="0" dirty="0">
                <a:solidFill>
                  <a:srgbClr val="4D4C4C"/>
                </a:solidFill>
                <a:latin typeface="PFBeauSansPro-Italic" charset="0"/>
                <a:ea typeface="PFBeauSansPro-Italic" charset="0"/>
                <a:cs typeface="PFBeauSansPro-Italic" charset="0"/>
                <a:sym typeface="PFBeauSansPro-Italic" charset="0"/>
              </a:rPr>
              <a:t> ®</a:t>
            </a:r>
            <a:endParaRPr lang="ru-RU" altLang="ru-RU" sz="4000" b="0" i="1" baseline="30000" noProof="0" dirty="0">
              <a:solidFill>
                <a:srgbClr val="4D4C4C"/>
              </a:solidFill>
              <a:latin typeface="PFBeauSansPro-Italic" charset="0"/>
              <a:ea typeface="PFBeauSansPro-Italic" charset="0"/>
              <a:cs typeface="PFBeauSansPro-Italic" charset="0"/>
              <a:sym typeface="PFBeauSansPro-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768" y="1199457"/>
            <a:ext cx="2420914" cy="1788542"/>
          </a:xfrm>
          <a:prstGeom prst="rect">
            <a:avLst/>
          </a:prstGeom>
        </p:spPr>
      </p:pic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C7A3883E-2D42-4E4B-9D04-3553A048A3C3}"/>
              </a:ext>
            </a:extLst>
          </p:cNvPr>
          <p:cNvSpPr/>
          <p:nvPr userDrawn="1"/>
        </p:nvSpPr>
        <p:spPr>
          <a:xfrm>
            <a:off x="0" y="0"/>
            <a:ext cx="2160240" cy="21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035CE0D0-D4C2-8840-BE78-337C2D44118B}"/>
              </a:ext>
            </a:extLst>
          </p:cNvPr>
          <p:cNvSpPr/>
          <p:nvPr userDrawn="1"/>
        </p:nvSpPr>
        <p:spPr>
          <a:xfrm>
            <a:off x="2160240" y="2160000"/>
            <a:ext cx="827999" cy="827999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75E30-2AD0-8947-A5A4-65B32B3C42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5082" y="9978280"/>
            <a:ext cx="20066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951" y="351817"/>
            <a:ext cx="1176109" cy="868895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035CE0D0-D4C2-8840-BE78-337C2D44118B}"/>
              </a:ext>
            </a:extLst>
          </p:cNvPr>
          <p:cNvSpPr/>
          <p:nvPr userDrawn="1"/>
        </p:nvSpPr>
        <p:spPr>
          <a:xfrm>
            <a:off x="1209875" y="1202884"/>
            <a:ext cx="616275" cy="6162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C880FE78-CB9E-9A43-803A-135BB075E998}"/>
              </a:ext>
            </a:extLst>
          </p:cNvPr>
          <p:cNvSpPr/>
          <p:nvPr userDrawn="1"/>
        </p:nvSpPr>
        <p:spPr>
          <a:xfrm>
            <a:off x="20796060" y="12791885"/>
            <a:ext cx="539940" cy="53994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EEE77EBC-8D5A-264A-9957-548B0B8DC938}"/>
              </a:ext>
            </a:extLst>
          </p:cNvPr>
          <p:cNvSpPr/>
          <p:nvPr userDrawn="1"/>
        </p:nvSpPr>
        <p:spPr>
          <a:xfrm>
            <a:off x="20461115" y="12456940"/>
            <a:ext cx="334945" cy="334945"/>
          </a:xfrm>
          <a:prstGeom prst="rect">
            <a:avLst/>
          </a:prstGeom>
          <a:solidFill>
            <a:srgbClr val="53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83116FCE-E69F-754F-94C4-2E57E657E61C}"/>
              </a:ext>
            </a:extLst>
          </p:cNvPr>
          <p:cNvSpPr/>
          <p:nvPr userDrawn="1"/>
        </p:nvSpPr>
        <p:spPr>
          <a:xfrm>
            <a:off x="0" y="0"/>
            <a:ext cx="1244600" cy="12446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8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92" r:id="rId4"/>
    <p:sldLayoutId id="2147483721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2" y="833264"/>
            <a:ext cx="1699616" cy="1255656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BB5E3388-5456-B54B-9371-EEFAF1E863E6}"/>
              </a:ext>
            </a:extLst>
          </p:cNvPr>
          <p:cNvSpPr/>
          <p:nvPr userDrawn="1"/>
        </p:nvSpPr>
        <p:spPr>
          <a:xfrm>
            <a:off x="15420527" y="9482757"/>
            <a:ext cx="927571" cy="927571"/>
          </a:xfrm>
          <a:prstGeom prst="rect">
            <a:avLst/>
          </a:prstGeom>
          <a:solidFill>
            <a:srgbClr val="53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6128E9E4-7F0E-284E-8F63-DFFBFC2E2F77}"/>
              </a:ext>
            </a:extLst>
          </p:cNvPr>
          <p:cNvSpPr/>
          <p:nvPr userDrawn="1"/>
        </p:nvSpPr>
        <p:spPr>
          <a:xfrm>
            <a:off x="20105853" y="0"/>
            <a:ext cx="1230147" cy="1230147"/>
          </a:xfrm>
          <a:prstGeom prst="rect">
            <a:avLst/>
          </a:prstGeom>
          <a:solidFill>
            <a:srgbClr val="53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F4ADE0E6-D2C8-A443-9465-0923857658A4}"/>
              </a:ext>
            </a:extLst>
          </p:cNvPr>
          <p:cNvSpPr/>
          <p:nvPr userDrawn="1"/>
        </p:nvSpPr>
        <p:spPr>
          <a:xfrm>
            <a:off x="16355618" y="7219375"/>
            <a:ext cx="2263382" cy="22633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D30891E2-AD48-3D40-BA00-A061E184A518}"/>
              </a:ext>
            </a:extLst>
          </p:cNvPr>
          <p:cNvSpPr/>
          <p:nvPr userDrawn="1"/>
        </p:nvSpPr>
        <p:spPr>
          <a:xfrm>
            <a:off x="19231809" y="4793704"/>
            <a:ext cx="927571" cy="9275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id="{74569DF2-AFE7-5943-9462-D0892047AB4D}"/>
              </a:ext>
            </a:extLst>
          </p:cNvPr>
          <p:cNvSpPr/>
          <p:nvPr userDrawn="1"/>
        </p:nvSpPr>
        <p:spPr>
          <a:xfrm>
            <a:off x="16310313" y="1872208"/>
            <a:ext cx="2921496" cy="2921496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66" r:id="rId3"/>
    <p:sldLayoutId id="2147483665" r:id="rId4"/>
  </p:sldLayoutIdLst>
  <p:txStyles>
    <p:titleStyle>
      <a:lvl1pPr algn="l" defTabSz="914400" rtl="0" eaLnBrk="1" latinLnBrk="0" hangingPunct="1">
        <a:spcBef>
          <a:spcPct val="0"/>
        </a:spcBef>
        <a:buNone/>
        <a:defRPr lang="ru-RU" sz="7500" strike="noStrike" kern="1200" dirty="0">
          <a:solidFill>
            <a:schemeClr val="tx1"/>
          </a:solidFill>
          <a:latin typeface="PF BeauSans Pro SemiBold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951" y="351817"/>
            <a:ext cx="1176109" cy="868895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035CE0D0-D4C2-8840-BE78-337C2D44118B}"/>
              </a:ext>
            </a:extLst>
          </p:cNvPr>
          <p:cNvSpPr/>
          <p:nvPr userDrawn="1"/>
        </p:nvSpPr>
        <p:spPr>
          <a:xfrm>
            <a:off x="1209875" y="1202884"/>
            <a:ext cx="616275" cy="616275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C880FE78-CB9E-9A43-803A-135BB075E998}"/>
              </a:ext>
            </a:extLst>
          </p:cNvPr>
          <p:cNvSpPr/>
          <p:nvPr userDrawn="1"/>
        </p:nvSpPr>
        <p:spPr>
          <a:xfrm>
            <a:off x="20796060" y="12791885"/>
            <a:ext cx="539940" cy="53994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EEE77EBC-8D5A-264A-9957-548B0B8DC938}"/>
              </a:ext>
            </a:extLst>
          </p:cNvPr>
          <p:cNvSpPr/>
          <p:nvPr userDrawn="1"/>
        </p:nvSpPr>
        <p:spPr>
          <a:xfrm>
            <a:off x="20461115" y="12456940"/>
            <a:ext cx="334945" cy="334945"/>
          </a:xfrm>
          <a:prstGeom prst="rect">
            <a:avLst/>
          </a:prstGeom>
          <a:solidFill>
            <a:srgbClr val="53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83116FCE-E69F-754F-94C4-2E57E657E61C}"/>
              </a:ext>
            </a:extLst>
          </p:cNvPr>
          <p:cNvSpPr/>
          <p:nvPr userDrawn="1"/>
        </p:nvSpPr>
        <p:spPr>
          <a:xfrm>
            <a:off x="0" y="0"/>
            <a:ext cx="1244600" cy="12446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5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a2fa.a-rd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ddin-rd.ru/" TargetMode="External"/><Relationship Id="rId2" Type="http://schemas.openxmlformats.org/officeDocument/2006/relationships/hyperlink" Target="mailto:aladdin@aladdin-rd.ru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laddin@aladdin-rd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aladdin-rd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2963144" y="3065512"/>
            <a:ext cx="15841760" cy="3358293"/>
          </a:xfrm>
        </p:spPr>
        <p:txBody>
          <a:bodyPr/>
          <a:lstStyle/>
          <a:p>
            <a:r>
              <a:rPr lang="ru-RU" sz="4666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JaCarta Authentication Server (JAS) – автономный высокопроизводительный сервер аутентификации по OTP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963144" y="8250088"/>
            <a:ext cx="14185774" cy="4346737"/>
          </a:xfrm>
        </p:spPr>
        <p:txBody>
          <a:bodyPr/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Усиленная или Строгая аутентификация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Мифы о "сложных" паролях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Aladdin 2FA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Кейсы и варианты внедрений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Выбор аутентификации для удалённых и локальных пользователей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3600" dirty="0">
              <a:solidFill>
                <a:prstClr val="black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1136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4"/>
          <p:cNvSpPr>
            <a:spLocks noGrp="1"/>
          </p:cNvSpPr>
          <p:nvPr>
            <p:ph sz="half" idx="13"/>
          </p:nvPr>
        </p:nvSpPr>
        <p:spPr>
          <a:xfrm>
            <a:off x="1090936" y="8479608"/>
            <a:ext cx="18938363" cy="4019113"/>
          </a:xfrm>
        </p:spPr>
        <p:txBody>
          <a:bodyPr anchor="t" anchorCtr="0"/>
          <a:lstStyle/>
          <a:p>
            <a:pPr>
              <a:spcBef>
                <a:spcPts val="0"/>
              </a:spcBef>
              <a:buClr>
                <a:srgbClr val="E64117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315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Новое в версии 3</a:t>
            </a:r>
            <a:r>
              <a:rPr lang="en-US" sz="315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.7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 – </a:t>
            </a: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глубокая интеграция с 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JMS – </a:t>
            </a: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возможность управлять аутентификаторами 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JAS</a:t>
            </a: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 по аналогии с КН в 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JMS. </a:t>
            </a: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Полная готовность к выходу на рынок систем масштаба предприятия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Проектная интеграция со средствами третьих производителей (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Microsoft (JOL), Citrix (Netscaler), VMware (Horizon), CP</a:t>
            </a: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Cisco, Fortinet </a:t>
            </a: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и </a:t>
            </a:r>
            <a:r>
              <a:rPr lang="ru-RU" sz="3150" dirty="0" err="1">
                <a:latin typeface="PT Sans" panose="020B0503020203020204" pitchFamily="34" charset="-52"/>
                <a:ea typeface="PT Sans" panose="020B0503020203020204" pitchFamily="34" charset="-52"/>
              </a:rPr>
              <a:t>др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)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315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>
              <a:spcBef>
                <a:spcPts val="0"/>
              </a:spcBef>
              <a:buClr>
                <a:srgbClr val="E64117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315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Новое в версии 3</a:t>
            </a:r>
            <a:r>
              <a:rPr lang="en-US" sz="315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.7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 – </a:t>
            </a: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выгрузка событий на сервер 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Syslog</a:t>
            </a:r>
            <a:endParaRPr lang="ru-RU" sz="315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>
              <a:spcBef>
                <a:spcPts val="0"/>
              </a:spcBef>
              <a:buClr>
                <a:srgbClr val="E64117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315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Новое в версии 3</a:t>
            </a:r>
            <a:r>
              <a:rPr lang="en-US" sz="315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.7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 – </a:t>
            </a: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 плагин к 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RDG</a:t>
            </a:r>
            <a:endParaRPr lang="ru-RU" sz="315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>
              <a:spcBef>
                <a:spcPts val="0"/>
              </a:spcBef>
              <a:buClr>
                <a:srgbClr val="E64117"/>
              </a:buClr>
              <a:buSzPct val="120000"/>
              <a:buNone/>
            </a:pPr>
            <a:endParaRPr lang="ru-RU" sz="315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1083392" lvl="1" indent="-500063">
              <a:spcBef>
                <a:spcPts val="0"/>
              </a:spcBef>
              <a:buClr>
                <a:srgbClr val="E64117"/>
              </a:buClr>
              <a:buSzPct val="120000"/>
              <a:buFont typeface="PFBeauSansPro-Bbook" panose="02000503030000020004" pitchFamily="50" charset="0"/>
              <a:buChar char="–"/>
            </a:pPr>
            <a:endParaRPr lang="ru-RU" sz="2429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1227B92A-DD70-F64A-BE5F-69D3B3ECC5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Сервер аутентификации 2</a:t>
            </a:r>
            <a:r>
              <a:rPr lang="en-US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FA</a:t>
            </a:r>
            <a:endParaRPr lang="ru-RU" b="1" dirty="0">
              <a:solidFill>
                <a:srgbClr val="53585F"/>
              </a:solidFill>
              <a:latin typeface="PF BeauSans Pro SemiBold" panose="02000500000000020004" pitchFamily="2" charset="0"/>
              <a:ea typeface="PF BeauSans Pro" charset="0"/>
              <a:cs typeface="PF BeauSans Pro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2D3ED2-F778-724F-8FC3-F2C49542D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100" y="2403943"/>
            <a:ext cx="17393800" cy="5630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12" y="3583734"/>
            <a:ext cx="4535250" cy="413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5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263609F-5D98-4942-82FD-0F905B763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7040" y="1212293"/>
            <a:ext cx="17865352" cy="1656184"/>
          </a:xfrm>
        </p:spPr>
        <p:txBody>
          <a:bodyPr/>
          <a:lstStyle/>
          <a:p>
            <a:r>
              <a:rPr lang="en-US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JaCarta</a:t>
            </a:r>
            <a:r>
              <a:rPr lang="ru-RU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 </a:t>
            </a:r>
            <a:r>
              <a:rPr lang="en-US" b="1" dirty="0" err="1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WebPass</a:t>
            </a:r>
            <a:r>
              <a:rPr lang="en-US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 </a:t>
            </a:r>
            <a:r>
              <a:rPr lang="ru-RU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или </a:t>
            </a:r>
            <a:r>
              <a:rPr lang="en-US" b="1" dirty="0" err="1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JaCarta</a:t>
            </a:r>
            <a:r>
              <a:rPr lang="en-US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 U2F</a:t>
            </a:r>
            <a:r>
              <a:rPr lang="ru-RU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! </a:t>
            </a:r>
            <a:endParaRPr lang="x-none" b="1" dirty="0">
              <a:solidFill>
                <a:srgbClr val="53585F"/>
              </a:solidFill>
              <a:latin typeface="PF BeauSans Pro SemiBold" panose="02000500000000020004" pitchFamily="2" charset="0"/>
              <a:ea typeface="PF BeauSans Pro" charset="0"/>
              <a:cs typeface="PF BeauSans Pro" charset="0"/>
            </a:endParaRPr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id="{E478E952-D7E3-E549-B15D-E5E8228357B1}"/>
              </a:ext>
            </a:extLst>
          </p:cNvPr>
          <p:cNvSpPr txBox="1">
            <a:spLocks/>
          </p:cNvSpPr>
          <p:nvPr/>
        </p:nvSpPr>
        <p:spPr>
          <a:xfrm>
            <a:off x="12902514" y="3679635"/>
            <a:ext cx="7344816" cy="14402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904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8095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7143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1912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5239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86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3334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92382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F95405F0-EAC4-0B4D-A30B-E36A0740A594}"/>
              </a:ext>
            </a:extLst>
          </p:cNvPr>
          <p:cNvSpPr txBox="1">
            <a:spLocks/>
          </p:cNvSpPr>
          <p:nvPr/>
        </p:nvSpPr>
        <p:spPr>
          <a:xfrm>
            <a:off x="12902515" y="3578035"/>
            <a:ext cx="7344816" cy="14402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904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8095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7143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1912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5239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86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3334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92382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9" name="Текст 13">
            <a:extLst>
              <a:ext uri="{FF2B5EF4-FFF2-40B4-BE49-F238E27FC236}">
                <a16:creationId xmlns:a16="http://schemas.microsoft.com/office/drawing/2014/main" id="{572DDEB9-0C8F-A440-B4C5-42B42FB35847}"/>
              </a:ext>
            </a:extLst>
          </p:cNvPr>
          <p:cNvSpPr txBox="1">
            <a:spLocks/>
          </p:cNvSpPr>
          <p:nvPr/>
        </p:nvSpPr>
        <p:spPr>
          <a:xfrm>
            <a:off x="12157448" y="3815102"/>
            <a:ext cx="7344816" cy="14402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904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80956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7143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1912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5239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86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933347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92382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1" name="jc_wpas_035_b00_i14+black.png" descr="jc_wpas_035_b00_i14+black.png">
            <a:extLst>
              <a:ext uri="{FF2B5EF4-FFF2-40B4-BE49-F238E27FC236}">
                <a16:creationId xmlns:a16="http://schemas.microsoft.com/office/drawing/2014/main" id="{7DBED60E-EB3D-FF49-A4E1-7DFE14388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520" y="3815102"/>
            <a:ext cx="8279897" cy="6259802"/>
          </a:xfrm>
          <a:prstGeom prst="rect">
            <a:avLst/>
          </a:prstGeom>
          <a:ln w="12700">
            <a:miter lim="400000"/>
          </a:ln>
          <a:effectLst>
            <a:reflection stA="40507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699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982C9E9-7FDC-3C40-8417-F20B6D20D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err="1"/>
              <a:t>Аутентификаторы</a:t>
            </a:r>
            <a:r>
              <a:rPr lang="ru-RU" dirty="0"/>
              <a:t> </a:t>
            </a:r>
            <a:r>
              <a:rPr lang="en-US" dirty="0"/>
              <a:t>One Time Password (OTP)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A66106-EB6A-A245-B107-A13FF2320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08" y="2724164"/>
            <a:ext cx="15512082" cy="64775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3F0446-D3A7-1F4A-A679-B8FA27FD80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37" y="10198720"/>
            <a:ext cx="1597089" cy="15970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70F4D0-0E2B-CD4D-95E8-60BCF7CA8B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84" y="10183786"/>
            <a:ext cx="1666702" cy="16667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ABB25F-BC4A-2743-914A-D0DCF5C2C16F}"/>
              </a:ext>
            </a:extLst>
          </p:cNvPr>
          <p:cNvSpPr txBox="1"/>
          <p:nvPr/>
        </p:nvSpPr>
        <p:spPr>
          <a:xfrm>
            <a:off x="2393880" y="9333130"/>
            <a:ext cx="557742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PF BeauSans Pro Light" panose="02000500000000020004" pitchFamily="50" charset="0"/>
              </a:rPr>
              <a:t>Open Source/Freeware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F BeauSans Pro Light" panose="0200050000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A69AC-31BA-9F44-9AA9-38E18A411F14}"/>
              </a:ext>
            </a:extLst>
          </p:cNvPr>
          <p:cNvSpPr txBox="1"/>
          <p:nvPr/>
        </p:nvSpPr>
        <p:spPr>
          <a:xfrm>
            <a:off x="10271002" y="9333129"/>
            <a:ext cx="262924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PF BeauSans Pro Light" panose="02000500000000020004" pitchFamily="50" charset="0"/>
              </a:defRPr>
            </a:lvl1pPr>
          </a:lstStyle>
          <a:p>
            <a:r>
              <a:rPr lang="en-US" dirty="0"/>
              <a:t>Enterprise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DFC9DB-0E2E-E244-91D3-237366597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1428" y="10115680"/>
            <a:ext cx="1666702" cy="16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7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E45AAE6B-2DE4-EC41-89EC-22750F2F84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Открытые стандарты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/>
              <a:t>Enterprise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/>
              <a:t>Безопасно ли?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D2B610-3385-7849-B5E5-56E2A9489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5072" y="3209528"/>
            <a:ext cx="13321480" cy="875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1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6CFA1362-5188-1C43-A140-7E01B7ADD2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Source</a:t>
            </a:r>
            <a:r>
              <a:rPr lang="ru-RU" dirty="0"/>
              <a:t> в </a:t>
            </a:r>
            <a:r>
              <a:rPr lang="en-US" dirty="0"/>
              <a:t>Enterprise</a:t>
            </a:r>
          </a:p>
          <a:p>
            <a:r>
              <a:rPr lang="ru-RU" dirty="0"/>
              <a:t>Дешевле? Бесплатно???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CBDA394-93C0-9541-A25F-CC409B008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63" y="3921039"/>
            <a:ext cx="3916730" cy="205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0FEF49B-35AB-3C41-8A62-72BCB21E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488" y="5745461"/>
            <a:ext cx="3073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7244E36-AC17-EE4F-8DD4-3C5D4EE03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68" y="8358173"/>
            <a:ext cx="2693184" cy="26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DFE5D8-959B-2A45-B00F-126348E61C35}"/>
              </a:ext>
            </a:extLst>
          </p:cNvPr>
          <p:cNvSpPr txBox="1"/>
          <p:nvPr/>
        </p:nvSpPr>
        <p:spPr>
          <a:xfrm>
            <a:off x="4974282" y="4602931"/>
            <a:ext cx="411644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Гарантии?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– As is!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C42D8-552D-6444-B86F-E54405728609}"/>
              </a:ext>
            </a:extLst>
          </p:cNvPr>
          <p:cNvSpPr txBox="1"/>
          <p:nvPr/>
        </p:nvSpPr>
        <p:spPr>
          <a:xfrm>
            <a:off x="5067669" y="6957466"/>
            <a:ext cx="977171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 err="1"/>
              <a:t>Деплой</a:t>
            </a:r>
            <a:r>
              <a:rPr lang="ru-RU" dirty="0"/>
              <a:t>/интеграция? </a:t>
            </a:r>
            <a:r>
              <a:rPr lang="en-US" dirty="0"/>
              <a:t>– RTFM </a:t>
            </a:r>
            <a:r>
              <a:rPr lang="ru-RU" dirty="0"/>
              <a:t>(если есть)/</a:t>
            </a:r>
            <a:r>
              <a:rPr lang="en-US" dirty="0"/>
              <a:t>DIY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013330-4BBE-BB4E-A0CB-6F1420C67FD4}"/>
              </a:ext>
            </a:extLst>
          </p:cNvPr>
          <p:cNvSpPr txBox="1"/>
          <p:nvPr/>
        </p:nvSpPr>
        <p:spPr>
          <a:xfrm>
            <a:off x="5025766" y="9350748"/>
            <a:ext cx="528195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en-US" dirty="0"/>
              <a:t>Support? – </a:t>
            </a:r>
            <a:r>
              <a:rPr lang="ru-RU" dirty="0" err="1"/>
              <a:t>Погуглите</a:t>
            </a:r>
            <a:r>
              <a:rPr lang="ru-RU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76363-A6FA-B341-80D7-B169992D341D}"/>
              </a:ext>
            </a:extLst>
          </p:cNvPr>
          <p:cNvSpPr txBox="1"/>
          <p:nvPr/>
        </p:nvSpPr>
        <p:spPr>
          <a:xfrm>
            <a:off x="7284916" y="11352164"/>
            <a:ext cx="5440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Цена ≠ стоимость</a:t>
            </a:r>
          </a:p>
        </p:txBody>
      </p:sp>
    </p:spTree>
    <p:extLst>
      <p:ext uri="{BB962C8B-B14F-4D97-AF65-F5344CB8AC3E}">
        <p14:creationId xmlns:p14="http://schemas.microsoft.com/office/powerpoint/2010/main" val="3474066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F538C02-3E18-8B4E-9EC7-F92CF725B9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Решение для </a:t>
            </a:r>
            <a:r>
              <a:rPr lang="en-US" dirty="0"/>
              <a:t>Enterprise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AAA49F-41B3-FC42-8450-ABB893B6A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9772" y="2849488"/>
            <a:ext cx="13920394" cy="9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0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4E79D057-EA57-9842-9968-381ACC0D6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Что такое </a:t>
            </a:r>
            <a:r>
              <a:rPr lang="en-US" dirty="0"/>
              <a:t>Aladdin 2FA?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978887-3758-4C48-9FCF-E545590C2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104" y="3397989"/>
            <a:ext cx="16129792" cy="75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06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4A68A09C-3BA8-E94E-A1DC-16ADF8CDF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Пользовательский сценарий регистрации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83C14F-E62A-A447-B5DD-95C5DB17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48" y="2405179"/>
            <a:ext cx="15750472" cy="98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4A68A09C-3BA8-E94E-A1DC-16ADF8CDF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Пользовательский сценарий аутентификации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83C14F-E62A-A447-B5DD-95C5DB17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48" y="2405179"/>
            <a:ext cx="15750472" cy="98643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D8F09A-9BBC-144E-91DF-4A8EB36B4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48" y="2418227"/>
            <a:ext cx="17456282" cy="98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36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4A68A09C-3BA8-E94E-A1DC-16ADF8CDF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Живая демонстрация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B7D2EF48-5114-2843-94DB-D0D8CEFE89EF}"/>
              </a:ext>
            </a:extLst>
          </p:cNvPr>
          <p:cNvSpPr txBox="1">
            <a:spLocks/>
          </p:cNvSpPr>
          <p:nvPr/>
        </p:nvSpPr>
        <p:spPr>
          <a:xfrm>
            <a:off x="4403304" y="3418693"/>
            <a:ext cx="13610020" cy="1014972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ru-RU" sz="6000" strike="noStrike" kern="1200" dirty="0">
                <a:solidFill>
                  <a:srgbClr val="464749"/>
                </a:solidFill>
                <a:latin typeface="PF BeauSans Pro SemiBold" pitchFamily="50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err="1"/>
              <a:t>Демо</a:t>
            </a:r>
            <a:r>
              <a:rPr lang="ru-RU" sz="5400" dirty="0"/>
              <a:t>-портал</a:t>
            </a:r>
            <a:r>
              <a:rPr lang="en-US" sz="5400" dirty="0"/>
              <a:t> </a:t>
            </a:r>
            <a:r>
              <a:rPr lang="en-US" sz="5400" dirty="0">
                <a:hlinkClick r:id="rId2"/>
              </a:rPr>
              <a:t>HTTPS://A2FA.A-RD.RU</a:t>
            </a:r>
            <a:r>
              <a:rPr lang="en-US" sz="5400" dirty="0"/>
              <a:t> </a:t>
            </a:r>
            <a:endParaRPr lang="ru-RU" sz="5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EC7D5B-D446-6D44-BD5E-57C4677BA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06" y="4433664"/>
            <a:ext cx="7145188" cy="714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7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3"/>
          </p:nvPr>
        </p:nvSpPr>
        <p:spPr>
          <a:xfrm>
            <a:off x="2386842" y="3065412"/>
            <a:ext cx="17642458" cy="9433310"/>
          </a:xfrm>
        </p:spPr>
        <p:txBody>
          <a:bodyPr/>
          <a:lstStyle/>
          <a:p>
            <a:pPr marL="0" indent="0" defTabSz="970076">
              <a:spcBef>
                <a:spcPts val="424"/>
              </a:spcBef>
              <a:spcAft>
                <a:spcPts val="424"/>
              </a:spcAft>
              <a:buNone/>
            </a:pPr>
            <a:r>
              <a:rPr lang="ru-RU" sz="36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Информация, обрабатываемая в ГИС, </a:t>
            </a:r>
            <a:r>
              <a:rPr lang="ru-RU" sz="3600" b="1" dirty="0" err="1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ИСПДн</a:t>
            </a:r>
            <a:r>
              <a:rPr lang="ru-RU" sz="36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КИИ подлежит</a:t>
            </a:r>
          </a:p>
          <a:p>
            <a:pPr marL="0" indent="0" defTabSz="970076">
              <a:spcBef>
                <a:spcPts val="424"/>
              </a:spcBef>
              <a:spcAft>
                <a:spcPts val="424"/>
              </a:spcAft>
              <a:buNone/>
            </a:pPr>
            <a:r>
              <a:rPr lang="ru-RU" sz="36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защите в соответствии с требованиями</a:t>
            </a:r>
          </a:p>
          <a:p>
            <a:pPr marL="0" indent="0" defTabSz="970076">
              <a:spcBef>
                <a:spcPts val="424"/>
              </a:spcBef>
              <a:spcAft>
                <a:spcPts val="424"/>
              </a:spcAft>
              <a:buNone/>
            </a:pPr>
            <a:endParaRPr lang="ru-RU" sz="3600" b="1" dirty="0">
              <a:solidFill>
                <a:prstClr val="black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514350" indent="-514350" defTabSz="970076">
              <a:spcBef>
                <a:spcPts val="424"/>
              </a:spcBef>
              <a:spcAft>
                <a:spcPts val="424"/>
              </a:spcAft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Приказ ФСТЭК России N 21 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от 18.02.2013</a:t>
            </a:r>
            <a:endParaRPr lang="ru-RU" sz="2800" b="1" dirty="0">
              <a:solidFill>
                <a:prstClr val="black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514350" indent="-514350" defTabSz="970076">
              <a:spcBef>
                <a:spcPts val="424"/>
              </a:spcBef>
              <a:spcAft>
                <a:spcPts val="424"/>
              </a:spcAft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Приказ ФСТЭК России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 17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от 11.02.2013 </a:t>
            </a:r>
            <a:endParaRPr lang="ru-RU" sz="2800" b="1" dirty="0">
              <a:solidFill>
                <a:prstClr val="black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514350" indent="-514350" defTabSz="970076">
              <a:spcBef>
                <a:spcPts val="424"/>
              </a:spcBef>
              <a:spcAft>
                <a:spcPts val="424"/>
              </a:spcAft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Федеральный закон N 152-ФЗ 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"О персональных данных" от 27.07.2006 </a:t>
            </a:r>
          </a:p>
          <a:p>
            <a:pPr marL="514350" indent="-514350" defTabSz="970076">
              <a:spcBef>
                <a:spcPts val="424"/>
              </a:spcBef>
              <a:spcAft>
                <a:spcPts val="424"/>
              </a:spcAft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"Методический документ. 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Меры защиты информации в государственных информационных системах" (утв. ФСТЭК России 11.02.2014) </a:t>
            </a:r>
            <a:endParaRPr lang="en-US" sz="2800" dirty="0">
              <a:solidFill>
                <a:prstClr val="black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514350" indent="-514350" defTabSz="970076">
              <a:spcBef>
                <a:spcPts val="424"/>
              </a:spcBef>
              <a:spcAft>
                <a:spcPts val="424"/>
              </a:spcAft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Федеральный закон N 187-ФЗ 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(КИИ) от 26.07.2017 </a:t>
            </a:r>
            <a:endParaRPr lang="en-US" sz="2800" dirty="0">
              <a:solidFill>
                <a:prstClr val="black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514350" indent="-514350" defTabSz="970076">
              <a:spcBef>
                <a:spcPts val="424"/>
              </a:spcBef>
              <a:spcAft>
                <a:spcPts val="424"/>
              </a:spcAft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Приказ ФСТЭК России N 23</a:t>
            </a:r>
            <a:r>
              <a:rPr lang="en-US" sz="28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5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(КИИ) от 2</a:t>
            </a:r>
            <a:r>
              <a:rPr lang="en-US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.12.2017</a:t>
            </a:r>
            <a:endParaRPr lang="en-US" sz="2800" dirty="0">
              <a:solidFill>
                <a:prstClr val="black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514350" indent="-514350" defTabSz="970076">
              <a:spcBef>
                <a:spcPts val="424"/>
              </a:spcBef>
              <a:spcAft>
                <a:spcPts val="424"/>
              </a:spcAft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Приказ ФСТЭК России N 239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(КИИ) от 25.12.2017 </a:t>
            </a:r>
          </a:p>
          <a:p>
            <a:pPr marL="514350" indent="-514350" defTabSz="970076">
              <a:spcBef>
                <a:spcPts val="424"/>
              </a:spcBef>
              <a:spcAft>
                <a:spcPts val="424"/>
              </a:spcAft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Федеральный закон N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63-ФЗ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"Об электронной подписи" (с изм. и доп., вступ. в силу с 31.12.2017) от 06.04.2011 (ред. от 23.06.2016) </a:t>
            </a:r>
            <a:endParaRPr lang="en-US" sz="2800" dirty="0">
              <a:solidFill>
                <a:prstClr val="black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514350" indent="-514350" defTabSz="970076">
              <a:spcBef>
                <a:spcPts val="424"/>
              </a:spcBef>
              <a:spcAft>
                <a:spcPts val="424"/>
              </a:spcAft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Приказ N 131</a:t>
            </a:r>
            <a:r>
              <a:rPr lang="en-US" sz="28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"Об утверждении Требований по безопасности информации, устанавливающие уровни доверия СТЗИ и СОБИТ" от 30 июля 2018 г. </a:t>
            </a:r>
            <a:endParaRPr lang="en-US" sz="2800" dirty="0">
              <a:solidFill>
                <a:prstClr val="black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514350" indent="-514350" defTabSz="970076">
              <a:spcBef>
                <a:spcPts val="424"/>
              </a:spcBef>
              <a:spcAft>
                <a:spcPts val="424"/>
              </a:spcAft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ЦБРФ ГОСТ 57580 (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683-П и  684-ВП) "Защита информации финансовых организаций"</a:t>
            </a:r>
            <a:r>
              <a:rPr lang="en-US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		</a:t>
            </a: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           </a:t>
            </a:r>
          </a:p>
          <a:p>
            <a:pPr marL="514350" indent="-514350" defTabSz="970076">
              <a:spcBef>
                <a:spcPts val="424"/>
              </a:spcBef>
              <a:spcAft>
                <a:spcPts val="424"/>
              </a:spcAft>
              <a:buFont typeface="+mj-lt"/>
              <a:buAutoNum type="arabicPeriod"/>
            </a:pPr>
            <a:endParaRPr lang="ru-RU" sz="2800" dirty="0">
              <a:solidFill>
                <a:prstClr val="black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r" defTabSz="970076">
              <a:spcBef>
                <a:spcPts val="424"/>
              </a:spcBef>
              <a:spcAft>
                <a:spcPts val="424"/>
              </a:spcAft>
              <a:buNone/>
            </a:pPr>
            <a:r>
              <a:rPr lang="ru-RU" sz="2800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 В ИАФ, УПД, РСБ, ЗСВ</a:t>
            </a:r>
          </a:p>
          <a:p>
            <a:pPr marL="0" indent="0">
              <a:buNone/>
            </a:pPr>
            <a:endParaRPr lang="pl-PL" sz="28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A12D083-E57B-6147-8139-66A3EF1DF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Базовые требования Регуляторов</a:t>
            </a:r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73D69575-2990-224A-8924-944A01DA9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584" y="2489448"/>
            <a:ext cx="302457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6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588B578C-F9AD-8645-AA18-07462F62F8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" dirty="0"/>
              <a:t>Aladdin 2FA. </a:t>
            </a:r>
            <a:r>
              <a:rPr lang="ru-RU" dirty="0"/>
              <a:t>Анонс версии 1.1</a:t>
            </a:r>
            <a:endParaRPr lang="e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7B1CB-923D-FF4E-A3A7-97FBD74DDB6E}"/>
              </a:ext>
            </a:extLst>
          </p:cNvPr>
          <p:cNvSpPr txBox="1"/>
          <p:nvPr/>
        </p:nvSpPr>
        <p:spPr>
          <a:xfrm>
            <a:off x="1591818" y="2413084"/>
            <a:ext cx="7719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dirty="0"/>
              <a:t>Интерактивная </a:t>
            </a:r>
            <a:r>
              <a:rPr lang="en-US" dirty="0"/>
              <a:t>PUSH </a:t>
            </a:r>
            <a:r>
              <a:rPr lang="ru-RU" dirty="0"/>
              <a:t>аутентификация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A43661-A30A-6946-852C-D5C26CE32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42" y="2997859"/>
            <a:ext cx="13171102" cy="968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13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7E0D2B6-9D14-49EA-9C88-28524CECDA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0551" y="833264"/>
            <a:ext cx="16854353" cy="1685436"/>
          </a:xfrm>
        </p:spPr>
        <p:txBody>
          <a:bodyPr/>
          <a:lstStyle/>
          <a:p>
            <a:pPr algn="l"/>
            <a:br>
              <a:rPr lang="ru-RU" dirty="0"/>
            </a:br>
            <a:r>
              <a:rPr lang="ru-RU" sz="4666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Типовые кейсы </a:t>
            </a:r>
            <a:r>
              <a:rPr lang="en-US" sz="4666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JAS (OTP)</a:t>
            </a:r>
            <a:endParaRPr lang="ru-RU" sz="4666" b="1" dirty="0">
              <a:solidFill>
                <a:srgbClr val="FF4D00"/>
              </a:solidFill>
              <a:latin typeface="PF BeauSans Pro" charset="0"/>
              <a:ea typeface="PF BeauSans Pro" charset="0"/>
              <a:cs typeface="PF BeauSans Pro" charset="0"/>
            </a:endParaRPr>
          </a:p>
          <a:p>
            <a:pPr algn="l"/>
            <a:endParaRPr lang="ru-RU" dirty="0"/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C7EECED9-76FF-407A-9AD9-21CFC3666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367" y="8410448"/>
            <a:ext cx="2967529" cy="6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1" b="1" kern="0" dirty="0">
                <a:solidFill>
                  <a:srgbClr val="464749"/>
                </a:solidFill>
                <a:latin typeface="PFBeauSansPro-SemiBold (Заголовки)"/>
              </a:rPr>
              <a:t>VPN</a:t>
            </a:r>
            <a:r>
              <a:rPr lang="ru-RU" sz="3601" b="1" kern="0" dirty="0">
                <a:solidFill>
                  <a:srgbClr val="464749"/>
                </a:solidFill>
                <a:latin typeface="PFBeauSansPro-SemiBold (Заголовки)"/>
              </a:rPr>
              <a:t> и </a:t>
            </a:r>
            <a:r>
              <a:rPr lang="en-US" sz="3601" b="1" kern="0" dirty="0">
                <a:solidFill>
                  <a:srgbClr val="464749"/>
                </a:solidFill>
                <a:latin typeface="PFBeauSansPro-SemiBold (Заголовки)"/>
              </a:rPr>
              <a:t>RDP</a:t>
            </a:r>
          </a:p>
        </p:txBody>
      </p:sp>
      <p:sp>
        <p:nvSpPr>
          <p:cNvPr id="71" name="Rectangle 62">
            <a:extLst>
              <a:ext uri="{FF2B5EF4-FFF2-40B4-BE49-F238E27FC236}">
                <a16:creationId xmlns:a16="http://schemas.microsoft.com/office/drawing/2014/main" id="{A1667694-05BF-4E2C-85E4-A2AA0028660D}"/>
              </a:ext>
            </a:extLst>
          </p:cNvPr>
          <p:cNvSpPr/>
          <p:nvPr/>
        </p:nvSpPr>
        <p:spPr>
          <a:xfrm>
            <a:off x="6635552" y="4595472"/>
            <a:ext cx="3600169" cy="3576256"/>
          </a:xfrm>
          <a:prstGeom prst="rect">
            <a:avLst/>
          </a:prstGeom>
          <a:solidFill>
            <a:srgbClr val="E84E0E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15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72" name="Rectangle 62">
            <a:extLst>
              <a:ext uri="{FF2B5EF4-FFF2-40B4-BE49-F238E27FC236}">
                <a16:creationId xmlns:a16="http://schemas.microsoft.com/office/drawing/2014/main" id="{269187BA-02BF-421A-84C9-344FE755DE56}"/>
              </a:ext>
            </a:extLst>
          </p:cNvPr>
          <p:cNvSpPr/>
          <p:nvPr/>
        </p:nvSpPr>
        <p:spPr>
          <a:xfrm>
            <a:off x="11244295" y="4601824"/>
            <a:ext cx="3600169" cy="3576256"/>
          </a:xfrm>
          <a:prstGeom prst="rect">
            <a:avLst/>
          </a:prstGeom>
          <a:solidFill>
            <a:srgbClr val="E84E0E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15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73" name="Rectangle 62">
            <a:extLst>
              <a:ext uri="{FF2B5EF4-FFF2-40B4-BE49-F238E27FC236}">
                <a16:creationId xmlns:a16="http://schemas.microsoft.com/office/drawing/2014/main" id="{57C71D35-A835-460D-A471-B55239B8AB3B}"/>
              </a:ext>
            </a:extLst>
          </p:cNvPr>
          <p:cNvSpPr/>
          <p:nvPr/>
        </p:nvSpPr>
        <p:spPr>
          <a:xfrm>
            <a:off x="15849568" y="4593926"/>
            <a:ext cx="3600169" cy="3584154"/>
          </a:xfrm>
          <a:prstGeom prst="rect">
            <a:avLst/>
          </a:prstGeom>
          <a:solidFill>
            <a:srgbClr val="E84E0E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15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78" name="Rectangle 62">
            <a:extLst>
              <a:ext uri="{FF2B5EF4-FFF2-40B4-BE49-F238E27FC236}">
                <a16:creationId xmlns:a16="http://schemas.microsoft.com/office/drawing/2014/main" id="{0B544883-1A80-49CE-882B-5669C780CFA0}"/>
              </a:ext>
            </a:extLst>
          </p:cNvPr>
          <p:cNvSpPr/>
          <p:nvPr/>
        </p:nvSpPr>
        <p:spPr>
          <a:xfrm>
            <a:off x="2099048" y="4595472"/>
            <a:ext cx="3600169" cy="3551327"/>
          </a:xfrm>
          <a:prstGeom prst="rect">
            <a:avLst/>
          </a:prstGeom>
          <a:solidFill>
            <a:srgbClr val="E84E0E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15" kern="0">
              <a:solidFill>
                <a:prstClr val="white"/>
              </a:solidFill>
              <a:latin typeface="Lato Light"/>
            </a:endParaRPr>
          </a:p>
        </p:txBody>
      </p:sp>
      <p:pic>
        <p:nvPicPr>
          <p:cNvPr id="81" name="Picture 4" descr="http://sno/asset/library/Corporate/Gemalto%20Corporate%20icons/Gemalto_Icon_Refined_Firewall.png">
            <a:extLst>
              <a:ext uri="{FF2B5EF4-FFF2-40B4-BE49-F238E27FC236}">
                <a16:creationId xmlns:a16="http://schemas.microsoft.com/office/drawing/2014/main" id="{F7E2BD02-7FB0-43C1-90F5-F7F337EDC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3" t="29166" r="25955" b="28285"/>
          <a:stretch/>
        </p:blipFill>
        <p:spPr bwMode="auto">
          <a:xfrm>
            <a:off x="3139232" y="5718900"/>
            <a:ext cx="1519800" cy="125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Рисунок 86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B3A0652-56DA-48E9-B036-0CF3899522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47" y="5954095"/>
            <a:ext cx="1945787" cy="100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Рисунок 90" descr="Изображение выглядит как устройст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4E8B7E8-3FB0-4D41-8C80-C52AC55DBF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757" y="5744181"/>
            <a:ext cx="1422766" cy="1422766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0C3A74C9-C765-4A85-B669-0D88786DD1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81" y="5787683"/>
            <a:ext cx="1814141" cy="1335763"/>
          </a:xfrm>
          <a:prstGeom prst="rect">
            <a:avLst/>
          </a:prstGeom>
        </p:spPr>
      </p:pic>
      <p:sp>
        <p:nvSpPr>
          <p:cNvPr id="98" name="TextBox 14">
            <a:extLst>
              <a:ext uri="{FF2B5EF4-FFF2-40B4-BE49-F238E27FC236}">
                <a16:creationId xmlns:a16="http://schemas.microsoft.com/office/drawing/2014/main" id="{67F82104-1B1C-4278-9883-6688ECC7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153" y="8349346"/>
            <a:ext cx="2154276" cy="6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601" b="1" kern="0" dirty="0">
                <a:solidFill>
                  <a:srgbClr val="464749"/>
                </a:solidFill>
                <a:latin typeface="PFBeauSansPro-SemiBold (Заголовки)"/>
              </a:rPr>
              <a:t>Облака</a:t>
            </a:r>
            <a:endParaRPr lang="en-US" sz="3601" b="1" kern="0" dirty="0">
              <a:solidFill>
                <a:srgbClr val="464749"/>
              </a:solidFill>
              <a:latin typeface="PFBeauSansPro-SemiBold (Заголовки)"/>
            </a:endParaRPr>
          </a:p>
        </p:txBody>
      </p:sp>
      <p:sp>
        <p:nvSpPr>
          <p:cNvPr id="99" name="TextBox 14">
            <a:extLst>
              <a:ext uri="{FF2B5EF4-FFF2-40B4-BE49-F238E27FC236}">
                <a16:creationId xmlns:a16="http://schemas.microsoft.com/office/drawing/2014/main" id="{8603E32B-A708-4429-9AA1-FE5007AA5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2169" y="8410448"/>
            <a:ext cx="3066385" cy="6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601" b="1" kern="0" dirty="0">
                <a:solidFill>
                  <a:srgbClr val="464749"/>
                </a:solidFill>
                <a:latin typeface="PFBeauSansPro-SemiBold (Заголовки)"/>
              </a:rPr>
              <a:t>Корп. Сеть</a:t>
            </a:r>
            <a:endParaRPr lang="en-US" sz="3601" b="1" kern="0" dirty="0">
              <a:solidFill>
                <a:srgbClr val="464749"/>
              </a:solidFill>
              <a:latin typeface="PFBeauSansPro-SemiBold (Заголовки)"/>
            </a:endParaRPr>
          </a:p>
        </p:txBody>
      </p:sp>
      <p:sp>
        <p:nvSpPr>
          <p:cNvPr id="100" name="TextBox 14">
            <a:extLst>
              <a:ext uri="{FF2B5EF4-FFF2-40B4-BE49-F238E27FC236}">
                <a16:creationId xmlns:a16="http://schemas.microsoft.com/office/drawing/2014/main" id="{90014ABD-AA99-4699-93A9-81129F5AE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0295" y="8349346"/>
            <a:ext cx="2638711" cy="6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1" b="1" kern="0" dirty="0">
                <a:solidFill>
                  <a:srgbClr val="464749"/>
                </a:solidFill>
                <a:latin typeface="PFBeauSansPro-SemiBold (Заголовки)"/>
              </a:rPr>
              <a:t>VDI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FAB25C-55D1-4257-B008-ADFB7694380E}"/>
              </a:ext>
            </a:extLst>
          </p:cNvPr>
          <p:cNvSpPr/>
          <p:nvPr/>
        </p:nvSpPr>
        <p:spPr>
          <a:xfrm>
            <a:off x="6194072" y="4198006"/>
            <a:ext cx="184731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783257"/>
            <a:endParaRPr lang="ru-RU" sz="5401" dirty="0">
              <a:solidFill>
                <a:srgbClr val="E84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49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54265"/>
              </p:ext>
            </p:extLst>
          </p:nvPr>
        </p:nvGraphicFramePr>
        <p:xfrm>
          <a:off x="1164600" y="4065179"/>
          <a:ext cx="19154128" cy="67039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513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9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Распространённые сценарии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PKI</a:t>
                      </a:r>
                      <a:endParaRPr lang="ru-RU" b="1" i="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OTP</a:t>
                      </a:r>
                      <a:endParaRPr lang="ru-RU" b="1" i="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633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Локальная</a:t>
                      </a:r>
                      <a:r>
                        <a:rPr lang="ru-RU" sz="3200" baseline="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аутентификация</a:t>
                      </a:r>
                      <a:endParaRPr lang="ru-RU" sz="3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91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VPN-</a:t>
                      </a:r>
                      <a:r>
                        <a:rPr lang="en-US" sz="3200" dirty="0" err="1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IPSec</a:t>
                      </a:r>
                      <a:endParaRPr lang="ru-RU" sz="3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751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VPN-</a:t>
                      </a:r>
                      <a:r>
                        <a:rPr lang="ru-RU" sz="320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ГОСТ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437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Тонкие</a:t>
                      </a:r>
                      <a:r>
                        <a:rPr lang="ru-RU" sz="3200" baseline="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клиенты </a:t>
                      </a:r>
                      <a:r>
                        <a:rPr lang="en-US" sz="3200" baseline="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VDI, RDP</a:t>
                      </a:r>
                      <a:endParaRPr lang="ru-RU" sz="3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454">
                <a:tc>
                  <a:txBody>
                    <a:bodyPr/>
                    <a:lstStyle/>
                    <a:p>
                      <a:pPr marL="0" marR="0" lvl="0" indent="0" algn="l" defTabSz="19809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Шифрование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025">
                <a:tc>
                  <a:txBody>
                    <a:bodyPr/>
                    <a:lstStyle/>
                    <a:p>
                      <a:pPr marL="0" marR="0" lvl="0" indent="0" algn="l" defTabSz="19809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Электронная</a:t>
                      </a:r>
                      <a:r>
                        <a:rPr lang="ru-RU" sz="3200" baseline="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подпись</a:t>
                      </a:r>
                      <a:endParaRPr lang="ru-RU" sz="3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816">
                <a:tc>
                  <a:txBody>
                    <a:bodyPr/>
                    <a:lstStyle/>
                    <a:p>
                      <a:pPr marL="0" marR="0" lvl="0" indent="0" algn="l" defTabSz="19809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Мобильные</a:t>
                      </a:r>
                      <a:r>
                        <a:rPr lang="ru-RU" sz="3200" baseline="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устройства (смартфоны, планшеты)</a:t>
                      </a:r>
                      <a:endParaRPr lang="ru-RU" sz="3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879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Быстрый старт/распространение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1029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Удалённый доступ с</a:t>
                      </a:r>
                      <a:r>
                        <a:rPr lang="ru-RU" sz="3200" baseline="0" dirty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личного ПК</a:t>
                      </a:r>
                      <a:endParaRPr lang="ru-RU" sz="32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016" y="4784735"/>
            <a:ext cx="518400" cy="518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6907" y="7523638"/>
            <a:ext cx="517642" cy="5176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270" y="5452180"/>
            <a:ext cx="518400" cy="518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8129" y="6119625"/>
            <a:ext cx="518400" cy="518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270" y="6828516"/>
            <a:ext cx="518400" cy="518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242" y="7495961"/>
            <a:ext cx="518400" cy="518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6907" y="4788473"/>
            <a:ext cx="518400" cy="5184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0161" y="5455918"/>
            <a:ext cx="518400" cy="518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0161" y="6832254"/>
            <a:ext cx="518400" cy="518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0919" y="8178080"/>
            <a:ext cx="517642" cy="51764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3104760-2091-0F43-8C45-FFCAE4A9F6EA}"/>
              </a:ext>
            </a:extLst>
          </p:cNvPr>
          <p:cNvSpPr/>
          <p:nvPr/>
        </p:nvSpPr>
        <p:spPr>
          <a:xfrm>
            <a:off x="17899906" y="1456966"/>
            <a:ext cx="308267" cy="308267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82">
              <a:solidFill>
                <a:prstClr val="white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5020" y="6181635"/>
            <a:ext cx="517642" cy="5176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9716" y="8884948"/>
            <a:ext cx="518400" cy="5184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4028" y="9556006"/>
            <a:ext cx="517642" cy="5176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8804" y="9555248"/>
            <a:ext cx="518400" cy="5184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0161" y="9521933"/>
            <a:ext cx="518400" cy="518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242" y="8239782"/>
            <a:ext cx="518400" cy="5184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242" y="8872297"/>
            <a:ext cx="517642" cy="51764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4028" y="10251502"/>
            <a:ext cx="517642" cy="51764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8804" y="10250744"/>
            <a:ext cx="518400" cy="5184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4262" y="10250744"/>
            <a:ext cx="518400" cy="518400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3A7A7BFD-07A8-D543-82A0-C629DC2235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Локальный или удалённый доступ по </a:t>
            </a:r>
            <a:r>
              <a:rPr lang="en-US" b="1" dirty="0">
                <a:solidFill>
                  <a:srgbClr val="FF4D00"/>
                </a:solidFill>
                <a:latin typeface="PF BeauSans Pro" charset="0"/>
                <a:ea typeface="PF BeauSans Pro" charset="0"/>
                <a:cs typeface="PF BeauSans Pro" charset="0"/>
              </a:rPr>
              <a:t>OTP</a:t>
            </a:r>
            <a:endParaRPr lang="ru-RU" b="1" dirty="0">
              <a:solidFill>
                <a:srgbClr val="FF4D00"/>
              </a:solidFill>
              <a:latin typeface="PF BeauSans Pro" charset="0"/>
              <a:ea typeface="PF BeauSans Pro" charset="0"/>
              <a:cs typeface="PF BeauSans Pro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5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8717" y="10244287"/>
            <a:ext cx="93613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prstClr val="black"/>
                </a:solidFill>
                <a:latin typeface="PFBeauSansPro-Bbook"/>
              </a:rPr>
              <a:t>Василий Огнев</a:t>
            </a:r>
          </a:p>
          <a:p>
            <a:r>
              <a:rPr lang="ru-RU" sz="2500" dirty="0">
                <a:solidFill>
                  <a:prstClr val="black"/>
                </a:solidFill>
                <a:latin typeface="PFBeauSansPro-Bbook"/>
              </a:rPr>
              <a:t>Моб.: +7(903)793-05-38</a:t>
            </a:r>
          </a:p>
          <a:p>
            <a:r>
              <a:rPr lang="en-US" sz="2500" dirty="0">
                <a:solidFill>
                  <a:prstClr val="black"/>
                </a:solidFill>
                <a:latin typeface="PFBeauSansPro-Bbook"/>
                <a:hlinkClick r:id="rId2"/>
              </a:rPr>
              <a:t>v.ognev@aladdin-rd.ru</a:t>
            </a:r>
            <a:endParaRPr lang="ru-RU" sz="2500" dirty="0">
              <a:solidFill>
                <a:prstClr val="black"/>
              </a:solidFill>
              <a:latin typeface="PFBeauSansPro-Bbook"/>
            </a:endParaRPr>
          </a:p>
          <a:p>
            <a:r>
              <a:rPr lang="en-US" sz="2500" dirty="0">
                <a:solidFill>
                  <a:prstClr val="black"/>
                </a:solidFill>
                <a:latin typeface="PFBeauSansPro-Bbook"/>
                <a:hlinkClick r:id="rId3"/>
              </a:rPr>
              <a:t>www.aladdin-rd.ru</a:t>
            </a:r>
            <a:endParaRPr lang="ru-RU" sz="25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92" y="7674024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4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3184" y="10482336"/>
            <a:ext cx="1180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strike="noStrike" kern="1200" dirty="0">
                <a:solidFill>
                  <a:srgbClr val="343333"/>
                </a:solidFill>
                <a:latin typeface="PF BeauSans Pro Bbook" pitchFamily="50" charset="0"/>
                <a:ea typeface="PFBeauSansPro-Regular" charset="0"/>
                <a:cs typeface="PFBeauSansPro-Regular" charset="0"/>
                <a:sym typeface="PFBeauSansPro-Bbook" charset="0"/>
              </a:rPr>
              <a:t>Тел</a:t>
            </a:r>
            <a:r>
              <a:rPr lang="en-US" altLang="ru-RU" sz="1800" strike="noStrike" kern="1200" dirty="0">
                <a:solidFill>
                  <a:srgbClr val="343333"/>
                </a:solidFill>
                <a:latin typeface="PF BeauSans Pro Bbook" pitchFamily="50" charset="0"/>
                <a:ea typeface="PFBeauSansPro-Regular" charset="0"/>
                <a:cs typeface="PFBeauSansPro-Regular" charset="0"/>
                <a:sym typeface="PFBeauSansPro-Bbook" charset="0"/>
              </a:rPr>
              <a:t>.</a:t>
            </a:r>
            <a:r>
              <a:rPr lang="ru-RU" altLang="ru-RU" sz="1800" strike="noStrike" kern="1200" dirty="0">
                <a:solidFill>
                  <a:srgbClr val="343333"/>
                </a:solidFill>
                <a:latin typeface="PF BeauSans Pro Bbook" pitchFamily="50" charset="0"/>
                <a:ea typeface="PFBeauSansPro-Regular" charset="0"/>
                <a:cs typeface="PFBeauSansPro-Regular" charset="0"/>
                <a:sym typeface="PFBeauSansPro-Bbook" charset="0"/>
              </a:rPr>
              <a:t>:</a:t>
            </a:r>
            <a:r>
              <a:rPr lang="en-US" altLang="ru-RU" sz="1800" strike="noStrike" kern="1200" dirty="0">
                <a:solidFill>
                  <a:srgbClr val="343333"/>
                </a:solidFill>
                <a:latin typeface="PF BeauSans Pro Bbook" pitchFamily="50" charset="0"/>
                <a:ea typeface="PFBeauSansPro-Regular" charset="0"/>
                <a:cs typeface="PFBeauSansPro-Regular" charset="0"/>
                <a:sym typeface="PFBeauSansPro-Bbook" charset="0"/>
              </a:rPr>
              <a:t> +7 (495) 223-00-01   E</a:t>
            </a:r>
            <a:r>
              <a:rPr lang="ru-RU" altLang="ru-RU" sz="1800" strike="noStrike" kern="1200" dirty="0">
                <a:solidFill>
                  <a:srgbClr val="343333"/>
                </a:solidFill>
                <a:latin typeface="PF BeauSans Pro Bbook" pitchFamily="50" charset="0"/>
                <a:ea typeface="PFBeauSansPro-Regular" charset="0"/>
                <a:cs typeface="PFBeauSansPro-Regular" charset="0"/>
                <a:sym typeface="PFBeauSansPro-Bbook" charset="0"/>
              </a:rPr>
              <a:t>-</a:t>
            </a:r>
            <a:r>
              <a:rPr lang="en-US" altLang="ru-RU" sz="1800" strike="noStrike" kern="1200" dirty="0">
                <a:solidFill>
                  <a:srgbClr val="343333"/>
                </a:solidFill>
                <a:latin typeface="PF BeauSans Pro Bbook" pitchFamily="50" charset="0"/>
                <a:ea typeface="PFBeauSansPro-Regular" charset="0"/>
                <a:cs typeface="PFBeauSansPro-Regular" charset="0"/>
                <a:sym typeface="PFBeauSansPro-Bbook" charset="0"/>
              </a:rPr>
              <a:t>mail:  </a:t>
            </a:r>
            <a:r>
              <a:rPr lang="en-US" altLang="ru-RU" sz="1800" strike="noStrike" kern="1200" dirty="0">
                <a:solidFill>
                  <a:srgbClr val="343333"/>
                </a:solidFill>
                <a:latin typeface="PF BeauSans Pro Bbook" pitchFamily="50" charset="0"/>
                <a:ea typeface="PFBeauSansPro-Regular" charset="0"/>
                <a:cs typeface="PFBeauSansPro-Regular" charset="0"/>
                <a:sym typeface="PFBeauSansPro-Bbook" charset="0"/>
                <a:hlinkClick r:id="rId3"/>
              </a:rPr>
              <a:t>aladdin@aladdin-rd.ru</a:t>
            </a:r>
            <a:r>
              <a:rPr lang="en-US" altLang="ru-RU" sz="1800" strike="noStrike" kern="1200" dirty="0">
                <a:solidFill>
                  <a:srgbClr val="343333"/>
                </a:solidFill>
                <a:latin typeface="PF BeauSans Pro Bbook" pitchFamily="50" charset="0"/>
                <a:ea typeface="PFBeauSansPro-Regular" charset="0"/>
                <a:cs typeface="PFBeauSansPro-Regular" charset="0"/>
                <a:sym typeface="PFBeauSansPro-Bbook" charset="0"/>
              </a:rPr>
              <a:t>   Web:  </a:t>
            </a:r>
            <a:r>
              <a:rPr lang="en-US" altLang="ru-RU" sz="1800" strike="noStrike" kern="1200" dirty="0">
                <a:solidFill>
                  <a:srgbClr val="343333"/>
                </a:solidFill>
                <a:latin typeface="PF BeauSans Pro Bbook" pitchFamily="50" charset="0"/>
                <a:ea typeface="PFBeauSansPro-Regular" charset="0"/>
                <a:cs typeface="PFBeauSansPro-Regular" charset="0"/>
                <a:sym typeface="PFBeauSansPro-Bbook" charset="0"/>
                <a:hlinkClick r:id="rId4"/>
              </a:rPr>
              <a:t>www.aladdin-rd.ru</a:t>
            </a:r>
            <a:endParaRPr lang="ru-RU" sz="1300" strike="noStrike" kern="1200" dirty="0">
              <a:solidFill>
                <a:srgbClr val="343333"/>
              </a:solidFill>
              <a:latin typeface="PF BeauSans Pro Bbook" pitchFamily="50" charset="0"/>
              <a:ea typeface="PFBeauSansPro-Regular" charset="0"/>
              <a:cs typeface="PFBeauSansPro-Regular" charset="0"/>
            </a:endParaRPr>
          </a:p>
        </p:txBody>
      </p:sp>
      <p:sp>
        <p:nvSpPr>
          <p:cNvPr id="4" name="Rectangle 13"/>
          <p:cNvSpPr>
            <a:spLocks/>
          </p:cNvSpPr>
          <p:nvPr/>
        </p:nvSpPr>
        <p:spPr bwMode="auto">
          <a:xfrm>
            <a:off x="3323184" y="11850488"/>
            <a:ext cx="75870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ru-RU" altLang="ru-RU" sz="1800" i="1" dirty="0">
                <a:solidFill>
                  <a:srgbClr val="464749"/>
                </a:solidFill>
                <a:latin typeface="PF BeauSans Pro Bbook" pitchFamily="50" charset="0"/>
                <a:ea typeface="PFBeauSansPro-Italic" charset="0"/>
                <a:cs typeface="PFBeauSansPro-Italic" charset="0"/>
                <a:sym typeface="PFBeauSansPro-Italic" charset="0"/>
              </a:rPr>
              <a:t>Приведённая информация актуальна по состоянию на </a:t>
            </a:r>
            <a:r>
              <a:rPr lang="ru-RU" altLang="ru-RU" sz="1800" b="1" i="1" dirty="0">
                <a:solidFill>
                  <a:srgbClr val="464749"/>
                </a:solidFill>
                <a:latin typeface="PF BeauSans Pro Bbook" pitchFamily="50" charset="0"/>
                <a:ea typeface="PFBeauSansPro-Italic" charset="0"/>
                <a:cs typeface="PFBeauSansPro-Italic" charset="0"/>
                <a:sym typeface="Lucida Grande" charset="0"/>
              </a:rPr>
              <a:t>ноябрь </a:t>
            </a:r>
            <a:r>
              <a:rPr lang="ru-RU" altLang="ru-RU" sz="1800" b="1" i="1" dirty="0">
                <a:solidFill>
                  <a:srgbClr val="464749"/>
                </a:solidFill>
                <a:latin typeface="PF BeauSans Pro Bbook" pitchFamily="50" charset="0"/>
                <a:ea typeface="Lucida Grande" charset="0"/>
                <a:cs typeface="Lucida Grande" charset="0"/>
                <a:sym typeface="Lucida Grande" charset="0"/>
              </a:rPr>
              <a:t>20</a:t>
            </a:r>
            <a:r>
              <a:rPr lang="en-US" altLang="ru-RU" sz="1800" b="1" i="1" dirty="0">
                <a:solidFill>
                  <a:srgbClr val="464749"/>
                </a:solidFill>
                <a:latin typeface="PF BeauSans Pro Bbook" pitchFamily="50" charset="0"/>
                <a:ea typeface="Lucida Grande" charset="0"/>
                <a:cs typeface="Lucida Grande" charset="0"/>
                <a:sym typeface="Lucida Grande" charset="0"/>
              </a:rPr>
              <a:t>20</a:t>
            </a:r>
            <a:r>
              <a:rPr lang="ru-RU" altLang="ru-RU" sz="1800" b="1" i="1" dirty="0">
                <a:solidFill>
                  <a:srgbClr val="464749"/>
                </a:solidFill>
                <a:latin typeface="PF BeauSans Pro Bbook" pitchFamily="50" charset="0"/>
                <a:ea typeface="Lucida Grande" charset="0"/>
                <a:cs typeface="Lucida Grande" charset="0"/>
                <a:sym typeface="Lucida Grande" charset="0"/>
              </a:rPr>
              <a:t> 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56"/>
          <a:stretch/>
        </p:blipFill>
        <p:spPr>
          <a:xfrm>
            <a:off x="1684703" y="2633464"/>
            <a:ext cx="12151649" cy="9831624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D6B272F1-6FB1-40FD-942D-C217C879D5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22" b="40296"/>
          <a:stretch/>
        </p:blipFill>
        <p:spPr>
          <a:xfrm>
            <a:off x="14103961" y="2663782"/>
            <a:ext cx="5906500" cy="4104457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37796659-2603-8649-8D54-5B19E72FA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NIST CIS Controls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87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50"/>
    </mc:Choice>
    <mc:Fallback xmlns="">
      <p:transition spd="slow" advTm="915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C8639F-3F74-4901-ADB2-18D6F66F3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072" y="2630002"/>
            <a:ext cx="15128425" cy="1030413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A553813-908B-D04D-BE98-7BFBD6AE8F0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DEAF06-A170-4E45-83F4-FB8B67266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Технологии доступа</a:t>
            </a:r>
          </a:p>
        </p:txBody>
      </p:sp>
    </p:spTree>
    <p:extLst>
      <p:ext uri="{BB962C8B-B14F-4D97-AF65-F5344CB8AC3E}">
        <p14:creationId xmlns:p14="http://schemas.microsoft.com/office/powerpoint/2010/main" val="21644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50"/>
    </mc:Choice>
    <mc:Fallback xmlns="">
      <p:transition spd="slow" advTm="915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ECB2C71-46AD-6341-B4C7-38932D92794D}"/>
              </a:ext>
            </a:extLst>
          </p:cNvPr>
          <p:cNvSpPr/>
          <p:nvPr/>
        </p:nvSpPr>
        <p:spPr>
          <a:xfrm>
            <a:off x="20010461" y="6876"/>
            <a:ext cx="308267" cy="3082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82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7563247" y="3475928"/>
            <a:ext cx="11626399" cy="152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66" b="1" dirty="0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rPr>
              <a:t>Используйте действительно длинные и сложные пароли!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1682412" y="6982834"/>
            <a:ext cx="11626399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666" b="1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defRPr>
            </a:lvl1pPr>
          </a:lstStyle>
          <a:p>
            <a:r>
              <a:rPr lang="ru-RU" dirty="0"/>
              <a:t>Парольные фразы – это наше всё!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FE14A5-A6B2-9845-90BD-D3BBC295F399}"/>
              </a:ext>
            </a:extLst>
          </p:cNvPr>
          <p:cNvSpPr txBox="1"/>
          <p:nvPr/>
        </p:nvSpPr>
        <p:spPr>
          <a:xfrm>
            <a:off x="8992830" y="9725816"/>
            <a:ext cx="11626399" cy="152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666" b="1">
                <a:solidFill>
                  <a:srgbClr val="FF4D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PF BeauSans Pro" charset="0"/>
              </a:defRPr>
            </a:lvl1pPr>
          </a:lstStyle>
          <a:p>
            <a:r>
              <a:rPr lang="ru-RU" dirty="0"/>
              <a:t>Никогда не используйте пароль, который когда-либо замечен в взломе!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4F4CBA-22D8-824C-81C9-EBE7DE19F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Мифы о паролях</a:t>
            </a:r>
          </a:p>
        </p:txBody>
      </p:sp>
    </p:spTree>
    <p:extLst>
      <p:ext uri="{BB962C8B-B14F-4D97-AF65-F5344CB8AC3E}">
        <p14:creationId xmlns:p14="http://schemas.microsoft.com/office/powerpoint/2010/main" val="42737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50"/>
    </mc:Choice>
    <mc:Fallback xmlns="">
      <p:transition spd="slow" advTm="91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yt3.ggpht.com/a/AATXAJxBwYVUBzXSqBjNg3mhid8pG0RW6wfFsQjOVw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790" y="5350287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39459" y="3253019"/>
            <a:ext cx="4752528" cy="223224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15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Покупка и проверка учётных данных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420528" y="9723196"/>
            <a:ext cx="4752528" cy="223224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5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Brute</a:t>
            </a:r>
            <a:r>
              <a:rPr lang="ru-RU" sz="315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</a:t>
            </a:r>
            <a:r>
              <a:rPr lang="en-US" sz="315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force</a:t>
            </a:r>
            <a:r>
              <a:rPr lang="ru-RU" sz="315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</a:p>
          <a:p>
            <a:pPr algn="ctr"/>
            <a:r>
              <a:rPr lang="ru-RU" sz="315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метод "грубой силы"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39459" y="9697441"/>
            <a:ext cx="4752528" cy="223224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15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Местное использование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25762" y="9723196"/>
            <a:ext cx="4752528" cy="223224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15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Пароль спрей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412066" y="3253019"/>
            <a:ext cx="4752528" cy="223224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15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Регистрация нажатия клавиш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135557" y="3221315"/>
            <a:ext cx="4752528" cy="2232248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150" dirty="0" err="1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Фишинг</a:t>
            </a:r>
            <a:r>
              <a:rPr lang="ru-RU" sz="315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- </a:t>
            </a:r>
            <a:r>
              <a:rPr lang="en-US" sz="315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Man-in-the-middle </a:t>
            </a:r>
            <a:endParaRPr lang="ru-RU" sz="3150" dirty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238E43D0-C570-A24A-90B5-65357729FA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Основные атаки на пароль…</a:t>
            </a:r>
          </a:p>
        </p:txBody>
      </p:sp>
    </p:spTree>
    <p:extLst>
      <p:ext uri="{BB962C8B-B14F-4D97-AF65-F5344CB8AC3E}">
        <p14:creationId xmlns:p14="http://schemas.microsoft.com/office/powerpoint/2010/main" val="38954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8698E2-C15C-6C49-A1CD-4D2D7B2BE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Brute</a:t>
            </a:r>
            <a:r>
              <a:rPr lang="ru-RU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-</a:t>
            </a:r>
            <a:r>
              <a:rPr lang="en-US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force</a:t>
            </a:r>
            <a:r>
              <a:rPr lang="ru-RU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 метод "грубой силы"</a:t>
            </a:r>
          </a:p>
          <a:p>
            <a:endParaRPr lang="x-none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66505"/>
              </p:ext>
            </p:extLst>
          </p:nvPr>
        </p:nvGraphicFramePr>
        <p:xfrm>
          <a:off x="1378968" y="8178080"/>
          <a:ext cx="18146016" cy="4070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3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8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4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4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Длина пароля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Возможные перестановки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Время в секундах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Время в минутах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Время в часах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Время в днях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782 757 789 696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0,13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0,002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0,00009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7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75 144 747 810 816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751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12,52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0,21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0,01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8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7 213 895 789 838 340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72 139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1 202,32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20.04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0,83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9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692 533 995 824 480 000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6 925 340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115 422,33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1 923,71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80,15 (3 м.)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66 483 263 599 150 100 000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664 832 636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11 080 543,93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184 675,73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7 694,82 (21)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Объект 4"/>
          <p:cNvSpPr>
            <a:spLocks noGrp="1"/>
          </p:cNvSpPr>
          <p:nvPr>
            <p:ph sz="half" idx="2"/>
          </p:nvPr>
        </p:nvSpPr>
        <p:spPr>
          <a:xfrm>
            <a:off x="1378968" y="3137520"/>
            <a:ext cx="17038261" cy="3816424"/>
          </a:xfrm>
        </p:spPr>
        <p:txBody>
          <a:bodyPr anchor="t" anchorCtr="0"/>
          <a:lstStyle/>
          <a:p>
            <a:pPr>
              <a:spcBef>
                <a:spcPts val="0"/>
              </a:spcBef>
              <a:buClr>
                <a:srgbClr val="E64117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ASIC</a:t>
            </a: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 – 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1</a:t>
            </a: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en-US" sz="3150" dirty="0">
                <a:latin typeface="PT Sans" panose="020B0503020203020204" pitchFamily="34" charset="-52"/>
                <a:ea typeface="PT Sans" panose="020B0503020203020204" pitchFamily="34" charset="-52"/>
              </a:rPr>
              <a:t>TH/s</a:t>
            </a: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 (Триллион)</a:t>
            </a:r>
          </a:p>
          <a:p>
            <a:pPr>
              <a:spcBef>
                <a:spcPts val="0"/>
              </a:spcBef>
              <a:buClr>
                <a:srgbClr val="E64117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 Список баз, прогон по целевым учётным записям (по статистике, ломает 70% пользователей)</a:t>
            </a:r>
          </a:p>
          <a:p>
            <a:pPr>
              <a:spcBef>
                <a:spcPts val="0"/>
              </a:spcBef>
              <a:buClr>
                <a:srgbClr val="E64117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 Домашнее задание, требование к паролю в компании (минимальная/максимальная длина, сложность и т.д.)</a:t>
            </a:r>
          </a:p>
          <a:p>
            <a:pPr>
              <a:spcBef>
                <a:spcPts val="0"/>
              </a:spcBef>
              <a:buClr>
                <a:srgbClr val="E64117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 База, список всех популярных фраз, текстов песен, стихов, выражений, переборы ФИО работников, дат рождений и т.д. (по статистике, это ломает ещё 5-7% оставшихся паролей)</a:t>
            </a:r>
          </a:p>
          <a:p>
            <a:pPr>
              <a:spcBef>
                <a:spcPts val="0"/>
              </a:spcBef>
              <a:buClr>
                <a:srgbClr val="E64117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3150" dirty="0">
                <a:latin typeface="PT Sans" panose="020B0503020203020204" pitchFamily="34" charset="-52"/>
                <a:ea typeface="PT Sans" panose="020B0503020203020204" pitchFamily="34" charset="-52"/>
              </a:rPr>
              <a:t> Можно вести любой целевой пароль настолько далеко, насколько позволяют оборудование и время </a:t>
            </a:r>
          </a:p>
          <a:p>
            <a:pPr marL="1083392" lvl="1" indent="-500063">
              <a:spcBef>
                <a:spcPts val="0"/>
              </a:spcBef>
              <a:buClr>
                <a:srgbClr val="E64117"/>
              </a:buClr>
              <a:buSzPct val="120000"/>
              <a:buFont typeface="PFBeauSansPro-Bbook" panose="02000503030000020004" pitchFamily="50" charset="0"/>
              <a:buChar char="–"/>
            </a:pPr>
            <a:endParaRPr lang="ru-RU" sz="2429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6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44" y="3641576"/>
            <a:ext cx="7647250" cy="6971743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9E2FA4FC-C7A2-0242-8BFF-A1AE1E91E3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ru-RU" b="1" dirty="0" err="1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JaCarta</a:t>
            </a:r>
            <a:r>
              <a:rPr lang="ru-RU" altLang="ru-RU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 </a:t>
            </a:r>
            <a:r>
              <a:rPr lang="en-US" altLang="ru-RU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Authentication Server</a:t>
            </a:r>
            <a:r>
              <a:rPr lang="ru-RU" altLang="ru-RU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 (</a:t>
            </a:r>
            <a:r>
              <a:rPr lang="en-US" altLang="ru-RU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JAS)</a:t>
            </a:r>
            <a:endParaRPr lang="ru-RU" b="1" dirty="0">
              <a:solidFill>
                <a:srgbClr val="53585F"/>
              </a:solidFill>
              <a:latin typeface="PF BeauSans Pro SemiBold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7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EE973F2-391F-4145-B5BB-B69BD8600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Преимущества </a:t>
            </a:r>
            <a:r>
              <a:rPr lang="en-US" b="1" dirty="0">
                <a:solidFill>
                  <a:srgbClr val="53585F"/>
                </a:solidFill>
                <a:latin typeface="PF BeauSans Pro SemiBold" panose="02000500000000020004" pitchFamily="2" charset="0"/>
                <a:ea typeface="PF BeauSans Pro" charset="0"/>
                <a:cs typeface="PF BeauSans Pro" charset="0"/>
              </a:rPr>
              <a:t>JAS</a:t>
            </a:r>
            <a:endParaRPr lang="ru-RU" b="1" dirty="0">
              <a:solidFill>
                <a:srgbClr val="53585F"/>
              </a:solidFill>
              <a:latin typeface="PF BeauSans Pro SemiBold" panose="02000500000000020004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23" y="7897499"/>
            <a:ext cx="3433466" cy="3433466"/>
          </a:xfrm>
          <a:prstGeom prst="rect">
            <a:avLst/>
          </a:prstGeom>
        </p:spPr>
      </p:pic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1254013" y="11479039"/>
            <a:ext cx="5524458" cy="58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8" rIns="91398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010" eaLnBrk="1" hangingPunct="1">
              <a:spcBef>
                <a:spcPct val="50000"/>
              </a:spcBef>
              <a:defRPr/>
            </a:pPr>
            <a:r>
              <a:rPr lang="ru-RU" sz="3199" b="1" kern="0" dirty="0">
                <a:solidFill>
                  <a:srgbClr val="000000"/>
                </a:solidFill>
                <a:latin typeface="PFBeauSansPro-Regular" panose="02000500000000020004" pitchFamily="50" charset="0"/>
              </a:rPr>
              <a:t>Совместимость</a:t>
            </a:r>
            <a:endParaRPr lang="en-US" sz="3199" b="1" kern="0" dirty="0">
              <a:solidFill>
                <a:srgbClr val="000000"/>
              </a:solidFill>
              <a:latin typeface="PFBeauSansPro-Regular" panose="02000500000000020004" pitchFamily="5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54" y="3089756"/>
            <a:ext cx="3433466" cy="34334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52" y="7897499"/>
            <a:ext cx="3433466" cy="3433466"/>
          </a:xfrm>
          <a:prstGeom prst="rect">
            <a:avLst/>
          </a:prstGeom>
        </p:spPr>
      </p:pic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3704523" y="6691062"/>
            <a:ext cx="5524458" cy="58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8" rIns="91398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010" eaLnBrk="1" hangingPunct="1">
              <a:spcBef>
                <a:spcPct val="50000"/>
              </a:spcBef>
              <a:defRPr/>
            </a:pPr>
            <a:r>
              <a:rPr lang="ru-RU" sz="3199" b="1" kern="0" dirty="0">
                <a:solidFill>
                  <a:srgbClr val="000000"/>
                </a:solidFill>
                <a:latin typeface="PFBeauSansPro-Regular" panose="02000500000000020004" pitchFamily="50" charset="0"/>
              </a:rPr>
              <a:t>Производительность</a:t>
            </a:r>
            <a:endParaRPr lang="en-US" sz="3199" b="1" kern="0" dirty="0">
              <a:solidFill>
                <a:srgbClr val="000000"/>
              </a:solidFill>
              <a:latin typeface="PFBeauSansPro-Regular" panose="02000500000000020004" pitchFamily="50" charset="0"/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5421260" y="11481750"/>
            <a:ext cx="5524458" cy="10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8" rIns="91398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010" eaLnBrk="1" hangingPunct="1">
              <a:spcBef>
                <a:spcPct val="50000"/>
              </a:spcBef>
              <a:defRPr/>
            </a:pPr>
            <a:r>
              <a:rPr lang="ru-RU" sz="3199" b="1" kern="0" dirty="0">
                <a:solidFill>
                  <a:srgbClr val="000000"/>
                </a:solidFill>
                <a:latin typeface="PFBeauSansPro-Regular" panose="02000500000000020004" pitchFamily="50" charset="0"/>
              </a:rPr>
              <a:t>Поддержка мобильных устройств</a:t>
            </a:r>
            <a:endParaRPr lang="en-US" sz="3199" b="1" kern="0" dirty="0">
              <a:solidFill>
                <a:srgbClr val="000000"/>
              </a:solidFill>
              <a:latin typeface="PFBeauSansPro-Regular" panose="02000500000000020004" pitchFamily="50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99" y="3002937"/>
            <a:ext cx="3433466" cy="34334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82" y="7897499"/>
            <a:ext cx="3433466" cy="3433466"/>
          </a:xfrm>
          <a:prstGeom prst="rect">
            <a:avLst/>
          </a:prstGeom>
        </p:spPr>
      </p:pic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8727099" y="6689518"/>
            <a:ext cx="5524458" cy="132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8" rIns="91398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3199" b="1" kern="0" dirty="0">
                <a:solidFill>
                  <a:srgbClr val="000000"/>
                </a:solidFill>
                <a:latin typeface="PFBeauSansPro-Regular" panose="02000500000000020004" pitchFamily="50" charset="0"/>
              </a:rPr>
              <a:t>Масштабируемость</a:t>
            </a:r>
            <a:endParaRPr lang="en-US" sz="3199" b="1" kern="0" dirty="0">
              <a:solidFill>
                <a:srgbClr val="000000"/>
              </a:solidFill>
              <a:latin typeface="PFBeauSansPro-Regular" panose="02000500000000020004" pitchFamily="50" charset="0"/>
            </a:endParaRPr>
          </a:p>
          <a:p>
            <a:pPr defTabSz="914010" eaLnBrk="1" hangingPunct="1">
              <a:spcBef>
                <a:spcPct val="50000"/>
              </a:spcBef>
              <a:defRPr/>
            </a:pPr>
            <a:endParaRPr lang="en-US" sz="3199" b="1" kern="0" dirty="0">
              <a:solidFill>
                <a:srgbClr val="000000"/>
              </a:solidFill>
              <a:latin typeface="PFBeauSansPro-Regular" panose="02000500000000020004" pitchFamily="50" charset="0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11182857" y="11410125"/>
            <a:ext cx="5524458" cy="58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8" rIns="91398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010" eaLnBrk="1" hangingPunct="1">
              <a:spcBef>
                <a:spcPct val="50000"/>
              </a:spcBef>
              <a:defRPr/>
            </a:pPr>
            <a:r>
              <a:rPr lang="ru-RU" sz="3199" b="1" kern="0" dirty="0">
                <a:solidFill>
                  <a:srgbClr val="000000"/>
                </a:solidFill>
                <a:latin typeface="PFBeauSansPro-Regular" panose="02000500000000020004" pitchFamily="50" charset="0"/>
              </a:rPr>
              <a:t>Импортозамещение</a:t>
            </a:r>
            <a:endParaRPr lang="en-US" sz="3199" b="1" kern="0" dirty="0">
              <a:solidFill>
                <a:srgbClr val="000000"/>
              </a:solidFill>
              <a:latin typeface="PFBeauSansPro-Regular" panose="02000500000000020004" pitchFamily="50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415" y="2918047"/>
            <a:ext cx="3433466" cy="34334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610" y="7897499"/>
            <a:ext cx="3433466" cy="3433466"/>
          </a:xfrm>
          <a:prstGeom prst="rect">
            <a:avLst/>
          </a:prstGeom>
        </p:spPr>
      </p:pic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3945086" y="6691062"/>
            <a:ext cx="5524458" cy="58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8" rIns="91398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010" eaLnBrk="1" hangingPunct="1">
              <a:spcBef>
                <a:spcPct val="50000"/>
              </a:spcBef>
              <a:defRPr/>
            </a:pPr>
            <a:r>
              <a:rPr lang="ru-RU" sz="3199" b="1" kern="0" dirty="0">
                <a:solidFill>
                  <a:srgbClr val="000000"/>
                </a:solidFill>
                <a:latin typeface="PFBeauSansPro-Regular" panose="02000500000000020004" pitchFamily="50" charset="0"/>
              </a:rPr>
              <a:t>Надёжность</a:t>
            </a:r>
            <a:endParaRPr lang="en-US" sz="3199" b="1" kern="0" dirty="0">
              <a:solidFill>
                <a:srgbClr val="000000"/>
              </a:solidFill>
              <a:latin typeface="PFBeauSansPro-Regular" panose="02000500000000020004" pitchFamily="50" charset="0"/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16427417" y="11410125"/>
            <a:ext cx="5524458" cy="58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8" rIns="91398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010" eaLnBrk="1" hangingPunct="1">
              <a:spcBef>
                <a:spcPct val="50000"/>
              </a:spcBef>
              <a:defRPr/>
            </a:pPr>
            <a:r>
              <a:rPr lang="ru-RU" sz="3199" b="1" kern="0" dirty="0">
                <a:solidFill>
                  <a:srgbClr val="000000"/>
                </a:solidFill>
                <a:latin typeface="PFBeauSansPro-Regular" panose="02000500000000020004" pitchFamily="50" charset="0"/>
              </a:rPr>
              <a:t>Доступная цена</a:t>
            </a:r>
            <a:endParaRPr lang="en-US" sz="3199" b="1" kern="0" dirty="0">
              <a:solidFill>
                <a:srgbClr val="000000"/>
              </a:solidFill>
              <a:latin typeface="PFBeauSansPro-Regular" panose="02000500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6433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2020 copy222" id="{B2FBAB30-ECAB-884A-BE0A-B17FAF185857}" vid="{65451602-3B3C-0A43-B6E3-2FF8841F6410}"/>
    </a:ext>
  </a:extLst>
</a:theme>
</file>

<file path=ppt/theme/theme2.xml><?xml version="1.0" encoding="utf-8"?>
<a:theme xmlns:a="http://schemas.openxmlformats.org/drawingml/2006/main" name="1_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2020 copy222" id="{B2FBAB30-ECAB-884A-BE0A-B17FAF185857}" vid="{76333F3D-7467-E74B-ADCF-10D6EBBA39C6}"/>
    </a:ext>
  </a:extLst>
</a:theme>
</file>

<file path=ppt/theme/theme3.xml><?xml version="1.0" encoding="utf-8"?>
<a:theme xmlns:a="http://schemas.openxmlformats.org/drawingml/2006/main" name="Разделы и закрывающие слайды &quot;Аладдин Р.Д.&quot;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2020 copy222" id="{B2FBAB30-ECAB-884A-BE0A-B17FAF185857}" vid="{108EED2C-9717-6A45-AE7F-7B7160CD808A}"/>
    </a:ext>
  </a:extLst>
</a:theme>
</file>

<file path=ppt/theme/theme4.xml><?xml version="1.0" encoding="utf-8"?>
<a:theme xmlns:a="http://schemas.openxmlformats.org/drawingml/2006/main" name="2_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2020 copy222" id="{B2FBAB30-ECAB-884A-BE0A-B17FAF185857}" vid="{76333F3D-7467-E74B-ADCF-10D6EBBA39C6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9688EFAD35D24788B37DE93A3F4DB4" ma:contentTypeVersion="0" ma:contentTypeDescription="Create a new document." ma:contentTypeScope="" ma:versionID="395f96f9b58b0a4a67ea040d41e4de1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B145E5-FABB-4671-9F97-B9F71A6A3D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1A33D9F-EDF4-44AF-BB94-91A9DEB7574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624E17-6467-473D-AE40-24FD58A3DB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1616</Words>
  <Application>Microsoft Macintosh PowerPoint</Application>
  <PresentationFormat>Произвольный</PresentationFormat>
  <Paragraphs>178</Paragraphs>
  <Slides>24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42" baseType="lpstr">
      <vt:lpstr>PF BeauSans Pro Light</vt:lpstr>
      <vt:lpstr>Lato Light</vt:lpstr>
      <vt:lpstr>PF BeauSans Pro SemiBold</vt:lpstr>
      <vt:lpstr>PFBeauSansPro-Italic</vt:lpstr>
      <vt:lpstr>Calibri</vt:lpstr>
      <vt:lpstr>Wingdings</vt:lpstr>
      <vt:lpstr>Wingdings 3</vt:lpstr>
      <vt:lpstr>PFBeauSansPro-Regular</vt:lpstr>
      <vt:lpstr>PF BeauSans Pro</vt:lpstr>
      <vt:lpstr>Arial</vt:lpstr>
      <vt:lpstr>PFBeauSansPro-Bbook</vt:lpstr>
      <vt:lpstr>PT Sans</vt:lpstr>
      <vt:lpstr>PF BeauSans Pro Bbook</vt:lpstr>
      <vt:lpstr>PFBeauSansPro-SemiBold (Заголовки)</vt:lpstr>
      <vt:lpstr>Шаблон презентации</vt:lpstr>
      <vt:lpstr>1_Шаблон презентации</vt:lpstr>
      <vt:lpstr>Разделы и закрывающие слайды "Аладдин Р.Д."</vt:lpstr>
      <vt:lpstr>2_Шаблон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2017-09-06T16:20:04Z</dcterms:created>
  <dcterms:modified xsi:type="dcterms:W3CDTF">2021-08-05T07:12:59Z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0x010100219688EFAD35D24788B37DE93A3F4DB4</vt:lpwstr>
  </property>
</Properties>
</file>