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" ContentType="image/t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5"/>
  </p:sldMasterIdLst>
  <p:notesMasterIdLst>
    <p:notesMasterId r:id="rId19"/>
  </p:notesMasterIdLst>
  <p:sldIdLst>
    <p:sldId id="256" r:id="rId6"/>
    <p:sldId id="258" r:id="rId7"/>
    <p:sldId id="270" r:id="rId8"/>
    <p:sldId id="259" r:id="rId9"/>
    <p:sldId id="260" r:id="rId10"/>
    <p:sldId id="271" r:id="rId11"/>
    <p:sldId id="261" r:id="rId12"/>
    <p:sldId id="264" r:id="rId13"/>
    <p:sldId id="265" r:id="rId14"/>
    <p:sldId id="263" r:id="rId15"/>
    <p:sldId id="267" r:id="rId16"/>
    <p:sldId id="268" r:id="rId17"/>
    <p:sldId id="269" r:id="rId18"/>
  </p:sldIdLst>
  <p:sldSz cx="21336000" cy="1333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606060"/>
              </a:solidFill>
              <a:prstDash val="solid"/>
              <a:round/>
            </a:ln>
          </a:top>
          <a:bottom>
            <a:ln w="25400" cap="flat">
              <a:solidFill>
                <a:srgbClr val="60606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round/>
            </a:ln>
          </a:top>
          <a:bottom>
            <a:ln w="25400" cap="flat">
              <a:solidFill>
                <a:srgbClr val="60606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606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606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606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606060"/>
              </a:solidFill>
              <a:prstDash val="solid"/>
              <a:round/>
            </a:ln>
          </a:left>
          <a:right>
            <a:ln w="12700" cap="flat">
              <a:solidFill>
                <a:srgbClr val="606060"/>
              </a:solidFill>
              <a:prstDash val="solid"/>
              <a:round/>
            </a:ln>
          </a:right>
          <a:top>
            <a:ln w="12700" cap="flat">
              <a:solidFill>
                <a:srgbClr val="606060"/>
              </a:solidFill>
              <a:prstDash val="solid"/>
              <a:round/>
            </a:ln>
          </a:top>
          <a:bottom>
            <a:ln w="12700" cap="flat">
              <a:solidFill>
                <a:srgbClr val="606060"/>
              </a:solidFill>
              <a:prstDash val="solid"/>
              <a:round/>
            </a:ln>
          </a:bottom>
          <a:insideH>
            <a:ln w="12700" cap="flat">
              <a:solidFill>
                <a:srgbClr val="606060"/>
              </a:solidFill>
              <a:prstDash val="solid"/>
              <a:round/>
            </a:ln>
          </a:insideH>
          <a:insideV>
            <a:ln w="12700" cap="flat">
              <a:solidFill>
                <a:srgbClr val="606060"/>
              </a:solidFill>
              <a:prstDash val="solid"/>
              <a:round/>
            </a:ln>
          </a:insideV>
        </a:tcBdr>
        <a:fill>
          <a:solidFill>
            <a:srgbClr val="60606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606060"/>
              </a:solidFill>
              <a:prstDash val="solid"/>
              <a:round/>
            </a:ln>
          </a:left>
          <a:right>
            <a:ln w="12700" cap="flat">
              <a:solidFill>
                <a:srgbClr val="606060"/>
              </a:solidFill>
              <a:prstDash val="solid"/>
              <a:round/>
            </a:ln>
          </a:right>
          <a:top>
            <a:ln w="12700" cap="flat">
              <a:solidFill>
                <a:srgbClr val="606060"/>
              </a:solidFill>
              <a:prstDash val="solid"/>
              <a:round/>
            </a:ln>
          </a:top>
          <a:bottom>
            <a:ln w="12700" cap="flat">
              <a:solidFill>
                <a:srgbClr val="606060"/>
              </a:solidFill>
              <a:prstDash val="solid"/>
              <a:round/>
            </a:ln>
          </a:bottom>
          <a:insideH>
            <a:ln w="12700" cap="flat">
              <a:solidFill>
                <a:srgbClr val="606060"/>
              </a:solidFill>
              <a:prstDash val="solid"/>
              <a:round/>
            </a:ln>
          </a:insideH>
          <a:insideV>
            <a:ln w="12700" cap="flat">
              <a:solidFill>
                <a:srgbClr val="606060"/>
              </a:solidFill>
              <a:prstDash val="solid"/>
              <a:round/>
            </a:ln>
          </a:insideV>
        </a:tcBdr>
        <a:fill>
          <a:solidFill>
            <a:srgbClr val="606060">
              <a:alpha val="20000"/>
            </a:srgbClr>
          </a:solidFill>
        </a:fill>
      </a:tcStyle>
    </a:firstCol>
    <a:lastRow>
      <a:tcTxStyle b="on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606060"/>
              </a:solidFill>
              <a:prstDash val="solid"/>
              <a:round/>
            </a:ln>
          </a:left>
          <a:right>
            <a:ln w="12700" cap="flat">
              <a:solidFill>
                <a:srgbClr val="606060"/>
              </a:solidFill>
              <a:prstDash val="solid"/>
              <a:round/>
            </a:ln>
          </a:right>
          <a:top>
            <a:ln w="50800" cap="flat">
              <a:solidFill>
                <a:srgbClr val="606060"/>
              </a:solidFill>
              <a:prstDash val="solid"/>
              <a:round/>
            </a:ln>
          </a:top>
          <a:bottom>
            <a:ln w="12700" cap="flat">
              <a:solidFill>
                <a:srgbClr val="606060"/>
              </a:solidFill>
              <a:prstDash val="solid"/>
              <a:round/>
            </a:ln>
          </a:bottom>
          <a:insideH>
            <a:ln w="12700" cap="flat">
              <a:solidFill>
                <a:srgbClr val="606060"/>
              </a:solidFill>
              <a:prstDash val="solid"/>
              <a:round/>
            </a:ln>
          </a:insideH>
          <a:insideV>
            <a:ln w="12700" cap="flat">
              <a:solidFill>
                <a:srgbClr val="60606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606060"/>
              </a:solidFill>
              <a:prstDash val="solid"/>
              <a:round/>
            </a:ln>
          </a:left>
          <a:right>
            <a:ln w="12700" cap="flat">
              <a:solidFill>
                <a:srgbClr val="606060"/>
              </a:solidFill>
              <a:prstDash val="solid"/>
              <a:round/>
            </a:ln>
          </a:right>
          <a:top>
            <a:ln w="12700" cap="flat">
              <a:solidFill>
                <a:srgbClr val="606060"/>
              </a:solidFill>
              <a:prstDash val="solid"/>
              <a:round/>
            </a:ln>
          </a:top>
          <a:bottom>
            <a:ln w="25400" cap="flat">
              <a:solidFill>
                <a:srgbClr val="606060"/>
              </a:solidFill>
              <a:prstDash val="solid"/>
              <a:round/>
            </a:ln>
          </a:bottom>
          <a:insideH>
            <a:ln w="12700" cap="flat">
              <a:solidFill>
                <a:srgbClr val="606060"/>
              </a:solidFill>
              <a:prstDash val="solid"/>
              <a:round/>
            </a:ln>
          </a:insideH>
          <a:insideV>
            <a:ln w="12700" cap="flat">
              <a:solidFill>
                <a:srgbClr val="60606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3619" autoAdjust="0"/>
  </p:normalViewPr>
  <p:slideViewPr>
    <p:cSldViewPr snapToGrid="0" snapToObjects="1">
      <p:cViewPr varScale="1">
        <p:scale>
          <a:sx n="48" d="100"/>
          <a:sy n="48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2" name="Shape 2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+mj-lt"/>
        <a:ea typeface="+mj-ea"/>
        <a:cs typeface="+mj-cs"/>
        <a:sym typeface="Lucida Grande"/>
      </a:defRPr>
    </a:lvl1pPr>
    <a:lvl2pPr indent="228600" defTabSz="457200" latinLnBrk="0">
      <a:defRPr sz="2200">
        <a:latin typeface="+mj-lt"/>
        <a:ea typeface="+mj-ea"/>
        <a:cs typeface="+mj-cs"/>
        <a:sym typeface="Lucida Grande"/>
      </a:defRPr>
    </a:lvl2pPr>
    <a:lvl3pPr indent="457200" defTabSz="457200" latinLnBrk="0">
      <a:defRPr sz="2200">
        <a:latin typeface="+mj-lt"/>
        <a:ea typeface="+mj-ea"/>
        <a:cs typeface="+mj-cs"/>
        <a:sym typeface="Lucida Grande"/>
      </a:defRPr>
    </a:lvl3pPr>
    <a:lvl4pPr indent="685800" defTabSz="457200" latinLnBrk="0">
      <a:defRPr sz="2200">
        <a:latin typeface="+mj-lt"/>
        <a:ea typeface="+mj-ea"/>
        <a:cs typeface="+mj-cs"/>
        <a:sym typeface="Lucida Grande"/>
      </a:defRPr>
    </a:lvl4pPr>
    <a:lvl5pPr indent="914400" defTabSz="457200" latinLnBrk="0">
      <a:defRPr sz="2200">
        <a:latin typeface="+mj-lt"/>
        <a:ea typeface="+mj-ea"/>
        <a:cs typeface="+mj-cs"/>
        <a:sym typeface="Lucida Grande"/>
      </a:defRPr>
    </a:lvl5pPr>
    <a:lvl6pPr indent="1143000" defTabSz="457200" latinLnBrk="0">
      <a:defRPr sz="2200">
        <a:latin typeface="+mj-lt"/>
        <a:ea typeface="+mj-ea"/>
        <a:cs typeface="+mj-cs"/>
        <a:sym typeface="Lucida Grande"/>
      </a:defRPr>
    </a:lvl6pPr>
    <a:lvl7pPr indent="1371600" defTabSz="457200" latinLnBrk="0">
      <a:defRPr sz="2200">
        <a:latin typeface="+mj-lt"/>
        <a:ea typeface="+mj-ea"/>
        <a:cs typeface="+mj-cs"/>
        <a:sym typeface="Lucida Grande"/>
      </a:defRPr>
    </a:lvl7pPr>
    <a:lvl8pPr indent="1600200" defTabSz="457200" latinLnBrk="0">
      <a:defRPr sz="2200">
        <a:latin typeface="+mj-lt"/>
        <a:ea typeface="+mj-ea"/>
        <a:cs typeface="+mj-cs"/>
        <a:sym typeface="Lucida Grande"/>
      </a:defRPr>
    </a:lvl8pPr>
    <a:lvl9pPr indent="1828800" defTabSz="457200" latinLnBrk="0">
      <a:defRPr sz="2200">
        <a:latin typeface="+mj-lt"/>
        <a:ea typeface="+mj-ea"/>
        <a:cs typeface="+mj-cs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ОШ.</a:t>
            </a:r>
            <a:r>
              <a:rPr lang="ru-RU" sz="2500" baseline="0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Минусы:</a:t>
            </a:r>
          </a:p>
          <a:p>
            <a:pPr marL="0" marR="0" lvl="2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Необходимость пломбирования или фиксирования неотделимости от СВТ, так как защиты от отключения от СВТ не предусмотрено</a:t>
            </a:r>
            <a:r>
              <a:rPr lang="en-US" sz="2800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;</a:t>
            </a:r>
            <a:endParaRPr lang="ru-RU" sz="2800" dirty="0" smtClean="0">
              <a:solidFill>
                <a:srgbClr val="000000"/>
              </a:solidFill>
              <a:latin typeface="PFBeauSansPro-Regular"/>
              <a:ea typeface="PFBeauSansPro-Regular"/>
              <a:cs typeface="PFBeauSansPro-Regular"/>
            </a:endParaRPr>
          </a:p>
          <a:p>
            <a:pPr marL="0" marR="0" lvl="2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Блокировка неиспользованных портов на СВТ;</a:t>
            </a:r>
          </a:p>
          <a:p>
            <a:pPr marL="0" marR="0" lvl="2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Обеспечение </a:t>
            </a:r>
            <a:r>
              <a:rPr lang="ru-RU" sz="2500" dirty="0" err="1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однонаправленности</a:t>
            </a:r>
            <a:r>
              <a:rPr lang="ru-RU" sz="2500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 передачи данных гарантируется только для USB носителей, подключенных к изделию</a:t>
            </a:r>
            <a:r>
              <a:rPr lang="en-US" sz="2800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;</a:t>
            </a:r>
            <a:endParaRPr lang="ru-RU" sz="2500" dirty="0" smtClean="0">
              <a:solidFill>
                <a:srgbClr val="000000"/>
              </a:solidFill>
              <a:latin typeface="PFBeauSansPro-Regular"/>
              <a:ea typeface="PFBeauSansPro-Regular"/>
              <a:cs typeface="PFBeauSansPro-Regular"/>
            </a:endParaRPr>
          </a:p>
          <a:p>
            <a:pPr marL="0" marR="0" lvl="2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500" dirty="0" smtClean="0">
              <a:solidFill>
                <a:srgbClr val="000000"/>
              </a:solidFill>
              <a:latin typeface="PFBeauSansPro-Regular"/>
              <a:ea typeface="PFBeauSansPro-Regular"/>
              <a:cs typeface="PFBeauSansPro-Regular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156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ТПИН, инициализация устройства, Настройка ЛСВТ,</a:t>
            </a:r>
          </a:p>
          <a:p>
            <a:r>
              <a:rPr lang="ru-RU" dirty="0" smtClean="0"/>
              <a:t>Передача устройства пользователю.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202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94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 smtClean="0">
                <a:solidFill>
                  <a:srgbClr val="D95000"/>
                </a:solidFill>
                <a:sym typeface="Helvetica"/>
              </a:rPr>
              <a:t>и микроконтроллер не может обмануть пользователя, изредка включая и выключая режим записи</a:t>
            </a:r>
            <a:endParaRPr lang="ru-RU" dirty="0" smtClean="0">
              <a:effectLst/>
            </a:endParaRPr>
          </a:p>
          <a:p>
            <a:pPr marL="0" marR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 smtClean="0">
                <a:effectLst/>
                <a:latin typeface="+mj-lt"/>
                <a:ea typeface="+mj-ea"/>
                <a:cs typeface="+mj-cs"/>
                <a:sym typeface="Lucida Grande"/>
              </a:rPr>
              <a:t>функционирование на операционных системах семейства </a:t>
            </a:r>
            <a:r>
              <a:rPr lang="ru-RU" sz="2200" dirty="0" err="1" smtClean="0">
                <a:effectLst/>
                <a:latin typeface="+mj-lt"/>
                <a:ea typeface="+mj-ea"/>
                <a:cs typeface="+mj-cs"/>
                <a:sym typeface="Lucida Grande"/>
              </a:rPr>
              <a:t>Windows</a:t>
            </a:r>
            <a:r>
              <a:rPr lang="ru-RU" sz="2200" dirty="0" smtClean="0">
                <a:effectLst/>
                <a:latin typeface="+mj-lt"/>
                <a:ea typeface="+mj-ea"/>
                <a:cs typeface="+mj-cs"/>
                <a:sym typeface="Lucida Grande"/>
              </a:rPr>
              <a:t> 7 SP1, 8.1, 10, </a:t>
            </a:r>
            <a:r>
              <a:rPr lang="ru-RU" sz="2200" dirty="0" err="1" smtClean="0">
                <a:effectLst/>
                <a:latin typeface="+mj-lt"/>
                <a:ea typeface="+mj-ea"/>
                <a:cs typeface="+mj-cs"/>
                <a:sym typeface="Lucida Grande"/>
              </a:rPr>
              <a:t>Astra</a:t>
            </a:r>
            <a:r>
              <a:rPr lang="ru-RU" sz="2200" dirty="0" smtClean="0">
                <a:effectLst/>
                <a:latin typeface="+mj-lt"/>
                <a:ea typeface="+mj-ea"/>
                <a:cs typeface="+mj-cs"/>
                <a:sym typeface="Lucida Grande"/>
              </a:rPr>
              <a:t> </a:t>
            </a:r>
            <a:r>
              <a:rPr lang="ru-RU" sz="2200" dirty="0" err="1" smtClean="0">
                <a:effectLst/>
                <a:latin typeface="+mj-lt"/>
                <a:ea typeface="+mj-ea"/>
                <a:cs typeface="+mj-cs"/>
                <a:sym typeface="Lucida Grande"/>
              </a:rPr>
              <a:t>Linux</a:t>
            </a:r>
            <a:r>
              <a:rPr lang="ru-RU" sz="2200" dirty="0" smtClean="0">
                <a:effectLst/>
                <a:latin typeface="+mj-lt"/>
                <a:ea typeface="+mj-ea"/>
                <a:cs typeface="+mj-cs"/>
                <a:sym typeface="Lucida Grande"/>
              </a:rPr>
              <a:t> 1.5, 1.6;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778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386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656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ti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" y="4404536"/>
            <a:ext cx="18833124" cy="215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droppedImage.tiff" descr="droppedImage.tiff"/>
          <p:cNvPicPr>
            <a:picLocks noChangeAspect="1"/>
          </p:cNvPicPr>
          <p:nvPr/>
        </p:nvPicPr>
        <p:blipFill>
          <a:blip r:embed="rId3">
            <a:alphaModFix amt="51000"/>
            <a:extLst/>
          </a:blip>
          <a:stretch>
            <a:fillRect/>
          </a:stretch>
        </p:blipFill>
        <p:spPr>
          <a:xfrm>
            <a:off x="-1562100" y="12430056"/>
            <a:ext cx="23596600" cy="13462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981200" y="1498600"/>
            <a:ext cx="17360900" cy="22479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03868" y="5207000"/>
            <a:ext cx="14838233" cy="2806700"/>
          </a:xfrm>
          <a:prstGeom prst="rect">
            <a:avLst/>
          </a:prstGeom>
          <a:noFill/>
        </p:spPr>
        <p:txBody>
          <a:bodyPr anchor="t"/>
          <a:lstStyle>
            <a:lvl1pPr>
              <a:spcBef>
                <a:spcPts val="600"/>
              </a:spcBef>
              <a:defRPr sz="5000">
                <a:latin typeface="PFBeauSansPro-Bbook"/>
                <a:ea typeface="PFBeauSansPro-Bbook"/>
                <a:cs typeface="PFBeauSansPro-Bbook"/>
                <a:sym typeface="PFBeauSansPro-Bbook"/>
              </a:defRPr>
            </a:lvl1pPr>
            <a:lvl2pPr marL="711198" indent="-711198">
              <a:spcBef>
                <a:spcPts val="600"/>
              </a:spcBef>
              <a:buBlip>
                <a:blip r:embed="rId4"/>
              </a:buBlip>
              <a:defRPr sz="5000">
                <a:latin typeface="PFBeauSansPro-Bbook"/>
                <a:ea typeface="PFBeauSansPro-Bbook"/>
                <a:cs typeface="PFBeauSansPro-Bbook"/>
                <a:sym typeface="PFBeauSansPro-Bbook"/>
              </a:defRPr>
            </a:lvl2pPr>
            <a:lvl3pPr marL="1441300" indent="-679300">
              <a:spcBef>
                <a:spcPts val="600"/>
              </a:spcBef>
              <a:buChar char="•"/>
              <a:defRPr sz="5000">
                <a:latin typeface="PFBeauSansPro-Bbook"/>
                <a:ea typeface="PFBeauSansPro-Bbook"/>
                <a:cs typeface="PFBeauSansPro-Bbook"/>
                <a:sym typeface="PFBeauSansPro-Bbook"/>
              </a:defRPr>
            </a:lvl3pPr>
            <a:lvl4pPr marL="2210729" indent="-851829">
              <a:spcBef>
                <a:spcPts val="600"/>
              </a:spcBef>
              <a:buChar char="•"/>
              <a:defRPr sz="5000">
                <a:latin typeface="PFBeauSansPro-Bbook"/>
                <a:ea typeface="PFBeauSansPro-Bbook"/>
                <a:cs typeface="PFBeauSansPro-Bbook"/>
                <a:sym typeface="PFBeauSansPro-Bbook"/>
              </a:defRPr>
            </a:lvl4pPr>
            <a:lvl5pPr marL="2065420" indent="-668420">
              <a:spcBef>
                <a:spcPts val="600"/>
              </a:spcBef>
              <a:buChar char="•"/>
              <a:defRPr sz="5000">
                <a:latin typeface="PFBeauSansPro-Bbook"/>
                <a:ea typeface="PFBeauSansPro-Bbook"/>
                <a:cs typeface="PFBeauSansPro-Bbook"/>
                <a:sym typeface="PFBeauSansPro-Bbook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17" name="Изображение" descr="Изображение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83835" y="10187516"/>
            <a:ext cx="2168328" cy="1601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1d8fcef47785c6c1c4e60f626185ee5a.jpg" descr="1d8fcef47785c6c1c4e60f626185ee5a.jpg"/>
          <p:cNvPicPr>
            <a:picLocks noChangeAspect="1"/>
          </p:cNvPicPr>
          <p:nvPr/>
        </p:nvPicPr>
        <p:blipFill>
          <a:blip r:embed="rId6">
            <a:extLst/>
          </a:blip>
          <a:srcRect r="1"/>
          <a:stretch>
            <a:fillRect/>
          </a:stretch>
        </p:blipFill>
        <p:spPr>
          <a:xfrm rot="20556323">
            <a:off x="149884" y="766707"/>
            <a:ext cx="4390232" cy="1674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extrusionOk="0">
                <a:moveTo>
                  <a:pt x="0" y="0"/>
                </a:moveTo>
                <a:lnTo>
                  <a:pt x="0" y="10797"/>
                </a:lnTo>
                <a:lnTo>
                  <a:pt x="0" y="21600"/>
                </a:lnTo>
                <a:lnTo>
                  <a:pt x="1967" y="21600"/>
                </a:lnTo>
                <a:cubicBezTo>
                  <a:pt x="3893" y="21600"/>
                  <a:pt x="3933" y="21592"/>
                  <a:pt x="3896" y="21221"/>
                </a:cubicBezTo>
                <a:cubicBezTo>
                  <a:pt x="3850" y="20765"/>
                  <a:pt x="4136" y="20398"/>
                  <a:pt x="4537" y="20402"/>
                </a:cubicBezTo>
                <a:cubicBezTo>
                  <a:pt x="4729" y="20404"/>
                  <a:pt x="4816" y="20306"/>
                  <a:pt x="4867" y="20018"/>
                </a:cubicBezTo>
                <a:cubicBezTo>
                  <a:pt x="4915" y="19744"/>
                  <a:pt x="5022" y="19604"/>
                  <a:pt x="5225" y="19552"/>
                </a:cubicBezTo>
                <a:cubicBezTo>
                  <a:pt x="5384" y="19512"/>
                  <a:pt x="5554" y="19390"/>
                  <a:pt x="5605" y="19281"/>
                </a:cubicBezTo>
                <a:cubicBezTo>
                  <a:pt x="5655" y="19172"/>
                  <a:pt x="5728" y="19130"/>
                  <a:pt x="5767" y="19194"/>
                </a:cubicBezTo>
                <a:cubicBezTo>
                  <a:pt x="5807" y="19257"/>
                  <a:pt x="5859" y="19224"/>
                  <a:pt x="5884" y="19117"/>
                </a:cubicBezTo>
                <a:cubicBezTo>
                  <a:pt x="5912" y="19001"/>
                  <a:pt x="6316" y="18922"/>
                  <a:pt x="6884" y="18922"/>
                </a:cubicBezTo>
                <a:cubicBezTo>
                  <a:pt x="7710" y="18922"/>
                  <a:pt x="7832" y="18884"/>
                  <a:pt x="7795" y="18631"/>
                </a:cubicBezTo>
                <a:cubicBezTo>
                  <a:pt x="7767" y="18438"/>
                  <a:pt x="7813" y="18279"/>
                  <a:pt x="7928" y="18165"/>
                </a:cubicBezTo>
                <a:cubicBezTo>
                  <a:pt x="8024" y="18069"/>
                  <a:pt x="8121" y="17910"/>
                  <a:pt x="8144" y="17811"/>
                </a:cubicBezTo>
                <a:cubicBezTo>
                  <a:pt x="8189" y="17621"/>
                  <a:pt x="9669" y="17315"/>
                  <a:pt x="10254" y="17376"/>
                </a:cubicBezTo>
                <a:cubicBezTo>
                  <a:pt x="10533" y="17405"/>
                  <a:pt x="10601" y="17352"/>
                  <a:pt x="10601" y="17100"/>
                </a:cubicBezTo>
                <a:cubicBezTo>
                  <a:pt x="10601" y="16927"/>
                  <a:pt x="10665" y="16739"/>
                  <a:pt x="10743" y="16685"/>
                </a:cubicBezTo>
                <a:cubicBezTo>
                  <a:pt x="10821" y="16632"/>
                  <a:pt x="10896" y="16449"/>
                  <a:pt x="10909" y="16276"/>
                </a:cubicBezTo>
                <a:cubicBezTo>
                  <a:pt x="10933" y="15952"/>
                  <a:pt x="10932" y="15952"/>
                  <a:pt x="11991" y="15825"/>
                </a:cubicBezTo>
                <a:cubicBezTo>
                  <a:pt x="12252" y="15794"/>
                  <a:pt x="12511" y="15695"/>
                  <a:pt x="12564" y="15605"/>
                </a:cubicBezTo>
                <a:cubicBezTo>
                  <a:pt x="12623" y="15507"/>
                  <a:pt x="12694" y="15524"/>
                  <a:pt x="12743" y="15651"/>
                </a:cubicBezTo>
                <a:cubicBezTo>
                  <a:pt x="12890" y="16035"/>
                  <a:pt x="13124" y="15873"/>
                  <a:pt x="13336" y="15241"/>
                </a:cubicBezTo>
                <a:cubicBezTo>
                  <a:pt x="13451" y="14900"/>
                  <a:pt x="13532" y="14577"/>
                  <a:pt x="13517" y="14525"/>
                </a:cubicBezTo>
                <a:cubicBezTo>
                  <a:pt x="13455" y="14313"/>
                  <a:pt x="13907" y="14322"/>
                  <a:pt x="14005" y="14535"/>
                </a:cubicBezTo>
                <a:cubicBezTo>
                  <a:pt x="14076" y="14688"/>
                  <a:pt x="14141" y="14702"/>
                  <a:pt x="14202" y="14576"/>
                </a:cubicBezTo>
                <a:cubicBezTo>
                  <a:pt x="14357" y="14256"/>
                  <a:pt x="14712" y="14099"/>
                  <a:pt x="15208" y="14130"/>
                </a:cubicBezTo>
                <a:cubicBezTo>
                  <a:pt x="15639" y="14158"/>
                  <a:pt x="15690" y="14118"/>
                  <a:pt x="15756" y="13721"/>
                </a:cubicBezTo>
                <a:cubicBezTo>
                  <a:pt x="15816" y="13360"/>
                  <a:pt x="15876" y="13297"/>
                  <a:pt x="16093" y="13347"/>
                </a:cubicBezTo>
                <a:cubicBezTo>
                  <a:pt x="16274" y="13388"/>
                  <a:pt x="16372" y="13317"/>
                  <a:pt x="16399" y="13127"/>
                </a:cubicBezTo>
                <a:cubicBezTo>
                  <a:pt x="16450" y="12784"/>
                  <a:pt x="16902" y="12628"/>
                  <a:pt x="17858" y="12625"/>
                </a:cubicBezTo>
                <a:cubicBezTo>
                  <a:pt x="18313" y="12624"/>
                  <a:pt x="18571" y="12550"/>
                  <a:pt x="18571" y="12420"/>
                </a:cubicBezTo>
                <a:cubicBezTo>
                  <a:pt x="18571" y="12308"/>
                  <a:pt x="18516" y="12241"/>
                  <a:pt x="18450" y="12272"/>
                </a:cubicBezTo>
                <a:cubicBezTo>
                  <a:pt x="18383" y="12303"/>
                  <a:pt x="18316" y="12232"/>
                  <a:pt x="18300" y="12113"/>
                </a:cubicBezTo>
                <a:cubicBezTo>
                  <a:pt x="18255" y="11773"/>
                  <a:pt x="18861" y="11037"/>
                  <a:pt x="19088" y="11156"/>
                </a:cubicBezTo>
                <a:cubicBezTo>
                  <a:pt x="19327" y="11281"/>
                  <a:pt x="19482" y="10886"/>
                  <a:pt x="19558" y="9958"/>
                </a:cubicBezTo>
                <a:cubicBezTo>
                  <a:pt x="19603" y="9412"/>
                  <a:pt x="19585" y="9252"/>
                  <a:pt x="19447" y="8980"/>
                </a:cubicBezTo>
                <a:lnTo>
                  <a:pt x="19281" y="8652"/>
                </a:lnTo>
                <a:lnTo>
                  <a:pt x="19450" y="7864"/>
                </a:lnTo>
                <a:cubicBezTo>
                  <a:pt x="19616" y="7092"/>
                  <a:pt x="19617" y="7063"/>
                  <a:pt x="19482" y="6804"/>
                </a:cubicBezTo>
                <a:cubicBezTo>
                  <a:pt x="19363" y="6577"/>
                  <a:pt x="19359" y="6496"/>
                  <a:pt x="19443" y="6231"/>
                </a:cubicBezTo>
                <a:cubicBezTo>
                  <a:pt x="19527" y="5968"/>
                  <a:pt x="19524" y="5864"/>
                  <a:pt x="19425" y="5580"/>
                </a:cubicBezTo>
                <a:cubicBezTo>
                  <a:pt x="19350" y="5361"/>
                  <a:pt x="19332" y="5155"/>
                  <a:pt x="19374" y="4976"/>
                </a:cubicBezTo>
                <a:cubicBezTo>
                  <a:pt x="19409" y="4826"/>
                  <a:pt x="19419" y="4614"/>
                  <a:pt x="19394" y="4510"/>
                </a:cubicBezTo>
                <a:cubicBezTo>
                  <a:pt x="19329" y="4236"/>
                  <a:pt x="19370" y="2610"/>
                  <a:pt x="19449" y="2406"/>
                </a:cubicBezTo>
                <a:cubicBezTo>
                  <a:pt x="19483" y="2311"/>
                  <a:pt x="19977" y="2246"/>
                  <a:pt x="20542" y="2263"/>
                </a:cubicBezTo>
                <a:lnTo>
                  <a:pt x="21568" y="2294"/>
                </a:lnTo>
                <a:lnTo>
                  <a:pt x="21568" y="1147"/>
                </a:lnTo>
                <a:lnTo>
                  <a:pt x="21568" y="0"/>
                </a:lnTo>
                <a:lnTo>
                  <a:pt x="0" y="0"/>
                </a:lnTo>
                <a:close/>
                <a:moveTo>
                  <a:pt x="20883" y="3870"/>
                </a:moveTo>
                <a:cubicBezTo>
                  <a:pt x="20871" y="3863"/>
                  <a:pt x="20841" y="3916"/>
                  <a:pt x="20784" y="4029"/>
                </a:cubicBezTo>
                <a:cubicBezTo>
                  <a:pt x="20713" y="4172"/>
                  <a:pt x="20640" y="4312"/>
                  <a:pt x="20624" y="4342"/>
                </a:cubicBezTo>
                <a:cubicBezTo>
                  <a:pt x="20607" y="4371"/>
                  <a:pt x="20646" y="4398"/>
                  <a:pt x="20708" y="4398"/>
                </a:cubicBezTo>
                <a:cubicBezTo>
                  <a:pt x="20771" y="4398"/>
                  <a:pt x="20843" y="4253"/>
                  <a:pt x="20868" y="4080"/>
                </a:cubicBezTo>
                <a:cubicBezTo>
                  <a:pt x="20888" y="3944"/>
                  <a:pt x="20895" y="3878"/>
                  <a:pt x="20883" y="3870"/>
                </a:cubicBezTo>
                <a:close/>
                <a:moveTo>
                  <a:pt x="20472" y="4203"/>
                </a:moveTo>
                <a:cubicBezTo>
                  <a:pt x="20431" y="4203"/>
                  <a:pt x="20398" y="4293"/>
                  <a:pt x="20398" y="4398"/>
                </a:cubicBezTo>
                <a:cubicBezTo>
                  <a:pt x="20398" y="4503"/>
                  <a:pt x="20431" y="4587"/>
                  <a:pt x="20472" y="4587"/>
                </a:cubicBezTo>
                <a:cubicBezTo>
                  <a:pt x="20512" y="4587"/>
                  <a:pt x="20544" y="4503"/>
                  <a:pt x="20544" y="4398"/>
                </a:cubicBezTo>
                <a:cubicBezTo>
                  <a:pt x="20544" y="4293"/>
                  <a:pt x="20512" y="4203"/>
                  <a:pt x="20472" y="4203"/>
                </a:cubicBezTo>
                <a:close/>
                <a:moveTo>
                  <a:pt x="21500" y="5652"/>
                </a:moveTo>
                <a:cubicBezTo>
                  <a:pt x="21480" y="5647"/>
                  <a:pt x="21454" y="5656"/>
                  <a:pt x="21422" y="5678"/>
                </a:cubicBezTo>
                <a:cubicBezTo>
                  <a:pt x="21261" y="5788"/>
                  <a:pt x="21232" y="6022"/>
                  <a:pt x="21355" y="6220"/>
                </a:cubicBezTo>
                <a:cubicBezTo>
                  <a:pt x="21398" y="6291"/>
                  <a:pt x="21417" y="6514"/>
                  <a:pt x="21398" y="6712"/>
                </a:cubicBezTo>
                <a:cubicBezTo>
                  <a:pt x="21375" y="6939"/>
                  <a:pt x="21400" y="7070"/>
                  <a:pt x="21465" y="7070"/>
                </a:cubicBezTo>
                <a:cubicBezTo>
                  <a:pt x="21536" y="7070"/>
                  <a:pt x="21568" y="6842"/>
                  <a:pt x="21568" y="6328"/>
                </a:cubicBezTo>
                <a:cubicBezTo>
                  <a:pt x="21568" y="5839"/>
                  <a:pt x="21559" y="5669"/>
                  <a:pt x="21500" y="5652"/>
                </a:cubicBezTo>
                <a:close/>
                <a:moveTo>
                  <a:pt x="20172" y="5734"/>
                </a:moveTo>
                <a:cubicBezTo>
                  <a:pt x="20071" y="5734"/>
                  <a:pt x="20093" y="7028"/>
                  <a:pt x="20197" y="7137"/>
                </a:cubicBezTo>
                <a:cubicBezTo>
                  <a:pt x="20247" y="7190"/>
                  <a:pt x="20290" y="7241"/>
                  <a:pt x="20291" y="7249"/>
                </a:cubicBezTo>
                <a:cubicBezTo>
                  <a:pt x="20292" y="7258"/>
                  <a:pt x="20280" y="6917"/>
                  <a:pt x="20265" y="6497"/>
                </a:cubicBezTo>
                <a:cubicBezTo>
                  <a:pt x="20250" y="6076"/>
                  <a:pt x="20208" y="5734"/>
                  <a:pt x="20172" y="5734"/>
                </a:cubicBezTo>
                <a:close/>
                <a:moveTo>
                  <a:pt x="19850" y="8217"/>
                </a:moveTo>
                <a:cubicBezTo>
                  <a:pt x="19789" y="8217"/>
                  <a:pt x="19741" y="8307"/>
                  <a:pt x="19741" y="8412"/>
                </a:cubicBezTo>
                <a:cubicBezTo>
                  <a:pt x="19741" y="8517"/>
                  <a:pt x="19789" y="8601"/>
                  <a:pt x="19850" y="8601"/>
                </a:cubicBezTo>
                <a:cubicBezTo>
                  <a:pt x="19910" y="8601"/>
                  <a:pt x="19959" y="8517"/>
                  <a:pt x="19959" y="8412"/>
                </a:cubicBezTo>
                <a:cubicBezTo>
                  <a:pt x="19959" y="8307"/>
                  <a:pt x="19910" y="8217"/>
                  <a:pt x="19850" y="8217"/>
                </a:cubicBezTo>
                <a:close/>
                <a:moveTo>
                  <a:pt x="21153" y="10439"/>
                </a:moveTo>
                <a:cubicBezTo>
                  <a:pt x="21146" y="10482"/>
                  <a:pt x="21141" y="10574"/>
                  <a:pt x="21141" y="10705"/>
                </a:cubicBezTo>
                <a:cubicBezTo>
                  <a:pt x="21141" y="10968"/>
                  <a:pt x="21158" y="11072"/>
                  <a:pt x="21178" y="10941"/>
                </a:cubicBezTo>
                <a:cubicBezTo>
                  <a:pt x="21199" y="10809"/>
                  <a:pt x="21199" y="10596"/>
                  <a:pt x="21178" y="10465"/>
                </a:cubicBezTo>
                <a:cubicBezTo>
                  <a:pt x="21168" y="10399"/>
                  <a:pt x="21160" y="10396"/>
                  <a:pt x="21153" y="10439"/>
                </a:cubicBezTo>
                <a:close/>
                <a:moveTo>
                  <a:pt x="20180" y="12042"/>
                </a:moveTo>
                <a:cubicBezTo>
                  <a:pt x="19847" y="12042"/>
                  <a:pt x="19741" y="12108"/>
                  <a:pt x="19741" y="12318"/>
                </a:cubicBezTo>
                <a:cubicBezTo>
                  <a:pt x="19741" y="12506"/>
                  <a:pt x="19840" y="12611"/>
                  <a:pt x="20051" y="12651"/>
                </a:cubicBezTo>
                <a:cubicBezTo>
                  <a:pt x="20458" y="12728"/>
                  <a:pt x="20618" y="12632"/>
                  <a:pt x="20618" y="12308"/>
                </a:cubicBezTo>
                <a:cubicBezTo>
                  <a:pt x="20618" y="12112"/>
                  <a:pt x="20505" y="12042"/>
                  <a:pt x="20180" y="12042"/>
                </a:cubicBezTo>
                <a:close/>
                <a:moveTo>
                  <a:pt x="20215" y="13188"/>
                </a:moveTo>
                <a:cubicBezTo>
                  <a:pt x="20155" y="13188"/>
                  <a:pt x="20106" y="13273"/>
                  <a:pt x="20106" y="13378"/>
                </a:cubicBezTo>
                <a:cubicBezTo>
                  <a:pt x="20106" y="13483"/>
                  <a:pt x="20155" y="13572"/>
                  <a:pt x="20215" y="13572"/>
                </a:cubicBezTo>
                <a:cubicBezTo>
                  <a:pt x="20275" y="13572"/>
                  <a:pt x="20326" y="13483"/>
                  <a:pt x="20326" y="13378"/>
                </a:cubicBezTo>
                <a:cubicBezTo>
                  <a:pt x="20326" y="13273"/>
                  <a:pt x="20275" y="13188"/>
                  <a:pt x="20215" y="13188"/>
                </a:cubicBezTo>
                <a:close/>
                <a:moveTo>
                  <a:pt x="21250" y="13577"/>
                </a:moveTo>
                <a:cubicBezTo>
                  <a:pt x="21216" y="13574"/>
                  <a:pt x="21264" y="13735"/>
                  <a:pt x="21359" y="13936"/>
                </a:cubicBezTo>
                <a:cubicBezTo>
                  <a:pt x="21454" y="14137"/>
                  <a:pt x="21545" y="14267"/>
                  <a:pt x="21562" y="14223"/>
                </a:cubicBezTo>
                <a:cubicBezTo>
                  <a:pt x="21600" y="14125"/>
                  <a:pt x="21340" y="13586"/>
                  <a:pt x="21250" y="13577"/>
                </a:cubicBezTo>
                <a:close/>
                <a:moveTo>
                  <a:pt x="14147" y="16818"/>
                </a:moveTo>
                <a:cubicBezTo>
                  <a:pt x="13904" y="16818"/>
                  <a:pt x="13818" y="16893"/>
                  <a:pt x="13818" y="17105"/>
                </a:cubicBezTo>
                <a:cubicBezTo>
                  <a:pt x="13818" y="17317"/>
                  <a:pt x="13904" y="17392"/>
                  <a:pt x="14147" y="17392"/>
                </a:cubicBezTo>
                <a:cubicBezTo>
                  <a:pt x="14391" y="17392"/>
                  <a:pt x="14477" y="17317"/>
                  <a:pt x="14477" y="17105"/>
                </a:cubicBezTo>
                <a:cubicBezTo>
                  <a:pt x="14477" y="16893"/>
                  <a:pt x="14391" y="16818"/>
                  <a:pt x="14147" y="16818"/>
                </a:cubicBezTo>
                <a:close/>
                <a:moveTo>
                  <a:pt x="17729" y="16818"/>
                </a:moveTo>
                <a:cubicBezTo>
                  <a:pt x="17669" y="16818"/>
                  <a:pt x="17620" y="16947"/>
                  <a:pt x="17620" y="17105"/>
                </a:cubicBezTo>
                <a:cubicBezTo>
                  <a:pt x="17620" y="17263"/>
                  <a:pt x="17669" y="17392"/>
                  <a:pt x="17729" y="17392"/>
                </a:cubicBezTo>
                <a:cubicBezTo>
                  <a:pt x="17790" y="17392"/>
                  <a:pt x="17840" y="17263"/>
                  <a:pt x="17840" y="17105"/>
                </a:cubicBezTo>
                <a:cubicBezTo>
                  <a:pt x="17840" y="16947"/>
                  <a:pt x="17790" y="16818"/>
                  <a:pt x="17729" y="16818"/>
                </a:cubicBezTo>
                <a:close/>
                <a:moveTo>
                  <a:pt x="19228" y="18538"/>
                </a:moveTo>
                <a:cubicBezTo>
                  <a:pt x="19187" y="18538"/>
                  <a:pt x="19156" y="18628"/>
                  <a:pt x="19156" y="18733"/>
                </a:cubicBezTo>
                <a:cubicBezTo>
                  <a:pt x="19156" y="18838"/>
                  <a:pt x="19187" y="18922"/>
                  <a:pt x="19228" y="18922"/>
                </a:cubicBezTo>
                <a:cubicBezTo>
                  <a:pt x="19268" y="18922"/>
                  <a:pt x="19302" y="18838"/>
                  <a:pt x="19302" y="18733"/>
                </a:cubicBezTo>
                <a:cubicBezTo>
                  <a:pt x="19302" y="18628"/>
                  <a:pt x="19268" y="18538"/>
                  <a:pt x="19228" y="18538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9" name="Cергей Груздев…"/>
          <p:cNvSpPr txBox="1"/>
          <p:nvPr/>
        </p:nvSpPr>
        <p:spPr>
          <a:xfrm>
            <a:off x="16153169" y="10221626"/>
            <a:ext cx="3771866" cy="1533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1500"/>
              </a:spcBef>
              <a:defRPr sz="35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dirty="0" smtClean="0"/>
              <a:t>Валерий</a:t>
            </a:r>
            <a:r>
              <a:rPr dirty="0" smtClean="0"/>
              <a:t> </a:t>
            </a:r>
            <a:r>
              <a:rPr lang="ru-RU" dirty="0" smtClean="0"/>
              <a:t>Бабурин</a:t>
            </a:r>
            <a:endParaRPr dirty="0"/>
          </a:p>
          <a:p>
            <a:pPr algn="r">
              <a:defRPr sz="2800" spc="111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dirty="0" smtClean="0"/>
              <a:t>Менеджер продукта</a:t>
            </a:r>
            <a:endParaRPr dirty="0" smtClean="0"/>
          </a:p>
          <a:p>
            <a:pPr algn="r">
              <a:defRPr sz="3000" i="1" spc="119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sz="2800" i="0" spc="111" dirty="0" err="1" smtClean="0"/>
              <a:t>Аладдин</a:t>
            </a:r>
            <a:r>
              <a:rPr sz="2800" i="0" spc="111" dirty="0" smtClean="0"/>
              <a:t> Р.Д</a:t>
            </a:r>
            <a:r>
              <a:rPr dirty="0" smtClean="0"/>
              <a:t>.</a:t>
            </a:r>
            <a:endParaRPr dirty="0"/>
          </a:p>
        </p:txBody>
      </p:sp>
      <p:sp>
        <p:nvSpPr>
          <p:cNvPr id="2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422284" y="12687300"/>
            <a:ext cx="478732" cy="47262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8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buBlip>
                <a:blip r:embed="rId2"/>
              </a:buBlip>
            </a:lvl2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ункты, место для фото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droppedImage.png" descr="droppedImage.png"/>
          <p:cNvPicPr>
            <a:picLocks noChangeAspect="1"/>
          </p:cNvPicPr>
          <p:nvPr/>
        </p:nvPicPr>
        <p:blipFill>
          <a:blip r:embed="rId2">
            <a:alphaModFix amt="52000"/>
            <a:extLst/>
          </a:blip>
          <a:stretch>
            <a:fillRect/>
          </a:stretch>
        </p:blipFill>
        <p:spPr>
          <a:xfrm>
            <a:off x="-241300" y="12733608"/>
            <a:ext cx="20332700" cy="2286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droppedImage.png" descr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7900" y="2356623"/>
            <a:ext cx="19113500" cy="219117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0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7317382" y="3280381"/>
            <a:ext cx="12507319" cy="8946293"/>
          </a:xfrm>
          <a:prstGeom prst="rect">
            <a:avLst/>
          </a:prstGeom>
        </p:spPr>
        <p:txBody>
          <a:bodyPr/>
          <a:lstStyle>
            <a:lvl2pPr>
              <a:buBlip>
                <a:blip r:embed="rId4"/>
              </a:buBlip>
            </a:lvl2pPr>
            <a:lvl3pPr marL="1527023" indent="-765023"/>
            <a:lvl4pPr marL="2295911" indent="-937011"/>
            <a:lvl5pPr marL="2173109" indent="-776109">
              <a:buSzPct val="137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449543" y="12687300"/>
            <a:ext cx="439421" cy="381001"/>
          </a:xfrm>
          <a:prstGeom prst="rect">
            <a:avLst/>
          </a:prstGeom>
        </p:spPr>
        <p:txBody>
          <a:bodyPr/>
          <a:lstStyle>
            <a:lvl1pPr>
              <a:defRPr>
                <a:latin typeface="PFBeauSansPro-Regular"/>
                <a:ea typeface="PFBeauSansPro-Regular"/>
                <a:cs typeface="PFBeauSansPro-Regular"/>
                <a:sym typeface="PFBeauSansPro-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-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7900" y="2356623"/>
            <a:ext cx="19113500" cy="219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droppedImage.png" descr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41300" y="12733608"/>
            <a:ext cx="20332700" cy="228603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14500" y="482600"/>
            <a:ext cx="18148300" cy="20955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449543" y="12687300"/>
            <a:ext cx="439421" cy="381001"/>
          </a:xfrm>
          <a:prstGeom prst="rect">
            <a:avLst/>
          </a:prstGeom>
        </p:spPr>
        <p:txBody>
          <a:bodyPr/>
          <a:lstStyle>
            <a:lvl1pPr>
              <a:defRPr>
                <a:latin typeface="PFBeauSansPro-Regular"/>
                <a:ea typeface="PFBeauSansPro-Regular"/>
                <a:cs typeface="PFBeauSansPro-Regular"/>
                <a:sym typeface="PFBeauSansPro-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 -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Aladdin_circles_orange_10.png" descr="Aladdin_circles_orange_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00997" y="0"/>
            <a:ext cx="6705603" cy="12333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droppedImage.png" descr="droppedImage.png"/>
          <p:cNvPicPr>
            <a:picLocks noChangeAspect="1"/>
          </p:cNvPicPr>
          <p:nvPr/>
        </p:nvPicPr>
        <p:blipFill>
          <a:blip r:embed="rId3">
            <a:alphaModFix amt="52000"/>
            <a:extLst/>
          </a:blip>
          <a:stretch>
            <a:fillRect/>
          </a:stretch>
        </p:blipFill>
        <p:spPr>
          <a:xfrm>
            <a:off x="-241300" y="12733608"/>
            <a:ext cx="20332700" cy="228603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Изображение"/>
          <p:cNvSpPr>
            <a:spLocks noGrp="1"/>
          </p:cNvSpPr>
          <p:nvPr>
            <p:ph type="pic" idx="13"/>
          </p:nvPr>
        </p:nvSpPr>
        <p:spPr>
          <a:xfrm>
            <a:off x="3530600" y="1384300"/>
            <a:ext cx="13804293" cy="8563489"/>
          </a:xfrm>
          <a:prstGeom prst="rect">
            <a:avLst/>
          </a:prstGeom>
          <a:noFill/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981200" y="10071100"/>
            <a:ext cx="17360900" cy="23241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449543" y="12687300"/>
            <a:ext cx="439421" cy="381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44444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- вверху коп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90745182_pechat.jpg" descr="90745182_pecha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8745" y="7135910"/>
            <a:ext cx="9629256" cy="619909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Мои контакты…"/>
          <p:cNvSpPr txBox="1"/>
          <p:nvPr/>
        </p:nvSpPr>
        <p:spPr>
          <a:xfrm>
            <a:off x="12421296" y="7487011"/>
            <a:ext cx="6032505" cy="1016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 defTabSz="720088">
              <a:lnSpc>
                <a:spcPct val="90000"/>
              </a:lnSpc>
              <a:defRPr sz="3200">
                <a:solidFill>
                  <a:srgbClr val="53585F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dirty="0" err="1"/>
              <a:t>Мои</a:t>
            </a:r>
            <a:r>
              <a:rPr dirty="0"/>
              <a:t> </a:t>
            </a:r>
            <a:r>
              <a:rPr dirty="0" err="1"/>
              <a:t>контакты</a:t>
            </a:r>
            <a:endParaRPr dirty="0"/>
          </a:p>
          <a:p>
            <a:pPr algn="l" defTabSz="720088">
              <a:lnSpc>
                <a:spcPct val="90000"/>
              </a:lnSpc>
              <a:defRPr sz="3200">
                <a:solidFill>
                  <a:srgbClr val="53585F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dirty="0" smtClean="0"/>
              <a:t>Валерий Бабурин</a:t>
            </a:r>
            <a:endParaRPr dirty="0"/>
          </a:p>
        </p:txBody>
      </p:sp>
      <p:sp>
        <p:nvSpPr>
          <p:cNvPr id="103" name="Спасибо"/>
          <p:cNvSpPr txBox="1"/>
          <p:nvPr/>
        </p:nvSpPr>
        <p:spPr>
          <a:xfrm>
            <a:off x="1542901" y="4542770"/>
            <a:ext cx="5529727" cy="1397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750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lvl1pPr>
          </a:lstStyle>
          <a:p>
            <a:r>
              <a:t>Спасибо</a:t>
            </a:r>
          </a:p>
        </p:txBody>
      </p:sp>
      <p:sp>
        <p:nvSpPr>
          <p:cNvPr id="104" name="Будь собой в электронном мире!"/>
          <p:cNvSpPr txBox="1"/>
          <p:nvPr/>
        </p:nvSpPr>
        <p:spPr>
          <a:xfrm>
            <a:off x="5027429" y="862713"/>
            <a:ext cx="15849605" cy="1397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4700" i="1">
                <a:solidFill>
                  <a:srgbClr val="53585F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lvl1pPr>
          </a:lstStyle>
          <a:p>
            <a:r>
              <a:rPr dirty="0" err="1"/>
              <a:t>Будь</a:t>
            </a:r>
            <a:r>
              <a:rPr dirty="0"/>
              <a:t> </a:t>
            </a:r>
            <a:r>
              <a:rPr dirty="0" err="1"/>
              <a:t>собой</a:t>
            </a:r>
            <a:r>
              <a:rPr dirty="0"/>
              <a:t> в </a:t>
            </a:r>
            <a:r>
              <a:rPr dirty="0" err="1"/>
              <a:t>электронном</a:t>
            </a:r>
            <a:r>
              <a:rPr dirty="0"/>
              <a:t> </a:t>
            </a:r>
            <a:r>
              <a:rPr dirty="0" err="1"/>
              <a:t>мире</a:t>
            </a:r>
            <a:r>
              <a:rPr dirty="0"/>
              <a:t>!</a:t>
            </a:r>
          </a:p>
        </p:txBody>
      </p:sp>
      <p:pic>
        <p:nvPicPr>
          <p:cNvPr id="105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42900" y="862713"/>
            <a:ext cx="2168327" cy="1601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Aladdin_circles_orange_10.png" descr="Aladdin_circles_orange_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236462" y="0"/>
            <a:ext cx="6705604" cy="12333376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449543" y="12687300"/>
            <a:ext cx="439421" cy="381001"/>
          </a:xfrm>
          <a:prstGeom prst="rect">
            <a:avLst/>
          </a:prstGeom>
        </p:spPr>
        <p:txBody>
          <a:bodyPr/>
          <a:lstStyle>
            <a:lvl1pPr>
              <a:defRPr>
                <a:latin typeface="PFBeauSansPro-Regular"/>
                <a:ea typeface="PFBeauSansPro-Regular"/>
                <a:cs typeface="PFBeauSansPro-Regular"/>
                <a:sym typeface="PFBeauSansPro-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- вверху копия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7"/>
          <p:cNvSpPr txBox="1"/>
          <p:nvPr/>
        </p:nvSpPr>
        <p:spPr>
          <a:xfrm>
            <a:off x="2789144" y="3495037"/>
            <a:ext cx="12677871" cy="8684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 defTabSz="914400">
              <a:defRPr sz="1700">
                <a:solidFill>
                  <a:srgbClr val="343333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t>Данный документ, включая подбор и расположение иллюстраций и материалов в нём, является объектом авторских прав и охраняется в соответствии с законодательством Российской Федерации. Обладателем исключительных авторских и имущественных прав является ЗАО "Аладдин Р.Д.". Использование этих материалов любым способом без письменного разрешения правообладателя запрещено и может повлечь ответственность, предусмотренную законодательством РФ.</a:t>
            </a:r>
          </a:p>
          <a:p>
            <a:pPr algn="l" defTabSz="914400">
              <a:defRPr sz="1700">
                <a:solidFill>
                  <a:srgbClr val="343333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t>Информация, приведённая в данном документе, предназначена исключительно для ознакомления и не является исчерпывающей. Состав продуктов, компонент, их функции, характеристики, версии, доступность и пр. могут быть изменены компанией "Аладдин Р.Д." без предварительного уведомления. Все указанные данные о характеристиках продуктов основаны на международных или российских стандартах и результатах тестирования, полученных в независимых тестовых или сертификационных лабораториях, либо на принятых в компании методиках. В данном документе компания "Аладдин Р.Д." не предоставляет никаких ни явных, ни подразумеваемых гарантий.</a:t>
            </a:r>
          </a:p>
          <a:p>
            <a:pPr algn="l" defTabSz="914400">
              <a:defRPr sz="1700">
                <a:solidFill>
                  <a:srgbClr val="343333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t>Владельцем товарных знаков Аладдин, Aladdin, JaCarta, логотипов, слогана "Будь собой в электронном мире!" и правообладателем исключительных прав на их дизайн и использование, патентов на соответствующие продукты является ЗАО "Аладдин Р.Д.".</a:t>
            </a:r>
          </a:p>
          <a:p>
            <a:pPr algn="l" defTabSz="914400">
              <a:defRPr sz="1700">
                <a:solidFill>
                  <a:srgbClr val="343333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t>Владельцем товарных знаков Apple, iPad, iPhone, macOS, OS Х является корпорация Apple Inc. Владельцем товарного знака IOS является компания Cisco (Cisco Systems, Inc). Владельцем товарного знака Windows Vista и др. — корпорация Microsoft (Microsoft Corporation). Названия прочих технологий, продуктов, компаний, упоминающихся в данном документе, могут являться товарными знаками своих законных владельцев.</a:t>
            </a:r>
          </a:p>
          <a:p>
            <a:pPr algn="l" defTabSz="914400">
              <a:defRPr sz="1700">
                <a:solidFill>
                  <a:srgbClr val="343333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t>Сведения, приведённые в данном документе, актуальны на дату его публикации.</a:t>
            </a:r>
          </a:p>
          <a:p>
            <a:pPr algn="l" defTabSz="914400">
              <a:defRPr sz="1700">
                <a:solidFill>
                  <a:srgbClr val="343333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t>При перепечатке и использовании данных материалов либо любой их части ссылки на ЗАО "Аладдин Р.Д." обязательны.</a:t>
            </a:r>
          </a:p>
          <a:p>
            <a:pPr algn="l" defTabSz="914400">
              <a:defRPr sz="1700">
                <a:solidFill>
                  <a:srgbClr val="343333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endParaRPr/>
          </a:p>
          <a:p>
            <a:pPr algn="l" defTabSz="914400">
              <a:defRPr sz="1700">
                <a:solidFill>
                  <a:srgbClr val="343333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t>© 1995-2019, ЗАО "Аладдин Р.Д.".  Все права защищены.</a:t>
            </a:r>
          </a:p>
          <a:p>
            <a:pPr algn="l" defTabSz="914400">
              <a:defRPr sz="1700">
                <a:solidFill>
                  <a:srgbClr val="343333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endParaRPr/>
          </a:p>
          <a:p>
            <a:pPr algn="l" defTabSz="914400">
              <a:defRPr sz="170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t>Лицензии ФСТЭК России № 0037 и № 0054 от 18.02.03, № 3442 от 10.11.17</a:t>
            </a:r>
          </a:p>
          <a:p>
            <a:pPr algn="l" defTabSz="914400">
              <a:defRPr sz="170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t>Лицензии ФСБ России № 12632 Н от 20.12.12, № 30419 от 16.08.17</a:t>
            </a:r>
          </a:p>
          <a:p>
            <a:pPr algn="l" defTabSz="914400">
              <a:defRPr sz="170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t>Лицензия Министерства обороны РФ № 1823 от 26.08.19</a:t>
            </a:r>
          </a:p>
          <a:p>
            <a:pPr algn="l" defTabSz="1980956">
              <a:defRPr sz="170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t>Система менеджмента качества компании соответствует требованиям стандарта ГОСТ Р ИСО 9001-2015 (ISO 9001:2015)</a:t>
            </a:r>
          </a:p>
          <a:p>
            <a:pPr algn="l" defTabSz="914400">
              <a:defRPr sz="170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t>Сертификат соответствия - № РОСС RU.ФК14.К00011 от 20.07.18</a:t>
            </a:r>
          </a:p>
          <a:p>
            <a:pPr algn="l" defTabSz="914400">
              <a:defRPr sz="170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t>Система менеджмента качества компании сертифицирована в cистеме добровольной сертификации "Военный Регистр" (РОСС RU.И1975.04ГШ02) и соответствует требованиям стандарта ГОСТ РВ 0015-002-2012</a:t>
            </a:r>
          </a:p>
          <a:p>
            <a:pPr algn="l" defTabSz="914400">
              <a:defRPr sz="170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t>Сертификат соответствия - № ВР 21.1.13537-2019 от 25.04.19</a:t>
            </a:r>
          </a:p>
          <a:p>
            <a:pPr algn="l" defTabSz="914400">
              <a:defRPr sz="170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endParaRPr/>
          </a:p>
          <a:p>
            <a:pPr algn="l" defTabSz="914400">
              <a:defRPr sz="170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endParaRPr/>
          </a:p>
          <a:p>
            <a:pPr algn="l" defTabSz="914400">
              <a:defRPr sz="170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endParaRPr/>
          </a:p>
        </p:txBody>
      </p:sp>
      <p:sp>
        <p:nvSpPr>
          <p:cNvPr id="115" name="object 3"/>
          <p:cNvSpPr/>
          <p:nvPr/>
        </p:nvSpPr>
        <p:spPr>
          <a:xfrm>
            <a:off x="14478252" y="8637058"/>
            <a:ext cx="758214" cy="90755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algn="l" defTabSz="9144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6" name="object 5"/>
          <p:cNvSpPr txBox="1"/>
          <p:nvPr/>
        </p:nvSpPr>
        <p:spPr>
          <a:xfrm>
            <a:off x="2789146" y="11842874"/>
            <a:ext cx="855276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 algn="l" defTabSz="914400">
              <a:spcBef>
                <a:spcPts val="100"/>
              </a:spcBef>
              <a:defRPr sz="1900" spc="-33">
                <a:solidFill>
                  <a:srgbClr val="464749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t>Приведённая </a:t>
            </a:r>
            <a:r>
              <a:rPr spc="-38"/>
              <a:t>информация </a:t>
            </a:r>
            <a:r>
              <a:rPr spc="-301"/>
              <a:t>акт </a:t>
            </a:r>
            <a:r>
              <a:rPr spc="-38"/>
              <a:t>уальна </a:t>
            </a:r>
            <a:r>
              <a:rPr spc="-16"/>
              <a:t>по </a:t>
            </a:r>
            <a:r>
              <a:rPr spc="-233"/>
              <a:t>сост </a:t>
            </a:r>
            <a:r>
              <a:t>оянию </a:t>
            </a:r>
            <a:r>
              <a:rPr spc="-38"/>
              <a:t>на </a:t>
            </a:r>
            <a:r>
              <a:rPr spc="0"/>
              <a:t>сентябрь </a:t>
            </a:r>
            <a:r>
              <a:rPr spc="5"/>
              <a:t>2019</a:t>
            </a:r>
            <a:r>
              <a:rPr spc="111"/>
              <a:t> </a:t>
            </a:r>
            <a:r>
              <a:rPr spc="5"/>
              <a:t>г.</a:t>
            </a:r>
          </a:p>
        </p:txBody>
      </p:sp>
      <p:sp>
        <p:nvSpPr>
          <p:cNvPr id="117" name="object 2"/>
          <p:cNvSpPr txBox="1"/>
          <p:nvPr/>
        </p:nvSpPr>
        <p:spPr>
          <a:xfrm>
            <a:off x="4265619" y="1495331"/>
            <a:ext cx="7247892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indent="12700" algn="l" defTabSz="914400">
              <a:spcBef>
                <a:spcPts val="100"/>
              </a:spcBef>
              <a:defRPr sz="3700" i="1">
                <a:solidFill>
                  <a:srgbClr val="4D4C4C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lvl1pPr>
          </a:lstStyle>
          <a:p>
            <a:r>
              <a:t>Будь собой в электронном мире!</a:t>
            </a:r>
          </a:p>
        </p:txBody>
      </p:sp>
      <p:pic>
        <p:nvPicPr>
          <p:cNvPr id="118" name="Aladdin_circles_orange_10.png" descr="Aladdin_circles_orange_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36462" y="0"/>
            <a:ext cx="6705604" cy="12333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42900" y="862713"/>
            <a:ext cx="2168327" cy="1601973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449543" y="12687300"/>
            <a:ext cx="439421" cy="381001"/>
          </a:xfrm>
          <a:prstGeom prst="rect">
            <a:avLst/>
          </a:prstGeom>
        </p:spPr>
        <p:txBody>
          <a:bodyPr/>
          <a:lstStyle>
            <a:lvl1pPr>
              <a:defRPr>
                <a:latin typeface="PFBeauSansPro-Regular"/>
                <a:ea typeface="PFBeauSansPro-Regular"/>
                <a:cs typeface="PFBeauSansPro-Regular"/>
                <a:sym typeface="PFBeauSansPro-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ункты, место для рфот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droppedImage.png" descr="droppedImage.png"/>
          <p:cNvPicPr>
            <a:picLocks noChangeAspect="1"/>
          </p:cNvPicPr>
          <p:nvPr/>
        </p:nvPicPr>
        <p:blipFill>
          <a:blip r:embed="rId2">
            <a:alphaModFix amt="52000"/>
            <a:extLst/>
          </a:blip>
          <a:stretch>
            <a:fillRect/>
          </a:stretch>
        </p:blipFill>
        <p:spPr>
          <a:xfrm>
            <a:off x="-241300" y="12733608"/>
            <a:ext cx="20332700" cy="228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droppedImage.png" descr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7900" y="2356623"/>
            <a:ext cx="19113500" cy="219118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600"/>
            </a:lvl1pPr>
          </a:lstStyle>
          <a:p>
            <a:r>
              <a:t>Текст заголовка</a:t>
            </a:r>
          </a:p>
        </p:txBody>
      </p:sp>
      <p:sp>
        <p:nvSpPr>
          <p:cNvPr id="18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689100" y="2946400"/>
            <a:ext cx="11201400" cy="90932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>
                <a:latin typeface="PFBeauSansPro-SemiBold"/>
                <a:ea typeface="PFBeauSansPro-SemiBold"/>
                <a:cs typeface="PFBeauSansPro-SemiBold"/>
                <a:sym typeface="PFBeauSansPro-SemiBold"/>
              </a:defRPr>
            </a:lvl1pPr>
            <a:lvl2pPr>
              <a:spcBef>
                <a:spcPts val="3300"/>
              </a:spcBef>
              <a:buBlip>
                <a:blip r:embed="rId4"/>
              </a:buBlip>
              <a:defRPr>
                <a:latin typeface="PFBeauSansPro-SemiBold"/>
                <a:ea typeface="PFBeauSansPro-SemiBold"/>
                <a:cs typeface="PFBeauSansPro-SemiBold"/>
                <a:sym typeface="PFBeauSansPro-SemiBold"/>
              </a:defRPr>
            </a:lvl2pPr>
            <a:lvl3pPr marL="1492249" indent="-730248">
              <a:spcBef>
                <a:spcPts val="3300"/>
              </a:spcBef>
              <a:defRPr>
                <a:latin typeface="PFBeauSansPro-SemiBold"/>
                <a:ea typeface="PFBeauSansPro-SemiBold"/>
                <a:cs typeface="PFBeauSansPro-SemiBold"/>
                <a:sym typeface="PFBeauSansPro-SemiBold"/>
              </a:defRPr>
            </a:lvl3pPr>
            <a:lvl4pPr marL="2295911" indent="-937011">
              <a:spcBef>
                <a:spcPts val="3300"/>
              </a:spcBef>
              <a:defRPr>
                <a:latin typeface="PFBeauSansPro-SemiBold"/>
                <a:ea typeface="PFBeauSansPro-SemiBold"/>
                <a:cs typeface="PFBeauSansPro-SemiBold"/>
                <a:sym typeface="PFBeauSansPro-SemiBold"/>
              </a:defRPr>
            </a:lvl4pPr>
            <a:lvl5pPr marL="2005945" indent="-608945">
              <a:spcBef>
                <a:spcPts val="3300"/>
              </a:spcBef>
              <a:buSzPct val="120000"/>
              <a:defRPr>
                <a:latin typeface="PFBeauSansPro-SemiBold"/>
                <a:ea typeface="PFBeauSansPro-SemiBold"/>
                <a:cs typeface="PFBeauSansPro-SemiBold"/>
                <a:sym typeface="PFBeauSansPro-SemiBold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226023" y="12095308"/>
            <a:ext cx="886461" cy="866904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PFBeauSansPro-Regular"/>
                <a:ea typeface="PFBeauSansPro-Regular"/>
                <a:cs typeface="PFBeauSansPro-Regular"/>
                <a:sym typeface="PFBeauSansPro-Regular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bk object 16"/>
          <p:cNvSpPr/>
          <p:nvPr/>
        </p:nvSpPr>
        <p:spPr>
          <a:xfrm>
            <a:off x="13836397" y="2524"/>
            <a:ext cx="6705602" cy="1233373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/>
          <a:lstStyle/>
          <a:p>
            <a:pPr algn="l" defTabSz="970798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469684" y="583264"/>
            <a:ext cx="12396632" cy="1170587"/>
          </a:xfrm>
          <a:prstGeom prst="rect">
            <a:avLst/>
          </a:prstGeom>
        </p:spPr>
        <p:txBody>
          <a:bodyPr lIns="0" tIns="0" rIns="0" bIns="0" anchor="t"/>
          <a:lstStyle>
            <a:lvl1pPr algn="l" defTabSz="970798">
              <a:defRPr sz="7400">
                <a:latin typeface="PFBeauSansPro-Bbook"/>
                <a:ea typeface="PFBeauSansPro-Bbook"/>
                <a:cs typeface="PFBeauSansPro-Bbook"/>
                <a:sym typeface="PFBeauSansPro-Bbook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9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680841" y="2962098"/>
            <a:ext cx="15974317" cy="6626560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defTabSz="970798">
              <a:spcBef>
                <a:spcPts val="0"/>
              </a:spcBef>
              <a:defRPr sz="1800"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970798">
              <a:spcBef>
                <a:spcPts val="0"/>
              </a:spcBef>
              <a:buSz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970798">
              <a:spcBef>
                <a:spcPts val="0"/>
              </a:spcBef>
              <a:buSz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970798">
              <a:spcBef>
                <a:spcPts val="0"/>
              </a:spcBef>
              <a:buSz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970798">
              <a:spcBef>
                <a:spcPts val="0"/>
              </a:spcBef>
              <a:buSz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193" name="Рисунок 8" descr="Рисунок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2821" y="882081"/>
            <a:ext cx="1803764" cy="1332601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722553" y="12626254"/>
            <a:ext cx="397765" cy="370841"/>
          </a:xfrm>
          <a:prstGeom prst="rect">
            <a:avLst/>
          </a:prstGeom>
        </p:spPr>
        <p:txBody>
          <a:bodyPr lIns="0" tIns="0" rIns="0" bIns="0"/>
          <a:lstStyle>
            <a:lvl1pPr indent="25400" algn="l" defTabSz="970798">
              <a:lnSpc>
                <a:spcPts val="2900"/>
              </a:lnSpc>
              <a:defRPr sz="2400">
                <a:solidFill>
                  <a:srgbClr val="4C4C4C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roppedImage.png" descr="droppedImag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77900" y="2356623"/>
            <a:ext cx="19113500" cy="219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droppedImage.png" descr="droppedImage.png"/>
          <p:cNvPicPr>
            <a:picLocks noChangeAspect="1"/>
          </p:cNvPicPr>
          <p:nvPr/>
        </p:nvPicPr>
        <p:blipFill>
          <a:blip r:embed="rId12">
            <a:alphaModFix amt="52000"/>
            <a:extLst/>
          </a:blip>
          <a:stretch>
            <a:fillRect/>
          </a:stretch>
        </p:blipFill>
        <p:spPr>
          <a:xfrm>
            <a:off x="-241300" y="12733608"/>
            <a:ext cx="20332700" cy="22860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89100" y="508000"/>
            <a:ext cx="181356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0" y="3213100"/>
            <a:ext cx="18289918" cy="8826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2pPr>
              <a:buBlip>
                <a:blip r:embed="rId13"/>
              </a:buBlip>
            </a:lvl2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458140" y="12687300"/>
            <a:ext cx="422226" cy="410791"/>
          </a:xfrm>
          <a:prstGeom prst="rect">
            <a:avLst/>
          </a:prstGeom>
          <a:ln w="12700">
            <a:miter lim="400000"/>
          </a:ln>
        </p:spPr>
        <p:txBody>
          <a:bodyPr wrap="none" lIns="63500" tIns="63500" rIns="63500" bIns="63500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6" r:id="rId5"/>
    <p:sldLayoutId id="2147483657" r:id="rId6"/>
    <p:sldLayoutId id="2147483658" r:id="rId7"/>
    <p:sldLayoutId id="2147483664" r:id="rId8"/>
    <p:sldLayoutId id="2147483665" r:id="rId9"/>
  </p:sldLayoutIdLst>
  <p:transition spd="med"/>
  <p:hf hdr="0" ftr="0" dt="0"/>
  <p:txStyles>
    <p:titleStyle>
      <a:lvl1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PFBeauSansPro-Regular"/>
          <a:ea typeface="PFBeauSansPro-Regular"/>
          <a:cs typeface="PFBeauSansPro-Regular"/>
          <a:sym typeface="PFBeauSansPro-Regular"/>
        </a:defRPr>
      </a:lvl1pPr>
      <a:lvl2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PFBeauSansPro-Regular"/>
          <a:ea typeface="PFBeauSansPro-Regular"/>
          <a:cs typeface="PFBeauSansPro-Regular"/>
          <a:sym typeface="PFBeauSansPro-Regular"/>
        </a:defRPr>
      </a:lvl2pPr>
      <a:lvl3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PFBeauSansPro-Regular"/>
          <a:ea typeface="PFBeauSansPro-Regular"/>
          <a:cs typeface="PFBeauSansPro-Regular"/>
          <a:sym typeface="PFBeauSansPro-Regular"/>
        </a:defRPr>
      </a:lvl3pPr>
      <a:lvl4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PFBeauSansPro-Regular"/>
          <a:ea typeface="PFBeauSansPro-Regular"/>
          <a:cs typeface="PFBeauSansPro-Regular"/>
          <a:sym typeface="PFBeauSansPro-Regular"/>
        </a:defRPr>
      </a:lvl4pPr>
      <a:lvl5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PFBeauSansPro-Regular"/>
          <a:ea typeface="PFBeauSansPro-Regular"/>
          <a:cs typeface="PFBeauSansPro-Regular"/>
          <a:sym typeface="PFBeauSansPro-Regular"/>
        </a:defRPr>
      </a:lvl5pPr>
      <a:lvl6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PFBeauSansPro-Regular"/>
          <a:ea typeface="PFBeauSansPro-Regular"/>
          <a:cs typeface="PFBeauSansPro-Regular"/>
          <a:sym typeface="PFBeauSansPro-Regular"/>
        </a:defRPr>
      </a:lvl6pPr>
      <a:lvl7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PFBeauSansPro-Regular"/>
          <a:ea typeface="PFBeauSansPro-Regular"/>
          <a:cs typeface="PFBeauSansPro-Regular"/>
          <a:sym typeface="PFBeauSansPro-Regular"/>
        </a:defRPr>
      </a:lvl7pPr>
      <a:lvl8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PFBeauSansPro-Regular"/>
          <a:ea typeface="PFBeauSansPro-Regular"/>
          <a:cs typeface="PFBeauSansPro-Regular"/>
          <a:sym typeface="PFBeauSansPro-Regular"/>
        </a:defRPr>
      </a:lvl8pPr>
      <a:lvl9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PFBeauSansPro-Regular"/>
          <a:ea typeface="PFBeauSansPro-Regular"/>
          <a:cs typeface="PFBeauSansPro-Regular"/>
          <a:sym typeface="PFBeauSansPro-Regular"/>
        </a:defRPr>
      </a:lvl9pPr>
    </p:titleStyle>
    <p:bodyStyle>
      <a:lvl1pPr marL="0" marR="0" indent="0" algn="l" defTabSz="800100" rtl="0" latinLnBrk="0">
        <a:lnSpc>
          <a:spcPct val="10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solidFill>
            <a:srgbClr val="000000"/>
          </a:solidFill>
          <a:uFillTx/>
          <a:latin typeface="PFBeauSansPro-Regular"/>
          <a:ea typeface="PFBeauSansPro-Regular"/>
          <a:cs typeface="PFBeauSansPro-Regular"/>
          <a:sym typeface="PFBeauSansPro-Regular"/>
        </a:defRPr>
      </a:lvl1pPr>
      <a:lvl2pPr marL="782319" marR="0" indent="-782319" algn="l" defTabSz="800100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56000"/>
        <a:buFontTx/>
        <a:buBlip>
          <a:blip r:embed="rId13"/>
        </a:buBlip>
        <a:tabLst/>
        <a:defRPr sz="5500" b="0" i="0" u="none" strike="noStrike" cap="none" spc="0" baseline="0">
          <a:solidFill>
            <a:srgbClr val="000000"/>
          </a:solidFill>
          <a:uFillTx/>
          <a:latin typeface="PFBeauSansPro-Regular"/>
          <a:ea typeface="PFBeauSansPro-Regular"/>
          <a:cs typeface="PFBeauSansPro-Regular"/>
          <a:sym typeface="PFBeauSansPro-Regular"/>
        </a:defRPr>
      </a:lvl2pPr>
      <a:lvl3pPr marL="1509232" marR="0" indent="-747232" algn="l" defTabSz="800100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136000"/>
        <a:buFontTx/>
        <a:buChar char="-"/>
        <a:tabLst/>
        <a:defRPr sz="5500" b="0" i="0" u="none" strike="noStrike" cap="none" spc="0" baseline="0">
          <a:solidFill>
            <a:srgbClr val="000000"/>
          </a:solidFill>
          <a:uFillTx/>
          <a:latin typeface="PFBeauSansPro-Regular"/>
          <a:ea typeface="PFBeauSansPro-Regular"/>
          <a:cs typeface="PFBeauSansPro-Regular"/>
          <a:sym typeface="PFBeauSansPro-Regular"/>
        </a:defRPr>
      </a:lvl3pPr>
      <a:lvl4pPr marL="2075141" marR="0" indent="-707140" algn="l" defTabSz="800100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125000"/>
        <a:buFontTx/>
        <a:buChar char="‣"/>
        <a:tabLst/>
        <a:defRPr sz="5500" b="0" i="0" u="none" strike="noStrike" cap="none" spc="0" baseline="0">
          <a:solidFill>
            <a:srgbClr val="000000"/>
          </a:solidFill>
          <a:uFillTx/>
          <a:latin typeface="PFBeauSansPro-Regular"/>
          <a:ea typeface="PFBeauSansPro-Regular"/>
          <a:cs typeface="PFBeauSansPro-Regular"/>
          <a:sym typeface="PFBeauSansPro-Regular"/>
        </a:defRPr>
      </a:lvl4pPr>
      <a:lvl5pPr marL="2166285" marR="0" indent="-798284" algn="l" defTabSz="800100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145000"/>
        <a:buFontTx/>
        <a:buChar char="-"/>
        <a:tabLst/>
        <a:defRPr sz="5500" b="0" i="0" u="none" strike="noStrike" cap="none" spc="0" baseline="0">
          <a:solidFill>
            <a:srgbClr val="000000"/>
          </a:solidFill>
          <a:uFillTx/>
          <a:latin typeface="PFBeauSansPro-Regular"/>
          <a:ea typeface="PFBeauSansPro-Regular"/>
          <a:cs typeface="PFBeauSansPro-Regular"/>
          <a:sym typeface="PFBeauSansPro-Regular"/>
        </a:defRPr>
      </a:lvl5pPr>
      <a:lvl6pPr marL="2170363" marR="0" indent="-735263" algn="l" defTabSz="800100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145000"/>
        <a:buFontTx/>
        <a:buChar char="•"/>
        <a:tabLst/>
        <a:defRPr sz="5500" b="0" i="0" u="none" strike="noStrike" cap="none" spc="0" baseline="0">
          <a:solidFill>
            <a:srgbClr val="000000"/>
          </a:solidFill>
          <a:uFillTx/>
          <a:latin typeface="PFBeauSansPro-Regular"/>
          <a:ea typeface="PFBeauSansPro-Regular"/>
          <a:cs typeface="PFBeauSansPro-Regular"/>
          <a:sym typeface="PFBeauSansPro-Regular"/>
        </a:defRPr>
      </a:lvl6pPr>
      <a:lvl7pPr marL="2208463" marR="0" indent="-735263" algn="l" defTabSz="800100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145000"/>
        <a:buFontTx/>
        <a:buChar char="•"/>
        <a:tabLst/>
        <a:defRPr sz="5500" b="0" i="0" u="none" strike="noStrike" cap="none" spc="0" baseline="0">
          <a:solidFill>
            <a:srgbClr val="000000"/>
          </a:solidFill>
          <a:uFillTx/>
          <a:latin typeface="PFBeauSansPro-Regular"/>
          <a:ea typeface="PFBeauSansPro-Regular"/>
          <a:cs typeface="PFBeauSansPro-Regular"/>
          <a:sym typeface="PFBeauSansPro-Regular"/>
        </a:defRPr>
      </a:lvl7pPr>
      <a:lvl8pPr marL="2246563" marR="0" indent="-735263" algn="l" defTabSz="800100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145000"/>
        <a:buFontTx/>
        <a:buChar char="•"/>
        <a:tabLst/>
        <a:defRPr sz="5500" b="0" i="0" u="none" strike="noStrike" cap="none" spc="0" baseline="0">
          <a:solidFill>
            <a:srgbClr val="000000"/>
          </a:solidFill>
          <a:uFillTx/>
          <a:latin typeface="PFBeauSansPro-Regular"/>
          <a:ea typeface="PFBeauSansPro-Regular"/>
          <a:cs typeface="PFBeauSansPro-Regular"/>
          <a:sym typeface="PFBeauSansPro-Regular"/>
        </a:defRPr>
      </a:lvl8pPr>
      <a:lvl9pPr marL="2284663" marR="0" indent="-735263" algn="l" defTabSz="800100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145000"/>
        <a:buFontTx/>
        <a:buChar char="•"/>
        <a:tabLst/>
        <a:defRPr sz="5500" b="0" i="0" u="none" strike="noStrike" cap="none" spc="0" baseline="0">
          <a:solidFill>
            <a:srgbClr val="000000"/>
          </a:solidFill>
          <a:uFillTx/>
          <a:latin typeface="PFBeauSansPro-Regular"/>
          <a:ea typeface="PFBeauSansPro-Regular"/>
          <a:cs typeface="PFBeauSansPro-Regular"/>
          <a:sym typeface="PFBeauSansPro-Regular"/>
        </a:defRPr>
      </a:lvl9pPr>
    </p:bodyStyle>
    <p:otherStyle>
      <a:lvl1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800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JaCarta-2 SF"/>
          <p:cNvSpPr txBox="1">
            <a:spLocks noGrp="1"/>
          </p:cNvSpPr>
          <p:nvPr>
            <p:ph type="title"/>
          </p:nvPr>
        </p:nvSpPr>
        <p:spPr>
          <a:xfrm>
            <a:off x="1981200" y="1498600"/>
            <a:ext cx="17360900" cy="1983846"/>
          </a:xfrm>
          <a:prstGeom prst="rect">
            <a:avLst/>
          </a:prstGeom>
        </p:spPr>
        <p:txBody>
          <a:bodyPr/>
          <a:lstStyle>
            <a:lvl1pPr>
              <a:defRPr sz="6100"/>
            </a:lvl1pPr>
          </a:lstStyle>
          <a:p>
            <a:r>
              <a:rPr lang="en-US" sz="660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FBeauSansPro-Bbook" panose="02000503030000020004" pitchFamily="50" charset="0"/>
              </a:rPr>
              <a:t>JaCarta FlashDiode</a:t>
            </a:r>
            <a:endParaRPr lang="ru-RU" sz="6600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FBeauSansPro-Bbook" panose="02000503030000020004" pitchFamily="50" charset="0"/>
            </a:endParaRPr>
          </a:p>
        </p:txBody>
      </p:sp>
      <p:sp>
        <p:nvSpPr>
          <p:cNvPr id="225" name="Новое поколение защищённых флеш-накопителей для контролируемого переноса и хранения информации ограниченного доступа"/>
          <p:cNvSpPr txBox="1">
            <a:spLocks noGrp="1"/>
          </p:cNvSpPr>
          <p:nvPr>
            <p:ph type="body" sz="quarter" idx="1"/>
          </p:nvPr>
        </p:nvSpPr>
        <p:spPr>
          <a:xfrm>
            <a:off x="3248883" y="5543405"/>
            <a:ext cx="14838234" cy="2806703"/>
          </a:xfrm>
          <a:prstGeom prst="rect">
            <a:avLst/>
          </a:prstGeom>
        </p:spPr>
        <p:txBody>
          <a:bodyPr/>
          <a:lstStyle>
            <a:lvl1pPr algn="ctr">
              <a:defRPr sz="4600">
                <a:latin typeface="PFBeauSansPro-Regular"/>
                <a:ea typeface="PFBeauSansPro-Regular"/>
                <a:cs typeface="PFBeauSansPro-Regular"/>
                <a:sym typeface="PFBeauSansPro-Regular"/>
              </a:defRPr>
            </a:lvl1pPr>
          </a:lstStyle>
          <a:p>
            <a:r>
              <a:rPr lang="ru-RU" sz="4800" dirty="0" smtClean="0">
                <a:latin typeface="PFBeauSansPro-Regular" panose="02000500000000020004" pitchFamily="50" charset="0"/>
              </a:rPr>
              <a:t>Средство однонаправленной </a:t>
            </a:r>
          </a:p>
          <a:p>
            <a:r>
              <a:rPr lang="ru-RU" sz="4800" dirty="0" smtClean="0">
                <a:latin typeface="PFBeauSansPro-Regular" panose="02000500000000020004" pitchFamily="50" charset="0"/>
              </a:rPr>
              <a:t>передачи информации</a:t>
            </a:r>
            <a:endParaRPr lang="ru-RU" sz="4800" dirty="0">
              <a:latin typeface="PFBeauSansPro-Regular" panose="02000500000000020004" pitchFamily="50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Безопасность = Экспертиза + Доверие</a:t>
            </a:r>
            <a:endParaRPr lang="ru-RU" dirty="0"/>
          </a:p>
        </p:txBody>
      </p:sp>
      <p:pic>
        <p:nvPicPr>
          <p:cNvPr id="4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98283" y="5734049"/>
            <a:ext cx="4827740" cy="281940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1074899" y="3482018"/>
            <a:ext cx="13155451" cy="9010186"/>
          </a:xfrm>
          <a:noFill/>
        </p:spPr>
        <p:txBody>
          <a:bodyPr>
            <a:normAutofit/>
          </a:bodyPr>
          <a:lstStyle/>
          <a:p>
            <a:pPr marL="461566" lvl="1" indent="-461566" defTabSz="472058">
              <a:lnSpc>
                <a:spcPct val="110000"/>
              </a:lnSpc>
              <a:spcBef>
                <a:spcPts val="1600"/>
              </a:spcBef>
              <a:defRPr sz="32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sz="3500" dirty="0" smtClean="0">
                <a:latin typeface="PFBeauSansPro-Regular"/>
                <a:ea typeface="PFBeauSansPro-Regular"/>
                <a:cs typeface="PFBeauSansPro-Regular"/>
              </a:rPr>
              <a:t>Экспертиза (НИР) </a:t>
            </a:r>
          </a:p>
          <a:p>
            <a:pPr marL="1171496" lvl="2" indent="-461566" defTabSz="472058">
              <a:lnSpc>
                <a:spcPct val="110000"/>
              </a:lnSpc>
              <a:spcBef>
                <a:spcPts val="1600"/>
              </a:spcBef>
              <a:defRPr sz="32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sz="3500" dirty="0" smtClean="0">
                <a:latin typeface="PFBeauSansPro-Regular"/>
                <a:ea typeface="PFBeauSansPro-Regular"/>
                <a:cs typeface="PFBeauSansPro-Regular"/>
              </a:rPr>
              <a:t>Исследование </a:t>
            </a:r>
            <a:r>
              <a:rPr lang="ru-RU" sz="3500" dirty="0">
                <a:latin typeface="PFBeauSansPro-Regular"/>
                <a:ea typeface="PFBeauSansPro-Regular"/>
                <a:cs typeface="PFBeauSansPro-Regular"/>
              </a:rPr>
              <a:t>и </a:t>
            </a:r>
            <a:r>
              <a:rPr lang="ru-RU" sz="3500" dirty="0" smtClean="0">
                <a:latin typeface="PFBeauSansPro-Regular"/>
                <a:ea typeface="PFBeauSansPro-Regular"/>
                <a:cs typeface="PFBeauSansPro-Regular"/>
              </a:rPr>
              <a:t>разработка </a:t>
            </a:r>
            <a:r>
              <a:rPr lang="ru-RU" sz="3500" dirty="0">
                <a:latin typeface="PFBeauSansPro-Regular"/>
                <a:ea typeface="PFBeauSansPro-Regular"/>
                <a:cs typeface="PFBeauSansPro-Regular"/>
              </a:rPr>
              <a:t>требований по защите информации от НСД, предъявляемых к USB-накопителям</a:t>
            </a:r>
            <a:r>
              <a:rPr lang="ru-RU" sz="3500" dirty="0" smtClean="0">
                <a:latin typeface="PFBeauSansPro-Regular"/>
                <a:ea typeface="PFBeauSansPro-Regular"/>
                <a:cs typeface="PFBeauSansPro-Regular"/>
              </a:rPr>
              <a:t>. Подготовлены:</a:t>
            </a:r>
            <a:endParaRPr lang="ru-RU" sz="3500" dirty="0">
              <a:latin typeface="PFBeauSansPro-Regular"/>
              <a:ea typeface="PFBeauSansPro-Regular"/>
              <a:cs typeface="PFBeauSansPro-Regular"/>
            </a:endParaRPr>
          </a:p>
          <a:p>
            <a:pPr marL="1223915" lvl="3" indent="-422164" defTabSz="472058">
              <a:lnSpc>
                <a:spcPct val="90000"/>
              </a:lnSpc>
              <a:spcBef>
                <a:spcPts val="1300"/>
              </a:spcBef>
              <a:defRPr sz="2400">
                <a:solidFill>
                  <a:srgbClr val="D95000"/>
                </a:solidFill>
              </a:defRPr>
            </a:pPr>
            <a:r>
              <a:rPr lang="ru-RU" sz="3200" dirty="0" smtClean="0">
                <a:solidFill>
                  <a:srgbClr val="D95000"/>
                </a:solidFill>
                <a:sym typeface="Helvetica"/>
              </a:rPr>
              <a:t>Проект Требований, в том числе к новому классу устройств </a:t>
            </a:r>
            <a:br>
              <a:rPr lang="ru-RU" sz="3200" dirty="0" smtClean="0">
                <a:solidFill>
                  <a:srgbClr val="D95000"/>
                </a:solidFill>
                <a:sym typeface="Helvetica"/>
              </a:rPr>
            </a:br>
            <a:r>
              <a:rPr lang="ru-RU" sz="3200" dirty="0" smtClean="0">
                <a:solidFill>
                  <a:srgbClr val="D95000"/>
                </a:solidFill>
                <a:sym typeface="Helvetica"/>
              </a:rPr>
              <a:t>(однонаправленные </a:t>
            </a:r>
            <a:r>
              <a:rPr lang="en-US" sz="3200" dirty="0" smtClean="0">
                <a:solidFill>
                  <a:srgbClr val="D95000"/>
                </a:solidFill>
                <a:sym typeface="Helvetica"/>
              </a:rPr>
              <a:t>USB-</a:t>
            </a:r>
            <a:r>
              <a:rPr lang="ru-RU" sz="3200" dirty="0" smtClean="0">
                <a:solidFill>
                  <a:srgbClr val="D95000"/>
                </a:solidFill>
                <a:sym typeface="Helvetica"/>
              </a:rPr>
              <a:t>накопители) </a:t>
            </a:r>
          </a:p>
          <a:p>
            <a:pPr marL="1223915" lvl="3" indent="-422164" defTabSz="472058">
              <a:lnSpc>
                <a:spcPct val="90000"/>
              </a:lnSpc>
              <a:spcBef>
                <a:spcPts val="1300"/>
              </a:spcBef>
              <a:defRPr sz="2400">
                <a:solidFill>
                  <a:srgbClr val="D95000"/>
                </a:solidFill>
              </a:defRPr>
            </a:pPr>
            <a:r>
              <a:rPr lang="ru-RU" sz="3200" dirty="0" smtClean="0">
                <a:solidFill>
                  <a:srgbClr val="D95000"/>
                </a:solidFill>
                <a:sym typeface="Helvetica"/>
              </a:rPr>
              <a:t>Рекомендации по выполнению Требований</a:t>
            </a:r>
          </a:p>
          <a:p>
            <a:pPr marL="1223915" lvl="3" indent="-422164" defTabSz="472058">
              <a:lnSpc>
                <a:spcPct val="90000"/>
              </a:lnSpc>
              <a:spcBef>
                <a:spcPts val="1300"/>
              </a:spcBef>
              <a:defRPr sz="2400">
                <a:solidFill>
                  <a:srgbClr val="D95000"/>
                </a:solidFill>
              </a:defRPr>
            </a:pPr>
            <a:r>
              <a:rPr lang="ru-RU" sz="3200" dirty="0" smtClean="0">
                <a:solidFill>
                  <a:srgbClr val="D95000"/>
                </a:solidFill>
                <a:sym typeface="Helvetica"/>
              </a:rPr>
              <a:t>Методические рекомендации по проведению сертификационных испытаний</a:t>
            </a:r>
          </a:p>
          <a:p>
            <a:pPr marL="0" lvl="2" indent="0" defTabSz="472058">
              <a:lnSpc>
                <a:spcPct val="90000"/>
              </a:lnSpc>
              <a:spcBef>
                <a:spcPts val="1300"/>
              </a:spcBef>
              <a:buNone/>
              <a:defRPr sz="2400">
                <a:solidFill>
                  <a:srgbClr val="D95000"/>
                </a:solidFill>
              </a:defRPr>
            </a:pPr>
            <a:r>
              <a:rPr lang="ru-RU" sz="2400" dirty="0" smtClean="0">
                <a:latin typeface="PFBeauSansPro-Regular"/>
                <a:ea typeface="PFBeauSansPro-Regular"/>
                <a:cs typeface="PFBeauSansPro-Regular"/>
              </a:rPr>
              <a:t> </a:t>
            </a:r>
            <a:endParaRPr lang="ru-RU" sz="2400" dirty="0">
              <a:latin typeface="PFBeauSansPro-Regular"/>
              <a:ea typeface="PFBeauSansPro-Regular"/>
              <a:cs typeface="PFBeauSansPro-Regular"/>
            </a:endParaRPr>
          </a:p>
          <a:p>
            <a:pPr marL="461566" lvl="1" indent="-461566" defTabSz="472058">
              <a:lnSpc>
                <a:spcPct val="110000"/>
              </a:lnSpc>
              <a:spcBef>
                <a:spcPts val="1600"/>
              </a:spcBef>
              <a:defRPr sz="32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sz="3500" dirty="0" smtClean="0">
                <a:latin typeface="PFBeauSansPro-Regular"/>
                <a:ea typeface="PFBeauSansPro-Regular"/>
                <a:cs typeface="PFBeauSansPro-Regular"/>
              </a:rPr>
              <a:t>Доверие</a:t>
            </a:r>
          </a:p>
          <a:p>
            <a:pPr marL="1171496" lvl="2" indent="-461566" defTabSz="472058">
              <a:lnSpc>
                <a:spcPct val="110000"/>
              </a:lnSpc>
              <a:spcBef>
                <a:spcPts val="1600"/>
              </a:spcBef>
              <a:defRPr sz="32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sz="3500" dirty="0" smtClean="0">
                <a:latin typeface="PFBeauSansPro-Regular"/>
                <a:ea typeface="PFBeauSansPro-Regular"/>
                <a:cs typeface="PFBeauSansPro-Regular"/>
              </a:rPr>
              <a:t> Проектирование (</a:t>
            </a:r>
            <a:r>
              <a:rPr lang="en-US" sz="3500" dirty="0" smtClean="0">
                <a:latin typeface="PFBeauSansPro-Regular"/>
                <a:ea typeface="PFBeauSansPro-Regular"/>
                <a:cs typeface="PFBeauSansPro-Regular"/>
              </a:rPr>
              <a:t>Secure By Design)</a:t>
            </a:r>
            <a:r>
              <a:rPr lang="ru-RU" sz="3500" dirty="0" smtClean="0">
                <a:latin typeface="PFBeauSansPro-Regular"/>
                <a:ea typeface="PFBeauSansPro-Regular"/>
                <a:cs typeface="PFBeauSansPro-Regular"/>
              </a:rPr>
              <a:t> и разработка </a:t>
            </a:r>
            <a:r>
              <a:rPr lang="en-US" sz="3500" dirty="0" smtClean="0">
                <a:latin typeface="PFBeauSansPro-Regular"/>
                <a:ea typeface="PFBeauSansPro-Regular"/>
                <a:cs typeface="PFBeauSansPro-Regular"/>
              </a:rPr>
              <a:t>JaCarta FlashDiode </a:t>
            </a:r>
            <a:r>
              <a:rPr lang="ru-RU" sz="3500" dirty="0" smtClean="0">
                <a:latin typeface="PFBeauSansPro-Regular"/>
                <a:ea typeface="PFBeauSansPro-Regular"/>
                <a:cs typeface="PFBeauSansPro-Regular"/>
              </a:rPr>
              <a:t>с учётом результатов НИР</a:t>
            </a:r>
          </a:p>
          <a:p>
            <a:pPr marL="1171496" lvl="2" indent="-461566" defTabSz="472058">
              <a:lnSpc>
                <a:spcPct val="110000"/>
              </a:lnSpc>
              <a:spcBef>
                <a:spcPts val="1600"/>
              </a:spcBef>
              <a:defRPr sz="32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endParaRPr lang="ru-RU" sz="3500" dirty="0">
              <a:latin typeface="PFBeauSansPro-Regular"/>
              <a:ea typeface="PFBeauSansPro-Regular"/>
              <a:cs typeface="PFBeauSansPro-Regular"/>
              <a:sym typeface="Helvetica"/>
            </a:endParaRPr>
          </a:p>
          <a:p>
            <a:pPr marL="801751" lvl="3" indent="0" defTabSz="472058">
              <a:lnSpc>
                <a:spcPct val="90000"/>
              </a:lnSpc>
              <a:spcBef>
                <a:spcPts val="1300"/>
              </a:spcBef>
              <a:buNone/>
              <a:defRPr sz="2400">
                <a:solidFill>
                  <a:srgbClr val="D95000"/>
                </a:solidFill>
              </a:defRPr>
            </a:pPr>
            <a:endParaRPr lang="ru-RU" sz="2200" dirty="0">
              <a:solidFill>
                <a:srgbClr val="D95000"/>
              </a:solidFill>
              <a:sym typeface="Helvetica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6744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Сертификация и безопасность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9100" y="3877056"/>
            <a:ext cx="14514068" cy="7845552"/>
          </a:xfrm>
        </p:spPr>
        <p:txBody>
          <a:bodyPr>
            <a:normAutofit fontScale="47500" lnSpcReduction="20000"/>
          </a:bodyPr>
          <a:lstStyle/>
          <a:p>
            <a:pPr fontAlgn="base">
              <a:lnSpc>
                <a:spcPct val="120000"/>
              </a:lnSpc>
            </a:pPr>
            <a:r>
              <a:rPr lang="en-US" sz="8800" dirty="0" smtClean="0">
                <a:latin typeface="PFBeauSansPro-Regular"/>
                <a:ea typeface="PFBeauSansPro-Regular"/>
                <a:cs typeface="PFBeauSansPro-Regular"/>
              </a:rPr>
              <a:t>JaCarta </a:t>
            </a:r>
            <a:r>
              <a:rPr lang="ru-RU" sz="8800" dirty="0" smtClean="0">
                <a:latin typeface="PFBeauSansPro-Regular"/>
                <a:ea typeface="PFBeauSansPro-Regular"/>
                <a:cs typeface="PFBeauSansPro-Regular"/>
              </a:rPr>
              <a:t>FlashDiode </a:t>
            </a:r>
            <a:r>
              <a:rPr lang="ru-RU" sz="8800" dirty="0">
                <a:latin typeface="PFBeauSansPro-Regular"/>
                <a:ea typeface="PFBeauSansPro-Regular"/>
                <a:cs typeface="PFBeauSansPro-Regular"/>
              </a:rPr>
              <a:t>сертифицируется </a:t>
            </a:r>
            <a:r>
              <a:rPr lang="ru-RU" sz="8800" dirty="0" smtClean="0">
                <a:latin typeface="PFBeauSansPro-Regular"/>
                <a:ea typeface="PFBeauSansPro-Regular"/>
                <a:cs typeface="PFBeauSansPro-Regular"/>
              </a:rPr>
              <a:t>в Минобороны России на </a:t>
            </a:r>
            <a:r>
              <a:rPr lang="ru-RU" sz="8800" dirty="0">
                <a:latin typeface="PFBeauSansPro-Regular"/>
                <a:ea typeface="PFBeauSansPro-Regular"/>
                <a:cs typeface="PFBeauSansPro-Regular"/>
              </a:rPr>
              <a:t>соответствие требованиям </a:t>
            </a:r>
            <a:r>
              <a:rPr lang="ru-RU" sz="8800" dirty="0" smtClean="0">
                <a:latin typeface="PFBeauSansPro-Regular"/>
                <a:ea typeface="PFBeauSansPro-Regular"/>
                <a:cs typeface="PFBeauSansPro-Regular"/>
              </a:rPr>
              <a:t>ТУ</a:t>
            </a:r>
            <a:r>
              <a:rPr lang="en-US" sz="8800" dirty="0" smtClean="0">
                <a:latin typeface="PFBeauSansPro-Regular"/>
                <a:ea typeface="PFBeauSansPro-Regular"/>
                <a:cs typeface="PFBeauSansPro-Regular"/>
              </a:rPr>
              <a:t> </a:t>
            </a:r>
            <a:r>
              <a:rPr lang="ru-RU" sz="8800" dirty="0">
                <a:latin typeface="PFBeauSansPro-Regular"/>
                <a:ea typeface="PFBeauSansPro-Regular"/>
                <a:cs typeface="PFBeauSansPro-Regular"/>
              </a:rPr>
              <a:t>и 2</a:t>
            </a:r>
            <a:r>
              <a:rPr lang="ru-RU" sz="8800" dirty="0" smtClean="0">
                <a:latin typeface="PFBeauSansPro-Regular"/>
                <a:ea typeface="PFBeauSansPro-Regular"/>
                <a:cs typeface="PFBeauSansPro-Regular"/>
              </a:rPr>
              <a:t> уровня контроля</a:t>
            </a:r>
            <a:endParaRPr lang="ru-RU" sz="8800" dirty="0">
              <a:latin typeface="PFBeauSansPro-Regular"/>
              <a:ea typeface="PFBeauSansPro-Regular"/>
              <a:cs typeface="PFBeauSansPro-Regular"/>
            </a:endParaRPr>
          </a:p>
          <a:p>
            <a:pPr lvl="1" fontAlgn="base">
              <a:lnSpc>
                <a:spcPct val="120000"/>
              </a:lnSpc>
            </a:pPr>
            <a:r>
              <a:rPr lang="ru-RU" sz="8800" dirty="0" smtClean="0">
                <a:latin typeface="PFBeauSansPro-Regular"/>
                <a:ea typeface="PFBeauSansPro-Regular"/>
                <a:cs typeface="PFBeauSansPro-Regular"/>
              </a:rPr>
              <a:t>Решение </a:t>
            </a:r>
            <a:r>
              <a:rPr lang="ru-RU" sz="8800" dirty="0">
                <a:latin typeface="PFBeauSansPro-Regular"/>
                <a:ea typeface="PFBeauSansPro-Regular"/>
                <a:cs typeface="PFBeauSansPro-Regular"/>
              </a:rPr>
              <a:t>предназначено для интенсивного ежедневного использования и </a:t>
            </a:r>
            <a:r>
              <a:rPr lang="ru-RU" sz="8800" dirty="0" smtClean="0">
                <a:latin typeface="PFBeauSansPro-Regular"/>
                <a:ea typeface="PFBeauSansPro-Regular"/>
                <a:cs typeface="PFBeauSansPro-Regular"/>
              </a:rPr>
              <a:t>сможет </a:t>
            </a:r>
            <a:r>
              <a:rPr lang="ru-RU" sz="8800" dirty="0">
                <a:latin typeface="PFBeauSansPro-Regular"/>
                <a:ea typeface="PFBeauSansPro-Regular"/>
                <a:cs typeface="PFBeauSansPro-Regular"/>
              </a:rPr>
              <a:t>использоваться:</a:t>
            </a:r>
          </a:p>
          <a:p>
            <a:pPr marL="1746000" lvl="3" indent="-408940" defTabSz="560069" fontAlgn="base">
              <a:lnSpc>
                <a:spcPct val="120000"/>
              </a:lnSpc>
              <a:spcBef>
                <a:spcPts val="1500"/>
              </a:spcBef>
              <a:defRPr sz="30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sz="8700" dirty="0">
                <a:latin typeface="PFBeauSansPro-Regular"/>
                <a:ea typeface="PFBeauSansPro-Regular"/>
                <a:cs typeface="PFBeauSansPro-Regular"/>
              </a:rPr>
              <a:t>в АС, обрабатывающих сведения, составляющие государственную тайну, с грифом секретности - </a:t>
            </a:r>
            <a:r>
              <a:rPr lang="ru-RU" sz="8700" b="1" dirty="0">
                <a:latin typeface="PFBeauSansPro-Regular"/>
                <a:ea typeface="PFBeauSansPro-Regular"/>
                <a:cs typeface="PFBeauSansPro-Regular"/>
              </a:rPr>
              <a:t>"совершенно секретно"</a:t>
            </a:r>
          </a:p>
          <a:p>
            <a:pPr fontAlgn="base">
              <a:lnSpc>
                <a:spcPct val="120000"/>
              </a:lnSpc>
            </a:pPr>
            <a:endParaRPr lang="ru-RU" sz="8800" dirty="0">
              <a:latin typeface="PFBeauSansPro-Regular"/>
              <a:ea typeface="PFBeauSansPro-Regular"/>
              <a:cs typeface="PFBeauSansPro-Regular"/>
            </a:endParaRPr>
          </a:p>
        </p:txBody>
      </p:sp>
      <p:pic>
        <p:nvPicPr>
          <p:cNvPr id="4" name="rubber-stamp.png" descr="rubber-stamp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491246" y="2603500"/>
            <a:ext cx="6412024" cy="549831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2" descr="Гостайна: истории из жизни, советы, новости, юмор и картинки — Горячее |  Пикаб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5782">
            <a:off x="15496463" y="8723000"/>
            <a:ext cx="5662894" cy="237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508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241251" y="12144246"/>
            <a:ext cx="856005" cy="86690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444444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lvl1pPr>
          </a:lstStyle>
          <a:p>
            <a:fld id="{86CB4B4D-7CA3-9044-876B-883B54F8677D}" type="slidenum">
              <a:rPr sz="4800"/>
              <a:t>12</a:t>
            </a:fld>
            <a:endParaRPr sz="4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284" y="2192151"/>
            <a:ext cx="5342866" cy="5342866"/>
          </a:xfrm>
          <a:prstGeom prst="rect">
            <a:avLst/>
          </a:prstGeom>
        </p:spPr>
      </p:pic>
      <p:sp>
        <p:nvSpPr>
          <p:cNvPr id="4" name="Мои контакты…"/>
          <p:cNvSpPr txBox="1"/>
          <p:nvPr/>
        </p:nvSpPr>
        <p:spPr>
          <a:xfrm>
            <a:off x="12421296" y="8503280"/>
            <a:ext cx="6032505" cy="1016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 defTabSz="720088">
              <a:lnSpc>
                <a:spcPct val="90000"/>
              </a:lnSpc>
              <a:defRPr sz="3200">
                <a:solidFill>
                  <a:srgbClr val="53585F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en-US" dirty="0" smtClean="0"/>
              <a:t>v.baburin@Aladdin-rd.ru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+7(495)223-00-01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99327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extBox 7"/>
          <p:cNvSpPr txBox="1"/>
          <p:nvPr/>
        </p:nvSpPr>
        <p:spPr>
          <a:xfrm>
            <a:off x="2014991" y="2830568"/>
            <a:ext cx="12863336" cy="7684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8521" tIns="48521" rIns="48521" bIns="48521">
            <a:spAutoFit/>
          </a:bodyPr>
          <a:lstStyle/>
          <a:p>
            <a:pPr algn="l" defTabSz="970798">
              <a:defRPr sz="1700">
                <a:solidFill>
                  <a:srgbClr val="444444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dirty="0" err="1"/>
              <a:t>Данный</a:t>
            </a:r>
            <a:r>
              <a:rPr dirty="0"/>
              <a:t> </a:t>
            </a:r>
            <a:r>
              <a:rPr dirty="0" err="1"/>
              <a:t>документ</a:t>
            </a:r>
            <a:r>
              <a:rPr dirty="0"/>
              <a:t>, </a:t>
            </a:r>
            <a:r>
              <a:rPr dirty="0" err="1"/>
              <a:t>включая</a:t>
            </a:r>
            <a:r>
              <a:rPr dirty="0"/>
              <a:t> </a:t>
            </a:r>
            <a:r>
              <a:rPr dirty="0" err="1"/>
              <a:t>подбор</a:t>
            </a:r>
            <a:r>
              <a:rPr dirty="0"/>
              <a:t> и </a:t>
            </a:r>
            <a:r>
              <a:rPr dirty="0" err="1"/>
              <a:t>расположение</a:t>
            </a:r>
            <a:r>
              <a:rPr dirty="0"/>
              <a:t> </a:t>
            </a:r>
            <a:r>
              <a:rPr dirty="0" err="1"/>
              <a:t>иллюстраций</a:t>
            </a:r>
            <a:r>
              <a:rPr dirty="0"/>
              <a:t> и </a:t>
            </a:r>
            <a:r>
              <a:rPr dirty="0" err="1"/>
              <a:t>материалов</a:t>
            </a:r>
            <a:r>
              <a:rPr dirty="0"/>
              <a:t> в </a:t>
            </a:r>
            <a:r>
              <a:rPr dirty="0" err="1"/>
              <a:t>нём</a:t>
            </a:r>
            <a:r>
              <a:rPr dirty="0"/>
              <a:t>, </a:t>
            </a:r>
            <a:r>
              <a:rPr dirty="0" err="1"/>
              <a:t>является</a:t>
            </a:r>
            <a:r>
              <a:rPr dirty="0"/>
              <a:t> </a:t>
            </a:r>
            <a:r>
              <a:rPr dirty="0" err="1"/>
              <a:t>объектом</a:t>
            </a:r>
            <a:r>
              <a:rPr dirty="0"/>
              <a:t> </a:t>
            </a:r>
            <a:r>
              <a:rPr dirty="0" err="1"/>
              <a:t>авторских</a:t>
            </a:r>
            <a:r>
              <a:rPr dirty="0"/>
              <a:t> </a:t>
            </a:r>
            <a:r>
              <a:rPr dirty="0" err="1"/>
              <a:t>прав</a:t>
            </a:r>
            <a:r>
              <a:rPr dirty="0"/>
              <a:t> и </a:t>
            </a:r>
            <a:r>
              <a:rPr dirty="0" err="1"/>
              <a:t>охраняется</a:t>
            </a:r>
            <a:r>
              <a:rPr dirty="0"/>
              <a:t> в </a:t>
            </a:r>
            <a:r>
              <a:rPr dirty="0" err="1"/>
              <a:t>соответствии</a:t>
            </a:r>
            <a:r>
              <a:rPr dirty="0"/>
              <a:t> с </a:t>
            </a:r>
            <a:r>
              <a:rPr dirty="0" err="1"/>
              <a:t>законодательством</a:t>
            </a:r>
            <a:r>
              <a:rPr dirty="0"/>
              <a:t> </a:t>
            </a:r>
            <a:r>
              <a:rPr dirty="0" err="1"/>
              <a:t>Российской</a:t>
            </a:r>
            <a:r>
              <a:rPr dirty="0"/>
              <a:t> </a:t>
            </a:r>
            <a:r>
              <a:rPr dirty="0" err="1"/>
              <a:t>Федерации</a:t>
            </a:r>
            <a:r>
              <a:rPr dirty="0"/>
              <a:t>. </a:t>
            </a:r>
            <a:r>
              <a:rPr dirty="0" err="1"/>
              <a:t>Обладателем</a:t>
            </a:r>
            <a:r>
              <a:rPr dirty="0"/>
              <a:t> </a:t>
            </a:r>
            <a:r>
              <a:rPr dirty="0" err="1"/>
              <a:t>исключительных</a:t>
            </a:r>
            <a:r>
              <a:rPr dirty="0"/>
              <a:t> </a:t>
            </a:r>
            <a:r>
              <a:rPr dirty="0" err="1"/>
              <a:t>авторских</a:t>
            </a:r>
            <a:r>
              <a:rPr dirty="0"/>
              <a:t> и </a:t>
            </a:r>
            <a:r>
              <a:rPr dirty="0" err="1"/>
              <a:t>имущественных</a:t>
            </a:r>
            <a:r>
              <a:rPr dirty="0"/>
              <a:t> </a:t>
            </a:r>
            <a:r>
              <a:rPr dirty="0" err="1"/>
              <a:t>прав</a:t>
            </a:r>
            <a:r>
              <a:rPr dirty="0"/>
              <a:t> </a:t>
            </a:r>
            <a:r>
              <a:rPr dirty="0" err="1"/>
              <a:t>является</a:t>
            </a:r>
            <a:r>
              <a:rPr dirty="0"/>
              <a:t> </a:t>
            </a:r>
            <a:r>
              <a:rPr dirty="0" smtClean="0"/>
              <a:t>АО </a:t>
            </a:r>
            <a:r>
              <a:rPr dirty="0"/>
              <a:t>"</a:t>
            </a:r>
            <a:r>
              <a:rPr dirty="0" err="1"/>
              <a:t>Аладдин</a:t>
            </a:r>
            <a:r>
              <a:rPr dirty="0"/>
              <a:t> Р.Д.". </a:t>
            </a:r>
            <a:r>
              <a:rPr dirty="0" err="1"/>
              <a:t>Использование</a:t>
            </a:r>
            <a:r>
              <a:rPr dirty="0"/>
              <a:t> </a:t>
            </a:r>
            <a:r>
              <a:rPr dirty="0" err="1"/>
              <a:t>этих</a:t>
            </a:r>
            <a:r>
              <a:rPr dirty="0"/>
              <a:t> </a:t>
            </a:r>
            <a:r>
              <a:rPr dirty="0" err="1"/>
              <a:t>материалов</a:t>
            </a:r>
            <a:r>
              <a:rPr dirty="0"/>
              <a:t> </a:t>
            </a:r>
            <a:r>
              <a:rPr dirty="0" err="1"/>
              <a:t>любым</a:t>
            </a:r>
            <a:r>
              <a:rPr dirty="0"/>
              <a:t> </a:t>
            </a:r>
            <a:r>
              <a:rPr dirty="0" err="1"/>
              <a:t>способом</a:t>
            </a:r>
            <a:r>
              <a:rPr dirty="0"/>
              <a:t> </a:t>
            </a:r>
            <a:r>
              <a:rPr dirty="0" err="1"/>
              <a:t>без</a:t>
            </a:r>
            <a:r>
              <a:rPr dirty="0"/>
              <a:t> </a:t>
            </a:r>
            <a:r>
              <a:rPr dirty="0" err="1"/>
              <a:t>письменного</a:t>
            </a:r>
            <a:r>
              <a:rPr dirty="0"/>
              <a:t> </a:t>
            </a:r>
            <a:r>
              <a:rPr dirty="0" err="1"/>
              <a:t>разрешения</a:t>
            </a:r>
            <a:r>
              <a:rPr dirty="0"/>
              <a:t> </a:t>
            </a:r>
            <a:r>
              <a:rPr dirty="0" err="1"/>
              <a:t>правообладателя</a:t>
            </a:r>
            <a:r>
              <a:rPr dirty="0"/>
              <a:t> </a:t>
            </a:r>
            <a:r>
              <a:rPr dirty="0" err="1"/>
              <a:t>запрещено</a:t>
            </a:r>
            <a:r>
              <a:rPr dirty="0"/>
              <a:t> и </a:t>
            </a:r>
            <a:r>
              <a:rPr dirty="0" err="1"/>
              <a:t>может</a:t>
            </a:r>
            <a:r>
              <a:rPr dirty="0"/>
              <a:t> </a:t>
            </a:r>
            <a:r>
              <a:rPr dirty="0" err="1"/>
              <a:t>повлечь</a:t>
            </a:r>
            <a:r>
              <a:rPr dirty="0"/>
              <a:t> </a:t>
            </a:r>
            <a:r>
              <a:rPr dirty="0" err="1"/>
              <a:t>ответственность</a:t>
            </a:r>
            <a:r>
              <a:rPr dirty="0"/>
              <a:t>, </a:t>
            </a:r>
            <a:r>
              <a:rPr dirty="0" err="1"/>
              <a:t>предусмотренную</a:t>
            </a:r>
            <a:r>
              <a:rPr dirty="0"/>
              <a:t> </a:t>
            </a:r>
            <a:r>
              <a:rPr dirty="0" err="1"/>
              <a:t>законодательством</a:t>
            </a:r>
            <a:r>
              <a:rPr dirty="0"/>
              <a:t> РФ.</a:t>
            </a:r>
          </a:p>
          <a:p>
            <a:pPr algn="l" defTabSz="970798">
              <a:defRPr sz="1700">
                <a:solidFill>
                  <a:srgbClr val="444444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dirty="0" err="1"/>
              <a:t>Информация</a:t>
            </a:r>
            <a:r>
              <a:rPr dirty="0"/>
              <a:t>, </a:t>
            </a:r>
            <a:r>
              <a:rPr dirty="0" err="1"/>
              <a:t>приведённая</a:t>
            </a:r>
            <a:r>
              <a:rPr dirty="0"/>
              <a:t> в </a:t>
            </a:r>
            <a:r>
              <a:rPr dirty="0" err="1"/>
              <a:t>данном</a:t>
            </a:r>
            <a:r>
              <a:rPr dirty="0"/>
              <a:t> </a:t>
            </a:r>
            <a:r>
              <a:rPr dirty="0" err="1"/>
              <a:t>документе</a:t>
            </a:r>
            <a:r>
              <a:rPr dirty="0"/>
              <a:t>, </a:t>
            </a:r>
            <a:r>
              <a:rPr dirty="0" err="1"/>
              <a:t>предназначена</a:t>
            </a:r>
            <a:r>
              <a:rPr dirty="0"/>
              <a:t> </a:t>
            </a:r>
            <a:r>
              <a:rPr dirty="0" err="1"/>
              <a:t>исключительно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ознакомления</a:t>
            </a:r>
            <a:r>
              <a:rPr dirty="0"/>
              <a:t> и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является</a:t>
            </a:r>
            <a:r>
              <a:rPr dirty="0"/>
              <a:t> </a:t>
            </a:r>
            <a:r>
              <a:rPr dirty="0" err="1"/>
              <a:t>исчерпывающей</a:t>
            </a:r>
            <a:r>
              <a:rPr dirty="0"/>
              <a:t>. </a:t>
            </a:r>
            <a:r>
              <a:rPr dirty="0" err="1"/>
              <a:t>Состав</a:t>
            </a:r>
            <a:r>
              <a:rPr dirty="0"/>
              <a:t> </a:t>
            </a:r>
            <a:r>
              <a:rPr dirty="0" err="1"/>
              <a:t>продуктов</a:t>
            </a:r>
            <a:r>
              <a:rPr dirty="0"/>
              <a:t>, </a:t>
            </a:r>
            <a:r>
              <a:rPr dirty="0" err="1"/>
              <a:t>компонент</a:t>
            </a:r>
            <a:r>
              <a:rPr dirty="0"/>
              <a:t>, </a:t>
            </a:r>
            <a:r>
              <a:rPr dirty="0" err="1"/>
              <a:t>их</a:t>
            </a:r>
            <a:r>
              <a:rPr dirty="0"/>
              <a:t> </a:t>
            </a:r>
            <a:r>
              <a:rPr dirty="0" err="1"/>
              <a:t>функции</a:t>
            </a:r>
            <a:r>
              <a:rPr dirty="0"/>
              <a:t>, </a:t>
            </a:r>
            <a:r>
              <a:rPr dirty="0" err="1"/>
              <a:t>характеристики</a:t>
            </a:r>
            <a:r>
              <a:rPr dirty="0"/>
              <a:t>, </a:t>
            </a:r>
            <a:r>
              <a:rPr dirty="0" err="1"/>
              <a:t>версии</a:t>
            </a:r>
            <a:r>
              <a:rPr dirty="0"/>
              <a:t>, </a:t>
            </a:r>
            <a:r>
              <a:rPr dirty="0" err="1"/>
              <a:t>доступность</a:t>
            </a:r>
            <a:r>
              <a:rPr dirty="0"/>
              <a:t> и </a:t>
            </a:r>
            <a:r>
              <a:rPr dirty="0" err="1"/>
              <a:t>пр</a:t>
            </a:r>
            <a:r>
              <a:rPr dirty="0"/>
              <a:t>. </a:t>
            </a:r>
            <a:r>
              <a:rPr dirty="0" err="1"/>
              <a:t>могут</a:t>
            </a:r>
            <a:r>
              <a:rPr dirty="0"/>
              <a:t> </a:t>
            </a:r>
            <a:r>
              <a:rPr dirty="0" err="1"/>
              <a:t>быть</a:t>
            </a:r>
            <a:r>
              <a:rPr dirty="0"/>
              <a:t> </a:t>
            </a:r>
            <a:r>
              <a:rPr dirty="0" err="1"/>
              <a:t>изменены</a:t>
            </a:r>
            <a:r>
              <a:rPr dirty="0"/>
              <a:t> </a:t>
            </a:r>
            <a:r>
              <a:rPr dirty="0" err="1"/>
              <a:t>компанией</a:t>
            </a:r>
            <a:r>
              <a:rPr dirty="0"/>
              <a:t> "</a:t>
            </a:r>
            <a:r>
              <a:rPr dirty="0" err="1"/>
              <a:t>Аладдин</a:t>
            </a:r>
            <a:r>
              <a:rPr dirty="0"/>
              <a:t> Р.Д." </a:t>
            </a:r>
            <a:r>
              <a:rPr dirty="0" err="1"/>
              <a:t>без</a:t>
            </a:r>
            <a:r>
              <a:rPr dirty="0"/>
              <a:t> </a:t>
            </a:r>
            <a:r>
              <a:rPr dirty="0" err="1"/>
              <a:t>предварительного</a:t>
            </a:r>
            <a:r>
              <a:rPr dirty="0"/>
              <a:t> </a:t>
            </a:r>
            <a:r>
              <a:rPr dirty="0" err="1"/>
              <a:t>уведомления</a:t>
            </a:r>
            <a:r>
              <a:rPr dirty="0"/>
              <a:t>. </a:t>
            </a:r>
            <a:r>
              <a:rPr dirty="0" err="1"/>
              <a:t>Все</a:t>
            </a:r>
            <a:r>
              <a:rPr dirty="0"/>
              <a:t> </a:t>
            </a:r>
            <a:r>
              <a:rPr dirty="0" err="1"/>
              <a:t>указанные</a:t>
            </a:r>
            <a:r>
              <a:rPr dirty="0"/>
              <a:t> </a:t>
            </a:r>
            <a:r>
              <a:rPr dirty="0" err="1"/>
              <a:t>данные</a:t>
            </a:r>
            <a:r>
              <a:rPr dirty="0"/>
              <a:t> о </a:t>
            </a:r>
            <a:r>
              <a:rPr dirty="0" err="1"/>
              <a:t>характеристиках</a:t>
            </a:r>
            <a:r>
              <a:rPr dirty="0"/>
              <a:t> </a:t>
            </a:r>
            <a:r>
              <a:rPr dirty="0" err="1"/>
              <a:t>продуктов</a:t>
            </a:r>
            <a:r>
              <a:rPr dirty="0"/>
              <a:t> </a:t>
            </a:r>
            <a:r>
              <a:rPr dirty="0" err="1"/>
              <a:t>основаны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международных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российских</a:t>
            </a:r>
            <a:r>
              <a:rPr dirty="0"/>
              <a:t> </a:t>
            </a:r>
            <a:r>
              <a:rPr dirty="0" err="1"/>
              <a:t>стандартах</a:t>
            </a:r>
            <a:r>
              <a:rPr dirty="0"/>
              <a:t> и </a:t>
            </a:r>
            <a:r>
              <a:rPr dirty="0" err="1"/>
              <a:t>результатах</a:t>
            </a:r>
            <a:r>
              <a:rPr dirty="0"/>
              <a:t> </a:t>
            </a:r>
            <a:r>
              <a:rPr dirty="0" err="1"/>
              <a:t>тестирования</a:t>
            </a:r>
            <a:r>
              <a:rPr dirty="0"/>
              <a:t>, </a:t>
            </a:r>
            <a:r>
              <a:rPr dirty="0" err="1"/>
              <a:t>полученных</a:t>
            </a:r>
            <a:r>
              <a:rPr dirty="0"/>
              <a:t> в </a:t>
            </a:r>
            <a:r>
              <a:rPr dirty="0" err="1"/>
              <a:t>независимых</a:t>
            </a:r>
            <a:r>
              <a:rPr dirty="0"/>
              <a:t> </a:t>
            </a:r>
            <a:r>
              <a:rPr dirty="0" err="1"/>
              <a:t>тестовых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сертификационных</a:t>
            </a:r>
            <a:r>
              <a:rPr dirty="0"/>
              <a:t> </a:t>
            </a:r>
            <a:r>
              <a:rPr dirty="0" err="1"/>
              <a:t>лабораториях</a:t>
            </a:r>
            <a:r>
              <a:rPr dirty="0"/>
              <a:t>, </a:t>
            </a:r>
            <a:r>
              <a:rPr dirty="0" err="1"/>
              <a:t>либо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принятых</a:t>
            </a:r>
            <a:r>
              <a:rPr dirty="0"/>
              <a:t> в </a:t>
            </a:r>
            <a:r>
              <a:rPr dirty="0" err="1"/>
              <a:t>компании</a:t>
            </a:r>
            <a:r>
              <a:rPr dirty="0"/>
              <a:t> </a:t>
            </a:r>
            <a:r>
              <a:rPr dirty="0" err="1"/>
              <a:t>методиках</a:t>
            </a:r>
            <a:r>
              <a:rPr dirty="0"/>
              <a:t>. В </a:t>
            </a:r>
            <a:r>
              <a:rPr dirty="0" err="1"/>
              <a:t>данном</a:t>
            </a:r>
            <a:r>
              <a:rPr dirty="0"/>
              <a:t> </a:t>
            </a:r>
            <a:r>
              <a:rPr dirty="0" err="1"/>
              <a:t>документе</a:t>
            </a:r>
            <a:r>
              <a:rPr dirty="0"/>
              <a:t> </a:t>
            </a:r>
            <a:r>
              <a:rPr dirty="0" err="1"/>
              <a:t>компания</a:t>
            </a:r>
            <a:r>
              <a:rPr dirty="0"/>
              <a:t> "</a:t>
            </a:r>
            <a:r>
              <a:rPr dirty="0" err="1"/>
              <a:t>Аладдин</a:t>
            </a:r>
            <a:r>
              <a:rPr dirty="0"/>
              <a:t> Р.Д."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предоставляет</a:t>
            </a:r>
            <a:r>
              <a:rPr dirty="0"/>
              <a:t> </a:t>
            </a:r>
            <a:r>
              <a:rPr dirty="0" err="1"/>
              <a:t>никаких</a:t>
            </a:r>
            <a:r>
              <a:rPr dirty="0"/>
              <a:t> </a:t>
            </a:r>
            <a:r>
              <a:rPr dirty="0" err="1"/>
              <a:t>ни</a:t>
            </a:r>
            <a:r>
              <a:rPr dirty="0"/>
              <a:t> </a:t>
            </a:r>
            <a:r>
              <a:rPr dirty="0" err="1"/>
              <a:t>явных</a:t>
            </a:r>
            <a:r>
              <a:rPr dirty="0"/>
              <a:t>, </a:t>
            </a:r>
            <a:r>
              <a:rPr dirty="0" err="1"/>
              <a:t>ни</a:t>
            </a:r>
            <a:r>
              <a:rPr dirty="0"/>
              <a:t> </a:t>
            </a:r>
            <a:r>
              <a:rPr dirty="0" err="1"/>
              <a:t>подразумеваемых</a:t>
            </a:r>
            <a:r>
              <a:rPr dirty="0"/>
              <a:t> </a:t>
            </a:r>
            <a:r>
              <a:rPr dirty="0" err="1"/>
              <a:t>гарантий</a:t>
            </a:r>
            <a:r>
              <a:rPr dirty="0"/>
              <a:t>.</a:t>
            </a:r>
          </a:p>
          <a:p>
            <a:pPr algn="l" defTabSz="970798">
              <a:defRPr sz="1700">
                <a:solidFill>
                  <a:srgbClr val="444444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dirty="0" err="1"/>
              <a:t>Владельцем</a:t>
            </a:r>
            <a:r>
              <a:rPr dirty="0"/>
              <a:t> </a:t>
            </a:r>
            <a:r>
              <a:rPr dirty="0" err="1"/>
              <a:t>товарных</a:t>
            </a:r>
            <a:r>
              <a:rPr dirty="0"/>
              <a:t> </a:t>
            </a:r>
            <a:r>
              <a:rPr dirty="0" err="1"/>
              <a:t>знаков</a:t>
            </a:r>
            <a:r>
              <a:rPr dirty="0"/>
              <a:t> </a:t>
            </a:r>
            <a:r>
              <a:rPr dirty="0" err="1"/>
              <a:t>Аладдин</a:t>
            </a:r>
            <a:r>
              <a:rPr dirty="0"/>
              <a:t>, Aladdin, JaCarta, </a:t>
            </a:r>
            <a:r>
              <a:rPr dirty="0" err="1"/>
              <a:t>логотипов</a:t>
            </a:r>
            <a:r>
              <a:rPr dirty="0"/>
              <a:t>, </a:t>
            </a:r>
            <a:r>
              <a:rPr dirty="0" err="1"/>
              <a:t>слогана</a:t>
            </a:r>
            <a:r>
              <a:rPr dirty="0"/>
              <a:t> "</a:t>
            </a:r>
            <a:r>
              <a:rPr dirty="0" err="1"/>
              <a:t>Будь</a:t>
            </a:r>
            <a:r>
              <a:rPr dirty="0"/>
              <a:t> </a:t>
            </a:r>
            <a:r>
              <a:rPr dirty="0" err="1"/>
              <a:t>собой</a:t>
            </a:r>
            <a:r>
              <a:rPr dirty="0"/>
              <a:t> в </a:t>
            </a:r>
            <a:r>
              <a:rPr dirty="0" err="1"/>
              <a:t>электронном</a:t>
            </a:r>
            <a:r>
              <a:rPr dirty="0"/>
              <a:t> </a:t>
            </a:r>
            <a:r>
              <a:rPr dirty="0" err="1"/>
              <a:t>мире</a:t>
            </a:r>
            <a:r>
              <a:rPr dirty="0"/>
              <a:t>!" и </a:t>
            </a:r>
            <a:r>
              <a:rPr dirty="0" err="1"/>
              <a:t>правообладателем</a:t>
            </a:r>
            <a:r>
              <a:rPr dirty="0"/>
              <a:t> </a:t>
            </a:r>
            <a:r>
              <a:rPr dirty="0" err="1"/>
              <a:t>исключительных</a:t>
            </a:r>
            <a:r>
              <a:rPr dirty="0"/>
              <a:t> </a:t>
            </a:r>
            <a:r>
              <a:rPr dirty="0" err="1"/>
              <a:t>прав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их</a:t>
            </a:r>
            <a:r>
              <a:rPr dirty="0"/>
              <a:t> </a:t>
            </a:r>
            <a:r>
              <a:rPr dirty="0" err="1"/>
              <a:t>дизайн</a:t>
            </a:r>
            <a:r>
              <a:rPr dirty="0"/>
              <a:t> и </a:t>
            </a:r>
            <a:r>
              <a:rPr dirty="0" err="1"/>
              <a:t>использование</a:t>
            </a:r>
            <a:r>
              <a:rPr dirty="0"/>
              <a:t>, </a:t>
            </a:r>
            <a:r>
              <a:rPr dirty="0" err="1"/>
              <a:t>патентов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соответствующие</a:t>
            </a:r>
            <a:r>
              <a:rPr dirty="0"/>
              <a:t> </a:t>
            </a:r>
            <a:r>
              <a:rPr dirty="0" err="1"/>
              <a:t>продукты</a:t>
            </a:r>
            <a:r>
              <a:rPr dirty="0"/>
              <a:t> </a:t>
            </a:r>
            <a:r>
              <a:rPr dirty="0" err="1"/>
              <a:t>является</a:t>
            </a:r>
            <a:r>
              <a:rPr dirty="0"/>
              <a:t> </a:t>
            </a:r>
            <a:r>
              <a:rPr dirty="0" smtClean="0"/>
              <a:t>АО </a:t>
            </a:r>
            <a:r>
              <a:rPr dirty="0"/>
              <a:t>"</a:t>
            </a:r>
            <a:r>
              <a:rPr dirty="0" err="1"/>
              <a:t>Аладдин</a:t>
            </a:r>
            <a:r>
              <a:rPr dirty="0"/>
              <a:t> Р.Д.".</a:t>
            </a:r>
          </a:p>
          <a:p>
            <a:pPr algn="l" defTabSz="970798">
              <a:defRPr sz="1700">
                <a:solidFill>
                  <a:srgbClr val="444444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dirty="0" err="1"/>
              <a:t>Владельцем</a:t>
            </a:r>
            <a:r>
              <a:rPr dirty="0"/>
              <a:t> </a:t>
            </a:r>
            <a:r>
              <a:rPr dirty="0" err="1"/>
              <a:t>товарных</a:t>
            </a:r>
            <a:r>
              <a:rPr dirty="0"/>
              <a:t> </a:t>
            </a:r>
            <a:r>
              <a:rPr dirty="0" err="1"/>
              <a:t>знаков</a:t>
            </a:r>
            <a:r>
              <a:rPr dirty="0"/>
              <a:t> Apple, iPad, iPhone, </a:t>
            </a:r>
            <a:r>
              <a:rPr dirty="0" err="1"/>
              <a:t>macOS</a:t>
            </a:r>
            <a:r>
              <a:rPr dirty="0"/>
              <a:t>, OS Х </a:t>
            </a:r>
            <a:r>
              <a:rPr dirty="0" err="1"/>
              <a:t>является</a:t>
            </a:r>
            <a:r>
              <a:rPr dirty="0"/>
              <a:t> </a:t>
            </a:r>
            <a:r>
              <a:rPr dirty="0" err="1"/>
              <a:t>корпорация</a:t>
            </a:r>
            <a:r>
              <a:rPr dirty="0"/>
              <a:t> Apple Inc. </a:t>
            </a:r>
            <a:r>
              <a:rPr dirty="0" err="1"/>
              <a:t>Владельцем</a:t>
            </a:r>
            <a:r>
              <a:rPr dirty="0"/>
              <a:t> </a:t>
            </a:r>
            <a:r>
              <a:rPr dirty="0" err="1"/>
              <a:t>товарного</a:t>
            </a:r>
            <a:r>
              <a:rPr dirty="0"/>
              <a:t> </a:t>
            </a:r>
            <a:r>
              <a:rPr dirty="0" err="1"/>
              <a:t>знака</a:t>
            </a:r>
            <a:r>
              <a:rPr dirty="0"/>
              <a:t> IOS </a:t>
            </a:r>
            <a:r>
              <a:rPr dirty="0" err="1"/>
              <a:t>является</a:t>
            </a:r>
            <a:r>
              <a:rPr dirty="0"/>
              <a:t> </a:t>
            </a:r>
            <a:r>
              <a:rPr dirty="0" err="1"/>
              <a:t>компания</a:t>
            </a:r>
            <a:r>
              <a:rPr dirty="0"/>
              <a:t> Cisco (Cisco Systems, </a:t>
            </a:r>
            <a:r>
              <a:rPr dirty="0" err="1"/>
              <a:t>Inc</a:t>
            </a:r>
            <a:r>
              <a:rPr dirty="0"/>
              <a:t>). </a:t>
            </a:r>
            <a:r>
              <a:rPr dirty="0" err="1"/>
              <a:t>Владельцем</a:t>
            </a:r>
            <a:r>
              <a:rPr dirty="0"/>
              <a:t> </a:t>
            </a:r>
            <a:r>
              <a:rPr dirty="0" err="1"/>
              <a:t>товарного</a:t>
            </a:r>
            <a:r>
              <a:rPr dirty="0"/>
              <a:t> </a:t>
            </a:r>
            <a:r>
              <a:rPr dirty="0" err="1"/>
              <a:t>знака</a:t>
            </a:r>
            <a:r>
              <a:rPr dirty="0"/>
              <a:t> Windows Vista и </a:t>
            </a:r>
            <a:r>
              <a:rPr dirty="0" err="1"/>
              <a:t>др</a:t>
            </a:r>
            <a:r>
              <a:rPr dirty="0"/>
              <a:t>. — </a:t>
            </a:r>
            <a:r>
              <a:rPr dirty="0" err="1"/>
              <a:t>корпорация</a:t>
            </a:r>
            <a:r>
              <a:rPr dirty="0"/>
              <a:t> Microsoft (Microsoft Corporation). </a:t>
            </a:r>
            <a:r>
              <a:rPr dirty="0" err="1"/>
              <a:t>Названия</a:t>
            </a:r>
            <a:r>
              <a:rPr dirty="0"/>
              <a:t> </a:t>
            </a:r>
            <a:r>
              <a:rPr dirty="0" err="1"/>
              <a:t>прочих</a:t>
            </a:r>
            <a:r>
              <a:rPr dirty="0"/>
              <a:t> </a:t>
            </a:r>
            <a:r>
              <a:rPr dirty="0" err="1"/>
              <a:t>технологий</a:t>
            </a:r>
            <a:r>
              <a:rPr dirty="0"/>
              <a:t>, </a:t>
            </a:r>
            <a:r>
              <a:rPr dirty="0" err="1"/>
              <a:t>продуктов</a:t>
            </a:r>
            <a:r>
              <a:rPr dirty="0"/>
              <a:t>, </a:t>
            </a:r>
            <a:r>
              <a:rPr dirty="0" err="1"/>
              <a:t>компаний</a:t>
            </a:r>
            <a:r>
              <a:rPr dirty="0"/>
              <a:t>, </a:t>
            </a:r>
            <a:r>
              <a:rPr dirty="0" err="1"/>
              <a:t>упоминающихся</a:t>
            </a:r>
            <a:r>
              <a:rPr dirty="0"/>
              <a:t> в </a:t>
            </a:r>
            <a:r>
              <a:rPr dirty="0" err="1"/>
              <a:t>данном</a:t>
            </a:r>
            <a:r>
              <a:rPr dirty="0"/>
              <a:t> </a:t>
            </a:r>
            <a:r>
              <a:rPr dirty="0" err="1"/>
              <a:t>документе</a:t>
            </a:r>
            <a:r>
              <a:rPr dirty="0"/>
              <a:t>, </a:t>
            </a:r>
            <a:r>
              <a:rPr dirty="0" err="1"/>
              <a:t>могут</a:t>
            </a:r>
            <a:r>
              <a:rPr dirty="0"/>
              <a:t> </a:t>
            </a:r>
            <a:r>
              <a:rPr dirty="0" err="1"/>
              <a:t>являться</a:t>
            </a:r>
            <a:r>
              <a:rPr dirty="0"/>
              <a:t> </a:t>
            </a:r>
            <a:r>
              <a:rPr dirty="0" err="1"/>
              <a:t>товарными</a:t>
            </a:r>
            <a:r>
              <a:rPr dirty="0"/>
              <a:t> </a:t>
            </a:r>
            <a:r>
              <a:rPr dirty="0" err="1"/>
              <a:t>знаками</a:t>
            </a:r>
            <a:r>
              <a:rPr dirty="0"/>
              <a:t> </a:t>
            </a:r>
            <a:r>
              <a:rPr dirty="0" err="1"/>
              <a:t>своих</a:t>
            </a:r>
            <a:r>
              <a:rPr dirty="0"/>
              <a:t> </a:t>
            </a:r>
            <a:r>
              <a:rPr dirty="0" err="1"/>
              <a:t>законных</a:t>
            </a:r>
            <a:r>
              <a:rPr dirty="0"/>
              <a:t> </a:t>
            </a:r>
            <a:r>
              <a:rPr dirty="0" err="1"/>
              <a:t>владельцев</a:t>
            </a:r>
            <a:r>
              <a:rPr dirty="0"/>
              <a:t>.</a:t>
            </a:r>
          </a:p>
          <a:p>
            <a:pPr algn="l" defTabSz="970798">
              <a:defRPr sz="1700">
                <a:solidFill>
                  <a:srgbClr val="444444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dirty="0" err="1"/>
              <a:t>Сведения</a:t>
            </a:r>
            <a:r>
              <a:rPr dirty="0"/>
              <a:t>, </a:t>
            </a:r>
            <a:r>
              <a:rPr dirty="0" err="1"/>
              <a:t>приведённые</a:t>
            </a:r>
            <a:r>
              <a:rPr dirty="0"/>
              <a:t> в </a:t>
            </a:r>
            <a:r>
              <a:rPr dirty="0" err="1"/>
              <a:t>данном</a:t>
            </a:r>
            <a:r>
              <a:rPr dirty="0"/>
              <a:t> </a:t>
            </a:r>
            <a:r>
              <a:rPr dirty="0" err="1"/>
              <a:t>документе</a:t>
            </a:r>
            <a:r>
              <a:rPr dirty="0"/>
              <a:t>, </a:t>
            </a:r>
            <a:r>
              <a:rPr dirty="0" err="1"/>
              <a:t>актуальны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дату</a:t>
            </a:r>
            <a:r>
              <a:rPr dirty="0"/>
              <a:t> </a:t>
            </a:r>
            <a:r>
              <a:rPr dirty="0" err="1"/>
              <a:t>его</a:t>
            </a:r>
            <a:r>
              <a:rPr dirty="0"/>
              <a:t> </a:t>
            </a:r>
            <a:r>
              <a:rPr dirty="0" err="1"/>
              <a:t>публикации</a:t>
            </a:r>
            <a:r>
              <a:rPr dirty="0"/>
              <a:t>.</a:t>
            </a:r>
          </a:p>
          <a:p>
            <a:pPr algn="l" defTabSz="970798">
              <a:defRPr sz="1700">
                <a:solidFill>
                  <a:srgbClr val="444444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перепечатке</a:t>
            </a:r>
            <a:r>
              <a:rPr dirty="0"/>
              <a:t> и </a:t>
            </a:r>
            <a:r>
              <a:rPr dirty="0" err="1"/>
              <a:t>использовании</a:t>
            </a:r>
            <a:r>
              <a:rPr dirty="0"/>
              <a:t> </a:t>
            </a:r>
            <a:r>
              <a:rPr dirty="0" err="1"/>
              <a:t>данных</a:t>
            </a:r>
            <a:r>
              <a:rPr dirty="0"/>
              <a:t> </a:t>
            </a:r>
            <a:r>
              <a:rPr dirty="0" err="1"/>
              <a:t>материалов</a:t>
            </a:r>
            <a:r>
              <a:rPr dirty="0"/>
              <a:t> </a:t>
            </a:r>
            <a:r>
              <a:rPr dirty="0" err="1"/>
              <a:t>либо</a:t>
            </a:r>
            <a:r>
              <a:rPr dirty="0"/>
              <a:t> </a:t>
            </a:r>
            <a:r>
              <a:rPr dirty="0" err="1"/>
              <a:t>любой</a:t>
            </a:r>
            <a:r>
              <a:rPr dirty="0"/>
              <a:t> </a:t>
            </a:r>
            <a:r>
              <a:rPr dirty="0" err="1"/>
              <a:t>их</a:t>
            </a:r>
            <a:r>
              <a:rPr dirty="0"/>
              <a:t> </a:t>
            </a:r>
            <a:r>
              <a:rPr dirty="0" err="1"/>
              <a:t>части</a:t>
            </a:r>
            <a:r>
              <a:rPr dirty="0"/>
              <a:t> </a:t>
            </a:r>
            <a:r>
              <a:rPr dirty="0" err="1"/>
              <a:t>ссылки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smtClean="0"/>
              <a:t>АО </a:t>
            </a:r>
            <a:r>
              <a:rPr dirty="0"/>
              <a:t>"</a:t>
            </a:r>
            <a:r>
              <a:rPr dirty="0" err="1"/>
              <a:t>Аладдин</a:t>
            </a:r>
            <a:r>
              <a:rPr dirty="0"/>
              <a:t> Р.Д." </a:t>
            </a:r>
            <a:r>
              <a:rPr dirty="0" err="1"/>
              <a:t>обязательны</a:t>
            </a:r>
            <a:r>
              <a:rPr dirty="0"/>
              <a:t>.</a:t>
            </a:r>
          </a:p>
          <a:p>
            <a:pPr algn="l" defTabSz="970798">
              <a:defRPr sz="1700">
                <a:solidFill>
                  <a:srgbClr val="444444"/>
                </a:solidFill>
                <a:latin typeface="PT Sans"/>
                <a:ea typeface="PT Sans"/>
                <a:cs typeface="PT Sans"/>
                <a:sym typeface="PT Sans"/>
              </a:defRPr>
            </a:pPr>
            <a:endParaRPr dirty="0"/>
          </a:p>
          <a:p>
            <a:pPr algn="l" defTabSz="970798">
              <a:defRPr sz="1700">
                <a:solidFill>
                  <a:srgbClr val="444444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dirty="0"/>
              <a:t>© </a:t>
            </a:r>
            <a:r>
              <a:rPr dirty="0" smtClean="0"/>
              <a:t>1995-20</a:t>
            </a:r>
            <a:r>
              <a:rPr lang="ru-RU" dirty="0" smtClean="0"/>
              <a:t>21</a:t>
            </a:r>
            <a:r>
              <a:rPr dirty="0" smtClean="0"/>
              <a:t>, </a:t>
            </a:r>
            <a:r>
              <a:rPr dirty="0" smtClean="0"/>
              <a:t>АО </a:t>
            </a:r>
            <a:r>
              <a:rPr dirty="0"/>
              <a:t>"</a:t>
            </a:r>
            <a:r>
              <a:rPr dirty="0" err="1"/>
              <a:t>Аладдин</a:t>
            </a:r>
            <a:r>
              <a:rPr dirty="0"/>
              <a:t> Р.Д.".  </a:t>
            </a:r>
            <a:r>
              <a:rPr dirty="0" err="1"/>
              <a:t>Все</a:t>
            </a:r>
            <a:r>
              <a:rPr dirty="0"/>
              <a:t> </a:t>
            </a:r>
            <a:r>
              <a:rPr dirty="0" err="1"/>
              <a:t>права</a:t>
            </a:r>
            <a:r>
              <a:rPr dirty="0"/>
              <a:t> </a:t>
            </a:r>
            <a:r>
              <a:rPr dirty="0" err="1"/>
              <a:t>защищены</a:t>
            </a:r>
            <a:r>
              <a:rPr dirty="0"/>
              <a:t>.</a:t>
            </a:r>
          </a:p>
          <a:p>
            <a:pPr algn="l" defTabSz="970798">
              <a:defRPr sz="1700">
                <a:solidFill>
                  <a:srgbClr val="444444"/>
                </a:solidFill>
                <a:latin typeface="PT Sans"/>
                <a:ea typeface="PT Sans"/>
                <a:cs typeface="PT Sans"/>
                <a:sym typeface="PT Sans"/>
              </a:defRPr>
            </a:pPr>
            <a:endParaRPr dirty="0"/>
          </a:p>
          <a:p>
            <a:pPr algn="l" defTabSz="970798">
              <a:defRPr sz="1700">
                <a:solidFill>
                  <a:srgbClr val="444444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dirty="0" err="1"/>
              <a:t>Лицензии</a:t>
            </a:r>
            <a:r>
              <a:rPr dirty="0"/>
              <a:t> ФСТЭК </a:t>
            </a:r>
            <a:r>
              <a:rPr dirty="0" err="1"/>
              <a:t>России</a:t>
            </a:r>
            <a:r>
              <a:rPr dirty="0"/>
              <a:t> № 0037 и № 0054 </a:t>
            </a:r>
            <a:r>
              <a:rPr dirty="0" err="1"/>
              <a:t>от</a:t>
            </a:r>
            <a:r>
              <a:rPr dirty="0"/>
              <a:t> 18.02.03, № 3442 </a:t>
            </a:r>
            <a:r>
              <a:rPr dirty="0" err="1"/>
              <a:t>от</a:t>
            </a:r>
            <a:r>
              <a:rPr dirty="0"/>
              <a:t> 10.11.17</a:t>
            </a:r>
          </a:p>
          <a:p>
            <a:pPr algn="l" defTabSz="970798">
              <a:defRPr sz="1700">
                <a:solidFill>
                  <a:srgbClr val="444444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dirty="0" err="1"/>
              <a:t>Лицензии</a:t>
            </a:r>
            <a:r>
              <a:rPr dirty="0"/>
              <a:t> ФСБ </a:t>
            </a:r>
            <a:r>
              <a:rPr dirty="0" err="1"/>
              <a:t>России</a:t>
            </a:r>
            <a:r>
              <a:rPr dirty="0"/>
              <a:t> № 12632 Н </a:t>
            </a:r>
            <a:r>
              <a:rPr dirty="0" err="1"/>
              <a:t>от</a:t>
            </a:r>
            <a:r>
              <a:rPr dirty="0"/>
              <a:t> 20.12.12, № 30419 </a:t>
            </a:r>
            <a:r>
              <a:rPr dirty="0" err="1"/>
              <a:t>от</a:t>
            </a:r>
            <a:r>
              <a:rPr dirty="0"/>
              <a:t> 16.08.17</a:t>
            </a:r>
          </a:p>
          <a:p>
            <a:pPr algn="l" defTabSz="970798">
              <a:defRPr sz="1700">
                <a:solidFill>
                  <a:srgbClr val="444444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dirty="0" err="1"/>
              <a:t>Лицензия</a:t>
            </a:r>
            <a:r>
              <a:rPr dirty="0"/>
              <a:t> </a:t>
            </a:r>
            <a:r>
              <a:rPr dirty="0" err="1"/>
              <a:t>Министерства</a:t>
            </a:r>
            <a:r>
              <a:rPr dirty="0"/>
              <a:t> </a:t>
            </a:r>
            <a:r>
              <a:rPr dirty="0" err="1"/>
              <a:t>обороны</a:t>
            </a:r>
            <a:r>
              <a:rPr dirty="0"/>
              <a:t> РФ № 1823 </a:t>
            </a:r>
            <a:r>
              <a:rPr dirty="0" err="1"/>
              <a:t>от</a:t>
            </a:r>
            <a:r>
              <a:rPr dirty="0"/>
              <a:t> 26.08.169 </a:t>
            </a:r>
          </a:p>
          <a:p>
            <a:pPr algn="l" defTabSz="2103138">
              <a:defRPr sz="1700">
                <a:solidFill>
                  <a:srgbClr val="444444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dirty="0" err="1"/>
              <a:t>Система</a:t>
            </a:r>
            <a:r>
              <a:rPr dirty="0"/>
              <a:t> </a:t>
            </a:r>
            <a:r>
              <a:rPr dirty="0" err="1"/>
              <a:t>менеджмента</a:t>
            </a:r>
            <a:r>
              <a:rPr dirty="0"/>
              <a:t> </a:t>
            </a:r>
            <a:r>
              <a:rPr dirty="0" err="1"/>
              <a:t>качества</a:t>
            </a:r>
            <a:r>
              <a:rPr dirty="0"/>
              <a:t> </a:t>
            </a:r>
            <a:r>
              <a:rPr dirty="0" err="1"/>
              <a:t>компании</a:t>
            </a:r>
            <a:r>
              <a:rPr dirty="0"/>
              <a:t> </a:t>
            </a:r>
            <a:r>
              <a:rPr dirty="0" err="1"/>
              <a:t>соответствует</a:t>
            </a:r>
            <a:r>
              <a:rPr dirty="0"/>
              <a:t> </a:t>
            </a:r>
            <a:r>
              <a:rPr dirty="0" err="1"/>
              <a:t>требованиям</a:t>
            </a:r>
            <a:r>
              <a:rPr dirty="0"/>
              <a:t> </a:t>
            </a:r>
            <a:r>
              <a:rPr dirty="0" err="1"/>
              <a:t>стандарта</a:t>
            </a:r>
            <a:r>
              <a:rPr dirty="0"/>
              <a:t> ГОСТ Р ИСО 9001-2015 (ISO 9001:2015)</a:t>
            </a:r>
          </a:p>
          <a:p>
            <a:pPr algn="l" defTabSz="970798">
              <a:defRPr sz="1700">
                <a:solidFill>
                  <a:srgbClr val="444444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dirty="0" err="1"/>
              <a:t>Сертификат</a:t>
            </a:r>
            <a:r>
              <a:rPr dirty="0"/>
              <a:t> </a:t>
            </a:r>
            <a:r>
              <a:rPr dirty="0" err="1"/>
              <a:t>соответствия</a:t>
            </a:r>
            <a:r>
              <a:rPr dirty="0"/>
              <a:t> - № РОСС RU.ФК14.К00011 </a:t>
            </a:r>
            <a:r>
              <a:rPr dirty="0" err="1"/>
              <a:t>от</a:t>
            </a:r>
            <a:r>
              <a:rPr dirty="0"/>
              <a:t> 20.07.18</a:t>
            </a:r>
          </a:p>
          <a:p>
            <a:pPr algn="l" defTabSz="970798">
              <a:defRPr sz="1700">
                <a:solidFill>
                  <a:srgbClr val="444444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dirty="0" err="1"/>
              <a:t>Система</a:t>
            </a:r>
            <a:r>
              <a:rPr dirty="0"/>
              <a:t> </a:t>
            </a:r>
            <a:r>
              <a:rPr dirty="0" err="1"/>
              <a:t>менеджмента</a:t>
            </a:r>
            <a:r>
              <a:rPr dirty="0"/>
              <a:t> </a:t>
            </a:r>
            <a:r>
              <a:rPr dirty="0" err="1"/>
              <a:t>качества</a:t>
            </a:r>
            <a:r>
              <a:rPr dirty="0"/>
              <a:t> </a:t>
            </a:r>
            <a:r>
              <a:rPr dirty="0" err="1"/>
              <a:t>компании</a:t>
            </a:r>
            <a:r>
              <a:rPr dirty="0"/>
              <a:t> </a:t>
            </a:r>
            <a:r>
              <a:rPr dirty="0" err="1"/>
              <a:t>сертифицирована</a:t>
            </a:r>
            <a:r>
              <a:rPr dirty="0"/>
              <a:t> в </a:t>
            </a:r>
            <a:r>
              <a:rPr dirty="0" err="1"/>
              <a:t>cистеме</a:t>
            </a:r>
            <a:r>
              <a:rPr dirty="0"/>
              <a:t> </a:t>
            </a:r>
            <a:r>
              <a:rPr dirty="0" err="1"/>
              <a:t>добровольной</a:t>
            </a:r>
            <a:r>
              <a:rPr dirty="0"/>
              <a:t> </a:t>
            </a:r>
            <a:r>
              <a:rPr dirty="0" err="1"/>
              <a:t>сертификации</a:t>
            </a:r>
            <a:r>
              <a:rPr dirty="0"/>
              <a:t> "</a:t>
            </a:r>
            <a:r>
              <a:rPr dirty="0" err="1"/>
              <a:t>Военный</a:t>
            </a:r>
            <a:r>
              <a:rPr dirty="0"/>
              <a:t> </a:t>
            </a:r>
            <a:r>
              <a:rPr dirty="0" err="1"/>
              <a:t>Регистр</a:t>
            </a:r>
            <a:r>
              <a:rPr dirty="0"/>
              <a:t>" (РОСС RU.И1975.04ГШ02) и </a:t>
            </a:r>
            <a:r>
              <a:rPr dirty="0" err="1"/>
              <a:t>соответствует</a:t>
            </a:r>
            <a:r>
              <a:rPr dirty="0"/>
              <a:t> </a:t>
            </a:r>
            <a:r>
              <a:rPr dirty="0" err="1"/>
              <a:t>требованиям</a:t>
            </a:r>
            <a:r>
              <a:rPr dirty="0"/>
              <a:t> </a:t>
            </a:r>
            <a:r>
              <a:rPr dirty="0" err="1"/>
              <a:t>стандарта</a:t>
            </a:r>
            <a:r>
              <a:rPr dirty="0"/>
              <a:t> ГОСТ РВ 0015-002-2012</a:t>
            </a:r>
          </a:p>
          <a:p>
            <a:pPr algn="l" defTabSz="970798">
              <a:defRPr sz="1700">
                <a:solidFill>
                  <a:srgbClr val="444444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dirty="0" err="1"/>
              <a:t>Сертификат</a:t>
            </a:r>
            <a:r>
              <a:rPr dirty="0"/>
              <a:t> </a:t>
            </a:r>
            <a:r>
              <a:rPr dirty="0" err="1"/>
              <a:t>соответствия</a:t>
            </a:r>
            <a:r>
              <a:rPr dirty="0"/>
              <a:t> - № ВР 21.1.13537-2019 </a:t>
            </a:r>
            <a:r>
              <a:rPr dirty="0" err="1"/>
              <a:t>от</a:t>
            </a:r>
            <a:r>
              <a:rPr dirty="0"/>
              <a:t> 25.04.19</a:t>
            </a:r>
          </a:p>
        </p:txBody>
      </p:sp>
      <p:sp>
        <p:nvSpPr>
          <p:cNvPr id="460" name="object 2"/>
          <p:cNvSpPr txBox="1">
            <a:spLocks noGrp="1"/>
          </p:cNvSpPr>
          <p:nvPr>
            <p:ph type="title"/>
          </p:nvPr>
        </p:nvSpPr>
        <p:spPr>
          <a:xfrm>
            <a:off x="3365240" y="1379047"/>
            <a:ext cx="7692013" cy="636172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3600">
                <a:solidFill>
                  <a:srgbClr val="4D4C4C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lvl1pPr>
          </a:lstStyle>
          <a:p>
            <a:r>
              <a:t>Будь собой в электронном мире!</a:t>
            </a:r>
          </a:p>
        </p:txBody>
      </p:sp>
      <p:sp>
        <p:nvSpPr>
          <p:cNvPr id="461" name="object 3"/>
          <p:cNvSpPr/>
          <p:nvPr/>
        </p:nvSpPr>
        <p:spPr>
          <a:xfrm>
            <a:off x="13591833" y="8386367"/>
            <a:ext cx="804673" cy="96316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8521" tIns="48521" rIns="48521" bIns="48521"/>
          <a:lstStyle/>
          <a:p>
            <a:pPr algn="l" defTabSz="970798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62" name="object 5"/>
          <p:cNvSpPr txBox="1"/>
          <p:nvPr/>
        </p:nvSpPr>
        <p:spPr>
          <a:xfrm>
            <a:off x="4855658" y="12209257"/>
            <a:ext cx="873617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 defTabSz="970798">
              <a:defRPr>
                <a:solidFill>
                  <a:srgbClr val="464749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dirty="0" err="1"/>
              <a:t>Приведённая</a:t>
            </a:r>
            <a:r>
              <a:rPr dirty="0"/>
              <a:t> </a:t>
            </a:r>
            <a:r>
              <a:rPr dirty="0" err="1"/>
              <a:t>информация</a:t>
            </a:r>
            <a:r>
              <a:rPr dirty="0"/>
              <a:t> </a:t>
            </a:r>
            <a:r>
              <a:rPr dirty="0" err="1"/>
              <a:t>актуальна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состоянию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сентябрь</a:t>
            </a:r>
            <a:r>
              <a:rPr dirty="0"/>
              <a:t> </a:t>
            </a:r>
            <a:r>
              <a:rPr dirty="0" smtClean="0"/>
              <a:t>20</a:t>
            </a:r>
            <a:r>
              <a:rPr lang="ru-RU" dirty="0" smtClean="0"/>
              <a:t>21</a:t>
            </a:r>
            <a:r>
              <a:rPr dirty="0" smtClean="0"/>
              <a:t> </a:t>
            </a:r>
            <a:r>
              <a:rPr dirty="0"/>
              <a:t>г.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20212497" y="12458091"/>
            <a:ext cx="753411" cy="425053"/>
          </a:xfrm>
        </p:spPr>
        <p:txBody>
          <a:bodyPr/>
          <a:lstStyle/>
          <a:p>
            <a:fld id="{86CB4B4D-7CA3-9044-876B-883B54F8677D}" type="slidenum">
              <a:rPr lang="ru-RU" sz="4800" smtClean="0"/>
              <a:t>13</a:t>
            </a:fld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28710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Требования регуляторов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Постановка задачи</a:t>
            </a:r>
            <a:endParaRPr dirty="0"/>
          </a:p>
        </p:txBody>
      </p:sp>
      <p:sp>
        <p:nvSpPr>
          <p:cNvPr id="233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20423191" y="12146348"/>
            <a:ext cx="492122" cy="8669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PFBeauSansPro-Regular"/>
                <a:ea typeface="PFBeauSansPro-Regular"/>
                <a:cs typeface="PFBeauSansPro-Regular"/>
                <a:sym typeface="PFBeauSansPro-Regular"/>
              </a:defRPr>
            </a:lvl1pPr>
          </a:lstStyle>
          <a:p>
            <a:fld id="{86CB4B4D-7CA3-9044-876B-883B54F8677D}" type="slidenum">
              <a:rPr sz="4800" smtClean="0"/>
              <a:t>2</a:t>
            </a:fld>
            <a:endParaRPr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" y="2951412"/>
            <a:ext cx="20709128" cy="919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792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Сценарии. Когда необходимо?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689100" y="2946400"/>
            <a:ext cx="17791596" cy="9093200"/>
          </a:xfrm>
        </p:spPr>
        <p:txBody>
          <a:bodyPr>
            <a:normAutofit/>
          </a:bodyPr>
          <a:lstStyle/>
          <a:p>
            <a:pPr marL="914400" indent="-914400">
              <a:buAutoNum type="arabicPeriod"/>
            </a:pPr>
            <a:r>
              <a:rPr lang="ru-RU" sz="4800" dirty="0" smtClean="0"/>
              <a:t>Обновление антивирусных баз на СВТ в Закрытом контуре (АС)</a:t>
            </a:r>
          </a:p>
          <a:p>
            <a:pPr marL="914400" indent="-914400">
              <a:buAutoNum type="arabicPeriod"/>
            </a:pPr>
            <a:r>
              <a:rPr lang="ru-RU" sz="4800" dirty="0" smtClean="0"/>
              <a:t>Подготовка и перенос шаблона документа для использования в АС (более 90% открытая информация)</a:t>
            </a:r>
          </a:p>
          <a:p>
            <a:pPr marL="914400" indent="-914400">
              <a:buAutoNum type="arabicPeriod"/>
            </a:pPr>
            <a:r>
              <a:rPr lang="ru-RU" sz="4800" dirty="0" smtClean="0"/>
              <a:t>Передача сведений в </a:t>
            </a:r>
            <a:r>
              <a:rPr lang="ru-RU" sz="4800" dirty="0"/>
              <a:t>"</a:t>
            </a:r>
            <a:r>
              <a:rPr lang="ru-RU" sz="4800" dirty="0" smtClean="0"/>
              <a:t>чужую</a:t>
            </a:r>
            <a:r>
              <a:rPr lang="ru-RU" sz="4800" dirty="0"/>
              <a:t>" </a:t>
            </a:r>
            <a:r>
              <a:rPr lang="ru-RU" sz="4800" dirty="0" smtClean="0"/>
              <a:t>АС</a:t>
            </a:r>
          </a:p>
          <a:p>
            <a:pPr marL="914400" indent="-914400">
              <a:buAutoNum type="arabicPeriod"/>
            </a:pPr>
            <a:r>
              <a:rPr lang="ru-RU" sz="4800" dirty="0" smtClean="0"/>
              <a:t>И т.д.</a:t>
            </a:r>
            <a:endParaRPr lang="ru-RU" sz="4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>
          <a:xfrm>
            <a:off x="20386686" y="12253848"/>
            <a:ext cx="492122" cy="866904"/>
          </a:xfrm>
        </p:spPr>
        <p:txBody>
          <a:bodyPr/>
          <a:lstStyle/>
          <a:p>
            <a:fld id="{86CB4B4D-7CA3-9044-876B-883B54F8677D}" type="slidenum">
              <a:rPr lang="ru-RU" sz="4800" smtClean="0"/>
              <a:t>3</a:t>
            </a:fld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8728157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www.altell.ru/upload/medialibrary/fd6/KOP-US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86" y="4834026"/>
            <a:ext cx="3119858" cy="224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Текущие </a:t>
            </a:r>
            <a:r>
              <a:rPr lang="ru-RU" dirty="0" smtClean="0"/>
              <a:t>подходы</a:t>
            </a:r>
            <a:endParaRPr lang="ru-RU" dirty="0"/>
          </a:p>
        </p:txBody>
      </p:sp>
      <p:pic>
        <p:nvPicPr>
          <p:cNvPr id="6" name="Picture 4" descr="https://avatars.mds.yandex.net/get-districts/1767466/2a0000016b9bf18c41e3bf89304d4c9dfec6/optimiz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4830" y="4689495"/>
            <a:ext cx="3155346" cy="216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490092" y="3238841"/>
            <a:ext cx="1938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CD/DVD-R</a:t>
            </a:r>
            <a:endParaRPr lang="ru-RU" sz="2800" b="1" dirty="0">
              <a:solidFill>
                <a:srgbClr val="000000"/>
              </a:solidFill>
              <a:latin typeface="PFBeauSansPro-Regular"/>
              <a:ea typeface="PFBeauSansPro-Regular"/>
              <a:cs typeface="PFBeauSansPro-Regular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74515" y="3195543"/>
            <a:ext cx="4990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Однонаправленные</a:t>
            </a:r>
            <a:r>
              <a:rPr lang="ru-RU" sz="25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шлюзы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943056" y="8042446"/>
            <a:ext cx="740109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Минусы</a:t>
            </a:r>
            <a:br>
              <a:rPr lang="ru-RU" sz="2800" b="1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</a:br>
            <a:endParaRPr lang="en-US" sz="2800" b="1" dirty="0">
              <a:solidFill>
                <a:srgbClr val="000000"/>
              </a:solidFill>
              <a:latin typeface="PFBeauSansPro-Regular"/>
              <a:ea typeface="PFBeauSansPro-Regular"/>
              <a:cs typeface="PFBeauSansPro-Regular"/>
            </a:endParaRPr>
          </a:p>
          <a:p>
            <a:pPr marL="457200" lvl="2" indent="-457200" algn="l">
              <a:buFontTx/>
              <a:buAutoNum type="arabicPeriod"/>
              <a:defRPr sz="30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sz="25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Внесение </a:t>
            </a:r>
            <a:r>
              <a:rPr lang="ru-RU" sz="2500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изменений </a:t>
            </a:r>
            <a:r>
              <a:rPr lang="ru-RU" sz="25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в </a:t>
            </a:r>
            <a:r>
              <a:rPr lang="ru-RU" sz="2500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АС -</a:t>
            </a:r>
            <a:r>
              <a:rPr lang="en-US" sz="2500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&gt; </a:t>
            </a:r>
            <a:r>
              <a:rPr lang="ru-RU" sz="2500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переаттестация АС</a:t>
            </a:r>
            <a:endParaRPr lang="ru-RU" sz="2500" dirty="0">
              <a:solidFill>
                <a:srgbClr val="000000"/>
              </a:solidFill>
              <a:latin typeface="PFBeauSansPro-Regular"/>
              <a:ea typeface="PFBeauSansPro-Regular"/>
              <a:cs typeface="PFBeauSansPro-Regular"/>
            </a:endParaRPr>
          </a:p>
          <a:p>
            <a:pPr marL="457200" lvl="2" indent="-457200" algn="l">
              <a:buFontTx/>
              <a:buAutoNum type="arabicPeriod"/>
              <a:defRPr sz="30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sz="2500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Дорогостоящее оборудование</a:t>
            </a:r>
            <a:endParaRPr lang="ru-RU" sz="2500" dirty="0">
              <a:solidFill>
                <a:srgbClr val="000000"/>
              </a:solidFill>
              <a:latin typeface="PFBeauSansPro-Regular"/>
              <a:ea typeface="PFBeauSansPro-Regular"/>
              <a:cs typeface="PFBeauSansPro-Regular"/>
            </a:endParaRPr>
          </a:p>
          <a:p>
            <a:pPr marL="457200" lvl="2" indent="-457200" algn="l">
              <a:buFontTx/>
              <a:buAutoNum type="arabicPeriod"/>
              <a:defRPr sz="30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sz="2500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Использование </a:t>
            </a:r>
            <a:r>
              <a:rPr lang="ru-RU" sz="25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одновременно только одного </a:t>
            </a:r>
            <a:r>
              <a:rPr lang="ru-RU" sz="2500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канала передачи данных</a:t>
            </a:r>
            <a:endParaRPr lang="en-US" sz="2500" dirty="0">
              <a:solidFill>
                <a:srgbClr val="000000"/>
              </a:solidFill>
              <a:latin typeface="PFBeauSansPro-Regular"/>
              <a:ea typeface="PFBeauSansPro-Regular"/>
              <a:cs typeface="PFBeauSansPro-Regular"/>
            </a:endParaRPr>
          </a:p>
          <a:p>
            <a:pPr marL="457200" lvl="2" indent="-457200" algn="l">
              <a:buFontTx/>
              <a:buAutoNum type="arabicPeriod"/>
              <a:defRPr sz="30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sz="2500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Возможно чтение и запись на </a:t>
            </a:r>
            <a:r>
              <a:rPr lang="en-US" sz="2500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USB</a:t>
            </a:r>
            <a:r>
              <a:rPr lang="ru-RU" sz="2500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-носители информации из неконтролируемой зоны</a:t>
            </a:r>
            <a:endParaRPr lang="ru-RU" sz="2500" dirty="0">
              <a:solidFill>
                <a:srgbClr val="000000"/>
              </a:solidFill>
              <a:latin typeface="PFBeauSansPro-Regular"/>
              <a:ea typeface="PFBeauSansPro-Regular"/>
              <a:cs typeface="PFBeauSansPro-Regular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835538" y="8106758"/>
            <a:ext cx="7540054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Минусы</a:t>
            </a:r>
            <a:br>
              <a:rPr lang="ru-RU" sz="2800" b="1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</a:br>
            <a:endParaRPr lang="ru-RU" sz="2800" b="1" dirty="0">
              <a:solidFill>
                <a:srgbClr val="000000"/>
              </a:solidFill>
              <a:latin typeface="PFBeauSansPro-Regular"/>
              <a:ea typeface="PFBeauSansPro-Regular"/>
              <a:cs typeface="PFBeauSansPro-Regular"/>
            </a:endParaRPr>
          </a:p>
          <a:p>
            <a:pPr marL="457200" lvl="2" indent="-457200" algn="l">
              <a:buFontTx/>
              <a:buAutoNum type="arabicPeriod"/>
              <a:defRPr sz="30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sz="25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Отсутствие гарантии (сертификата) однократной записи.</a:t>
            </a:r>
          </a:p>
          <a:p>
            <a:pPr marL="457200" lvl="2" indent="-457200" algn="l">
              <a:buFontTx/>
              <a:buAutoNum type="arabicPeriod"/>
              <a:defRPr sz="30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sz="25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После использования требуется гарантированное уничтожение по процедуре согласно Инструкции 3-1 (следствие пункта выше).</a:t>
            </a:r>
          </a:p>
          <a:p>
            <a:pPr marL="457200" lvl="2" indent="-457200" algn="l">
              <a:buFontTx/>
              <a:buAutoNum type="arabicPeriod"/>
              <a:defRPr sz="30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sz="25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Своевременная закупка, учёт материальных ценностей.</a:t>
            </a:r>
          </a:p>
          <a:p>
            <a:pPr marL="457200" lvl="2" indent="-457200" algn="l">
              <a:buFontTx/>
              <a:buAutoNum type="arabicPeriod"/>
              <a:defRPr sz="30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sz="25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Наличие оптического привода</a:t>
            </a:r>
          </a:p>
        </p:txBody>
      </p:sp>
      <p:pic>
        <p:nvPicPr>
          <p:cNvPr id="7170" name="Picture 2" descr="https://www.cryptoex.ru/images/strom_file_gatewa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444" y="4318120"/>
            <a:ext cx="5141722" cy="37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5364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JaCarta SF/ГОСТ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JaCarta </a:t>
            </a:r>
            <a:r>
              <a:rPr lang="en-US" dirty="0" smtClean="0"/>
              <a:t>FlashDiode</a:t>
            </a:r>
            <a:endParaRPr dirty="0"/>
          </a:p>
        </p:txBody>
      </p:sp>
      <p:sp>
        <p:nvSpPr>
          <p:cNvPr id="383" name="Что это?…"/>
          <p:cNvSpPr txBox="1">
            <a:spLocks noGrp="1"/>
          </p:cNvSpPr>
          <p:nvPr>
            <p:ph type="body" idx="1"/>
          </p:nvPr>
        </p:nvSpPr>
        <p:spPr>
          <a:xfrm>
            <a:off x="1689100" y="3333750"/>
            <a:ext cx="11303000" cy="72756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1566" lvl="1" indent="-461566" defTabSz="472058">
              <a:spcBef>
                <a:spcPts val="1600"/>
              </a:spcBef>
              <a:buBlip>
                <a:blip r:embed="rId2"/>
              </a:buBlip>
              <a:defRPr sz="32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это</a:t>
            </a:r>
            <a:r>
              <a:rPr dirty="0" smtClean="0"/>
              <a:t>?</a:t>
            </a:r>
            <a:endParaRPr dirty="0"/>
          </a:p>
          <a:p>
            <a:pPr marL="841259" lvl="2" indent="-391678" defTabSz="472058">
              <a:spcBef>
                <a:spcPts val="1400"/>
              </a:spcBef>
              <a:defRPr sz="2900">
                <a:latin typeface="PFBeauSansPro-Bbook"/>
                <a:ea typeface="PFBeauSansPro-Bbook"/>
                <a:cs typeface="PFBeauSansPro-Bbook"/>
                <a:sym typeface="PFBeauSansPro-Bbook"/>
              </a:defRPr>
            </a:pPr>
            <a:r>
              <a:rPr lang="ru-RU" dirty="0" smtClean="0"/>
              <a:t>Специализированное </a:t>
            </a:r>
            <a:r>
              <a:rPr lang="en-US" dirty="0" smtClean="0"/>
              <a:t>USB-</a:t>
            </a:r>
            <a:r>
              <a:rPr lang="ru-RU" dirty="0" smtClean="0"/>
              <a:t>устройство, являющееся флеш-накопителем, предназначенным для переноса информации из Открытого контура в Закрытый без возможности записи информации на флеш-накопитель в Закрытом контуре</a:t>
            </a:r>
            <a:endParaRPr dirty="0" smtClean="0"/>
          </a:p>
          <a:p>
            <a:pPr marL="1223915" lvl="3" indent="-422164" defTabSz="472058">
              <a:spcBef>
                <a:spcPts val="1300"/>
              </a:spcBef>
              <a:defRPr sz="2400">
                <a:solidFill>
                  <a:srgbClr val="D95000"/>
                </a:solidFill>
              </a:defRPr>
            </a:pPr>
            <a:r>
              <a:rPr lang="ru-RU" dirty="0" smtClean="0"/>
              <a:t>Единственный доступный флеш-диск, автоматически монтирующийся в режиме </a:t>
            </a:r>
            <a:r>
              <a:rPr lang="ru-RU" dirty="0"/>
              <a:t>"Только чтение" </a:t>
            </a:r>
            <a:r>
              <a:rPr lang="ru-RU" dirty="0" smtClean="0"/>
              <a:t>при подключении устройства к </a:t>
            </a:r>
            <a:r>
              <a:rPr lang="en-US" dirty="0" smtClean="0"/>
              <a:t>USB-</a:t>
            </a:r>
            <a:r>
              <a:rPr lang="ru-RU" dirty="0" smtClean="0"/>
              <a:t>порту СВТ</a:t>
            </a:r>
            <a:endParaRPr dirty="0" smtClean="0"/>
          </a:p>
          <a:p>
            <a:pPr marL="1223915" lvl="3" indent="-422164" defTabSz="472058">
              <a:spcBef>
                <a:spcPts val="1300"/>
              </a:spcBef>
              <a:defRPr sz="2400">
                <a:solidFill>
                  <a:srgbClr val="D95000"/>
                </a:solidFill>
              </a:defRPr>
            </a:pPr>
            <a:r>
              <a:rPr lang="ru-RU" dirty="0" smtClean="0"/>
              <a:t>Установка каких-либо драйверов или другого ПО для чтения записанных на этот диск данных не требуется. При этом запись данных невозможна</a:t>
            </a:r>
          </a:p>
          <a:p>
            <a:pPr marL="1223915" lvl="3" indent="-422164" defTabSz="472058">
              <a:spcBef>
                <a:spcPts val="1300"/>
              </a:spcBef>
              <a:defRPr sz="2400">
                <a:solidFill>
                  <a:srgbClr val="D95000"/>
                </a:solidFill>
              </a:defRPr>
            </a:pPr>
            <a:r>
              <a:rPr lang="ru-RU" sz="2400" dirty="0" smtClean="0"/>
              <a:t>Индикатор устройства в режиме "Только чтение" будет </a:t>
            </a:r>
            <a:r>
              <a:rPr lang="ru-RU" sz="2400" dirty="0" smtClean="0">
                <a:solidFill>
                  <a:srgbClr val="D95000"/>
                </a:solidFill>
              </a:rPr>
              <a:t>светиться зелёным цветом </a:t>
            </a:r>
            <a:r>
              <a:rPr lang="ru-RU" sz="2400" dirty="0" smtClean="0"/>
              <a:t>(</a:t>
            </a:r>
            <a:r>
              <a:rPr lang="ru-RU" sz="2400" i="1" dirty="0" smtClean="0"/>
              <a:t>безопасно – запись информации на флеш-накопитель запрещена</a:t>
            </a:r>
            <a:r>
              <a:rPr lang="ru-RU" sz="2400" dirty="0"/>
              <a:t>)</a:t>
            </a:r>
            <a:endParaRPr lang="ru-RU" dirty="0" smtClean="0"/>
          </a:p>
        </p:txBody>
      </p:sp>
      <p:pic>
        <p:nvPicPr>
          <p:cNvPr id="6" name="Picture 2" descr="jc_xl_215_b27_i27_cap-op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5386" y="4022819"/>
            <a:ext cx="5769314" cy="294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5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9406" y="8390898"/>
            <a:ext cx="1424244" cy="142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886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JaCarta SF/ГОСТ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JaCarta </a:t>
            </a:r>
            <a:r>
              <a:rPr lang="en-US" dirty="0" smtClean="0"/>
              <a:t>FlashDiode</a:t>
            </a:r>
            <a:endParaRPr dirty="0"/>
          </a:p>
        </p:txBody>
      </p:sp>
      <p:sp>
        <p:nvSpPr>
          <p:cNvPr id="383" name="Что это?…"/>
          <p:cNvSpPr txBox="1">
            <a:spLocks noGrp="1"/>
          </p:cNvSpPr>
          <p:nvPr>
            <p:ph type="body" idx="1"/>
          </p:nvPr>
        </p:nvSpPr>
        <p:spPr>
          <a:xfrm>
            <a:off x="1689100" y="2942931"/>
            <a:ext cx="12236450" cy="90188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1566" lvl="1" indent="-461566" defTabSz="472058">
              <a:spcBef>
                <a:spcPts val="1600"/>
              </a:spcBef>
              <a:defRPr sz="32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dirty="0" smtClean="0"/>
              <a:t>Запись данных</a:t>
            </a:r>
          </a:p>
          <a:p>
            <a:pPr marL="841259" lvl="2" indent="-391678" defTabSz="472058">
              <a:spcBef>
                <a:spcPts val="1400"/>
              </a:spcBef>
              <a:defRPr sz="2900">
                <a:latin typeface="PFBeauSansPro-Bbook"/>
                <a:ea typeface="PFBeauSansPro-Bbook"/>
                <a:cs typeface="PFBeauSansPro-Bbook"/>
                <a:sym typeface="PFBeauSansPro-Bbook"/>
              </a:defRPr>
            </a:pPr>
            <a:r>
              <a:rPr lang="ru-RU" dirty="0" smtClean="0"/>
              <a:t>Возможна только </a:t>
            </a:r>
            <a:r>
              <a:rPr lang="ru-RU" dirty="0"/>
              <a:t>в Открытом контуре на авторизованном рабочем </a:t>
            </a:r>
            <a:r>
              <a:rPr lang="ru-RU" dirty="0" smtClean="0"/>
              <a:t>месте (Регистрация СВТ)</a:t>
            </a:r>
          </a:p>
          <a:p>
            <a:pPr marL="841259" lvl="2" indent="-391678" defTabSz="472058">
              <a:spcBef>
                <a:spcPts val="1400"/>
              </a:spcBef>
              <a:defRPr sz="2900">
                <a:latin typeface="PFBeauSansPro-Bbook"/>
                <a:ea typeface="PFBeauSansPro-Bbook"/>
                <a:cs typeface="PFBeauSansPro-Bbook"/>
                <a:sym typeface="PFBeauSansPro-Bbook"/>
              </a:defRPr>
            </a:pPr>
            <a:r>
              <a:rPr lang="ru-RU" dirty="0" smtClean="0"/>
              <a:t>Возможна </a:t>
            </a:r>
            <a:r>
              <a:rPr lang="ru-RU" dirty="0"/>
              <a:t>только для авторизованного </a:t>
            </a:r>
            <a:r>
              <a:rPr lang="ru-RU" dirty="0" smtClean="0"/>
              <a:t>пользователя</a:t>
            </a:r>
          </a:p>
          <a:p>
            <a:pPr marL="1223915" lvl="3" indent="-422164" defTabSz="472058">
              <a:spcBef>
                <a:spcPts val="1300"/>
              </a:spcBef>
              <a:defRPr sz="2400">
                <a:solidFill>
                  <a:srgbClr val="D95000"/>
                </a:solidFill>
              </a:defRPr>
            </a:pPr>
            <a:r>
              <a:rPr lang="ru-RU" sz="2400" dirty="0">
                <a:solidFill>
                  <a:srgbClr val="D95000"/>
                </a:solidFill>
                <a:sym typeface="PFBeauSansPro-Bbook"/>
              </a:rPr>
              <a:t>Для переключения флеш-накопителя в режим "чтение-запись" необходимо ввести правильный пароль пользователя на </a:t>
            </a:r>
            <a:r>
              <a:rPr lang="ru-RU" sz="2400" dirty="0" smtClean="0">
                <a:solidFill>
                  <a:srgbClr val="D95000"/>
                </a:solidFill>
                <a:sym typeface="PFBeauSansPro-Bbook"/>
              </a:rPr>
              <a:t>запись в специальном ПО</a:t>
            </a:r>
            <a:endParaRPr lang="en-US" sz="2400" dirty="0" smtClean="0">
              <a:solidFill>
                <a:srgbClr val="D95000"/>
              </a:solidFill>
            </a:endParaRPr>
          </a:p>
          <a:p>
            <a:pPr marL="841259" lvl="2" indent="-391678" defTabSz="472058">
              <a:spcBef>
                <a:spcPts val="1400"/>
              </a:spcBef>
              <a:defRPr sz="2900">
                <a:latin typeface="PFBeauSansPro-Bbook"/>
                <a:ea typeface="PFBeauSansPro-Bbook"/>
                <a:cs typeface="PFBeauSansPro-Bbook"/>
                <a:sym typeface="PFBeauSansPro-Bbook"/>
              </a:defRPr>
            </a:pPr>
            <a:r>
              <a:rPr lang="ru-RU" sz="2900" dirty="0">
                <a:latin typeface="PFBeauSansPro-Bbook"/>
                <a:ea typeface="PFBeauSansPro-Bbook"/>
                <a:cs typeface="PFBeauSansPro-Bbook"/>
              </a:rPr>
              <a:t>При переключении флеш-накопителя в режим "чтения-записи" световой индикатор светится красным цветом (небезопасный режим – включена возможность записи информации на съёмный диск</a:t>
            </a:r>
            <a:r>
              <a:rPr lang="ru-RU" sz="2900" dirty="0" smtClean="0">
                <a:latin typeface="PFBeauSansPro-Bbook"/>
                <a:ea typeface="PFBeauSansPro-Bbook"/>
                <a:cs typeface="PFBeauSansPro-Bbook"/>
              </a:rPr>
              <a:t>)</a:t>
            </a:r>
            <a:endParaRPr lang="ru-RU" sz="2900" dirty="0">
              <a:latin typeface="PFBeauSansPro-Bbook"/>
              <a:ea typeface="PFBeauSansPro-Bbook"/>
              <a:cs typeface="PFBeauSansPro-Bbook"/>
            </a:endParaRPr>
          </a:p>
          <a:p>
            <a:pPr marL="461566" lvl="1" indent="-461566" defTabSz="472058">
              <a:spcBef>
                <a:spcPts val="1600"/>
              </a:spcBef>
              <a:buBlip>
                <a:blip r:embed="rId2"/>
              </a:buBlip>
              <a:defRPr sz="32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dirty="0" smtClean="0"/>
              <a:t>Таким образом</a:t>
            </a:r>
            <a:endParaRPr dirty="0" smtClean="0"/>
          </a:p>
          <a:p>
            <a:pPr marL="841259" lvl="2" indent="-391678" defTabSz="472058">
              <a:spcBef>
                <a:spcPts val="1400"/>
              </a:spcBef>
              <a:defRPr sz="2900">
                <a:latin typeface="PFBeauSansPro-Bbook"/>
                <a:ea typeface="PFBeauSansPro-Bbook"/>
                <a:cs typeface="PFBeauSansPro-Bbook"/>
                <a:sym typeface="PFBeauSansPro-Bbook"/>
              </a:defRPr>
            </a:pPr>
            <a:r>
              <a:rPr lang="ru-RU" dirty="0" smtClean="0"/>
              <a:t>Реализуется возможность работы с </a:t>
            </a:r>
            <a:r>
              <a:rPr lang="en-US" dirty="0" smtClean="0"/>
              <a:t>FlashDiode </a:t>
            </a:r>
            <a:r>
              <a:rPr lang="ru-RU" dirty="0" smtClean="0"/>
              <a:t>как с обычным служебным доверенным флеш-накопителем в Открытом контуре и однонаправленного переноса информации в Закрытый контур </a:t>
            </a:r>
            <a:endParaRPr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6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6475" y="6834887"/>
            <a:ext cx="2556194" cy="255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717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Сценарий использования </a:t>
            </a:r>
            <a:r>
              <a:rPr lang="en-US" dirty="0" smtClean="0"/>
              <a:t>JaCarta FlashDiode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26" y="2603500"/>
            <a:ext cx="14601748" cy="99568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Преимущества решения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731" y="6206237"/>
            <a:ext cx="2556194" cy="255619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525" y="6206237"/>
            <a:ext cx="2556194" cy="25561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89100" y="3744849"/>
            <a:ext cx="1295339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 algn="l">
              <a:buFontTx/>
              <a:buAutoNum type="arabicPeriod"/>
              <a:defRPr sz="30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sz="3200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Не </a:t>
            </a:r>
            <a:r>
              <a:rPr lang="ru-RU" sz="32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требует дополнительного оборудования в </a:t>
            </a:r>
            <a:r>
              <a:rPr lang="ru-RU" sz="3200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защищённой АС</a:t>
            </a:r>
            <a:endParaRPr lang="en-US" sz="3200" dirty="0">
              <a:solidFill>
                <a:srgbClr val="000000"/>
              </a:solidFill>
              <a:latin typeface="PFBeauSansPro-Regular"/>
              <a:ea typeface="PFBeauSansPro-Regular"/>
              <a:cs typeface="PFBeauSansPro-Regular"/>
            </a:endParaRPr>
          </a:p>
          <a:p>
            <a:pPr marL="457200" lvl="2" indent="-457200" algn="l">
              <a:buFontTx/>
              <a:buAutoNum type="arabicPeriod"/>
              <a:defRPr sz="30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sz="3200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Не </a:t>
            </a:r>
            <a:r>
              <a:rPr lang="ru-RU" sz="32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требует внесения изменений в </a:t>
            </a:r>
            <a:r>
              <a:rPr lang="ru-RU" sz="3200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защищённую АС - </a:t>
            </a:r>
            <a:r>
              <a:rPr lang="en-US" sz="3200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&gt; </a:t>
            </a:r>
            <a:r>
              <a:rPr lang="ru-RU" sz="3200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переаттестации АС</a:t>
            </a:r>
            <a:endParaRPr lang="ru-RU" sz="3200" dirty="0">
              <a:solidFill>
                <a:srgbClr val="000000"/>
              </a:solidFill>
              <a:latin typeface="PFBeauSansPro-Regular"/>
              <a:ea typeface="PFBeauSansPro-Regular"/>
              <a:cs typeface="PFBeauSansPro-Regular"/>
            </a:endParaRPr>
          </a:p>
          <a:p>
            <a:pPr marL="457200" lvl="2" indent="-457200" algn="l">
              <a:buFontTx/>
              <a:buAutoNum type="arabicPeriod"/>
              <a:defRPr sz="30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sz="3200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Не требует специального обучения: простое и типизированное решение</a:t>
            </a:r>
            <a:endParaRPr lang="en-US" sz="3200" dirty="0" smtClean="0">
              <a:solidFill>
                <a:srgbClr val="000000"/>
              </a:solidFill>
              <a:latin typeface="PFBeauSansPro-Regular"/>
              <a:ea typeface="PFBeauSansPro-Regular"/>
              <a:cs typeface="PFBeauSansPro-Regular"/>
            </a:endParaRPr>
          </a:p>
          <a:p>
            <a:pPr marL="457200" lvl="2" indent="-457200" algn="l">
              <a:buFontTx/>
              <a:buAutoNum type="arabicPeriod"/>
              <a:defRPr sz="30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sz="3200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Подключение </a:t>
            </a:r>
            <a:r>
              <a:rPr lang="ru-RU" sz="32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накопителя осуществляется через </a:t>
            </a:r>
            <a:r>
              <a:rPr lang="en-US" sz="32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USB</a:t>
            </a:r>
            <a:r>
              <a:rPr lang="ru-RU" sz="32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-разъём (</a:t>
            </a:r>
            <a:r>
              <a:rPr lang="ru-RU" sz="3200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2.</a:t>
            </a:r>
            <a:r>
              <a:rPr lang="en-US" sz="3200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0</a:t>
            </a:r>
            <a:r>
              <a:rPr lang="ru-RU" sz="3200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). Возможна </a:t>
            </a:r>
            <a:r>
              <a:rPr lang="ru-RU" sz="32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эксплуатация с </a:t>
            </a:r>
            <a:r>
              <a:rPr lang="en-US" sz="3200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USB </a:t>
            </a:r>
            <a:r>
              <a:rPr lang="ru-RU" sz="3200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3.Х </a:t>
            </a:r>
            <a:r>
              <a:rPr lang="ru-RU" sz="32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и устаревшим </a:t>
            </a:r>
            <a:r>
              <a:rPr lang="en-US" sz="3200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USB </a:t>
            </a:r>
            <a:r>
              <a:rPr lang="ru-RU" sz="3200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1.Х</a:t>
            </a:r>
            <a:endParaRPr lang="ru-RU" sz="3200" dirty="0">
              <a:solidFill>
                <a:srgbClr val="000000"/>
              </a:solidFill>
              <a:latin typeface="PFBeauSansPro-Regular"/>
              <a:ea typeface="PFBeauSansPro-Regular"/>
              <a:cs typeface="PFBeauSansPro-Regular"/>
            </a:endParaRPr>
          </a:p>
          <a:p>
            <a:pPr marL="457200" lvl="2" indent="-457200" algn="l">
              <a:buFontTx/>
              <a:buAutoNum type="arabicPeriod"/>
              <a:defRPr sz="30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en-US" sz="32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USB</a:t>
            </a:r>
            <a:r>
              <a:rPr lang="ru-RU" sz="3200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-накопитель </a:t>
            </a:r>
            <a:r>
              <a:rPr lang="ru-RU" sz="32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имеет </a:t>
            </a:r>
            <a:r>
              <a:rPr lang="ru-RU" sz="3200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световую индикацию, </a:t>
            </a:r>
            <a:r>
              <a:rPr lang="ru-RU" sz="32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отображающую его режим работы и </a:t>
            </a:r>
            <a:r>
              <a:rPr lang="ru-RU" sz="3200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состояние</a:t>
            </a:r>
          </a:p>
          <a:p>
            <a:pPr marL="457200" lvl="2" indent="-457200" algn="l">
              <a:buFontTx/>
              <a:buAutoNum type="arabicPeriod"/>
              <a:defRPr sz="30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sz="3200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Нет </a:t>
            </a:r>
            <a:r>
              <a:rPr lang="ru-RU" sz="32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необходимости в оптичес</a:t>
            </a:r>
            <a:r>
              <a:rPr lang="ru-RU" sz="32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  <a:sym typeface="PFBeauSansPro-SemiBold"/>
              </a:rPr>
              <a:t>ко</a:t>
            </a:r>
            <a:r>
              <a:rPr lang="ru-RU" sz="32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</a:rPr>
              <a:t>м приводе </a:t>
            </a:r>
            <a:endParaRPr lang="ru-RU" sz="3200" dirty="0" smtClean="0">
              <a:solidFill>
                <a:srgbClr val="000000"/>
              </a:solidFill>
              <a:latin typeface="PFBeauSansPro-Regular"/>
              <a:ea typeface="PFBeauSansPro-Regular"/>
              <a:cs typeface="PFBeauSansPro-Regular"/>
            </a:endParaRPr>
          </a:p>
          <a:p>
            <a:pPr marL="457200" lvl="2" indent="-457200" algn="l">
              <a:buFontTx/>
              <a:buAutoNum type="arabicPeriod"/>
              <a:defRPr sz="30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sz="3200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rPr>
              <a:t>Уникальный </a:t>
            </a:r>
            <a:r>
              <a:rPr lang="ru-RU" sz="32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rPr>
              <a:t>серийный номер </a:t>
            </a:r>
            <a:r>
              <a:rPr lang="ru-RU" sz="3200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rPr>
              <a:t>на корпусе устройства</a:t>
            </a:r>
            <a:endParaRPr lang="ru-RU" sz="3200" dirty="0">
              <a:solidFill>
                <a:srgbClr val="000000"/>
              </a:solidFill>
              <a:latin typeface="PFBeauSansPro-Regular"/>
              <a:ea typeface="PFBeauSansPro-Regular"/>
              <a:cs typeface="PFBeauSansPro-Regular"/>
              <a:sym typeface="PFBeauSansPro-Regular"/>
            </a:endParaRPr>
          </a:p>
          <a:p>
            <a:pPr marL="457200" lvl="2" indent="-457200" algn="l">
              <a:buFontTx/>
              <a:buAutoNum type="arabicPeriod"/>
              <a:defRPr sz="30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sz="3200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rPr>
              <a:t>Возможности </a:t>
            </a:r>
            <a:r>
              <a:rPr lang="ru-RU" sz="32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rPr>
              <a:t>крепления к корпусу дополнительных идентификационных брелоков (ФИО пользователя</a:t>
            </a:r>
            <a:r>
              <a:rPr lang="ru-RU" sz="3200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rPr>
              <a:t>), </a:t>
            </a:r>
            <a:r>
              <a:rPr lang="ru-RU" sz="3200" dirty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rPr>
              <a:t>предусмотрено сквозное </a:t>
            </a:r>
            <a:r>
              <a:rPr lang="ru-RU" sz="3200" dirty="0" smtClean="0">
                <a:solidFill>
                  <a:srgbClr val="000000"/>
                </a:solidFill>
                <a:latin typeface="PFBeauSansPro-Regular"/>
                <a:ea typeface="PFBeauSansPro-Regular"/>
                <a:cs typeface="PFBeauSansPro-Regular"/>
                <a:sym typeface="PFBeauSansPro-Regular"/>
              </a:rPr>
              <a:t>отверстие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2335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ТТХ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8720" y="2806038"/>
            <a:ext cx="14781470" cy="9366912"/>
          </a:xfrm>
          <a:noFill/>
        </p:spPr>
        <p:txBody>
          <a:bodyPr>
            <a:normAutofit/>
          </a:bodyPr>
          <a:lstStyle/>
          <a:p>
            <a:pPr marL="461566" lvl="1" indent="-461566" defTabSz="472058">
              <a:lnSpc>
                <a:spcPct val="110000"/>
              </a:lnSpc>
              <a:spcBef>
                <a:spcPts val="1600"/>
              </a:spcBef>
              <a:defRPr sz="32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sz="3500" dirty="0" smtClean="0">
                <a:latin typeface="PFBeauSansPro-Regular"/>
                <a:ea typeface="PFBeauSansPro-Regular"/>
                <a:cs typeface="PFBeauSansPro-Regular"/>
              </a:rPr>
              <a:t>Аппаратная реализация режимов </a:t>
            </a:r>
            <a:r>
              <a:rPr lang="ru-RU" sz="3500" dirty="0">
                <a:latin typeface="PFBeauSansPro-Regular"/>
                <a:ea typeface="PFBeauSansPro-Regular"/>
                <a:cs typeface="PFBeauSansPro-Regular"/>
              </a:rPr>
              <a:t>работы "Только чтение" </a:t>
            </a:r>
            <a:r>
              <a:rPr lang="ru-RU" sz="3500" dirty="0" smtClean="0">
                <a:latin typeface="PFBeauSansPro-Regular"/>
                <a:ea typeface="PFBeauSansPro-Regular"/>
                <a:cs typeface="PFBeauSansPro-Regular"/>
              </a:rPr>
              <a:t>и </a:t>
            </a:r>
            <a:r>
              <a:rPr lang="ru-RU" sz="3500" dirty="0">
                <a:latin typeface="PFBeauSansPro-Regular"/>
                <a:ea typeface="PFBeauSansPro-Regular"/>
                <a:cs typeface="PFBeauSansPro-Regular"/>
              </a:rPr>
              <a:t>"</a:t>
            </a:r>
            <a:r>
              <a:rPr lang="ru-RU" sz="3500" dirty="0" smtClean="0">
                <a:latin typeface="PFBeauSansPro-Regular"/>
                <a:ea typeface="PFBeauSansPro-Regular"/>
                <a:cs typeface="PFBeauSansPro-Regular"/>
              </a:rPr>
              <a:t>Чтение/Запись</a:t>
            </a:r>
            <a:r>
              <a:rPr lang="ru-RU" sz="3500" dirty="0">
                <a:latin typeface="PFBeauSansPro-Regular"/>
                <a:ea typeface="PFBeauSansPro-Regular"/>
                <a:cs typeface="PFBeauSansPro-Regular"/>
              </a:rPr>
              <a:t>" </a:t>
            </a:r>
            <a:r>
              <a:rPr lang="ru-RU" sz="3500" dirty="0" smtClean="0">
                <a:latin typeface="PFBeauSansPro-Regular"/>
                <a:ea typeface="PFBeauSansPro-Regular"/>
                <a:cs typeface="PFBeauSansPro-Regular"/>
              </a:rPr>
              <a:t>с использованием двух независимых контуров</a:t>
            </a:r>
            <a:endParaRPr lang="ru-RU" sz="3500" dirty="0">
              <a:latin typeface="PFBeauSansPro-Regular"/>
              <a:ea typeface="PFBeauSansPro-Regular"/>
              <a:cs typeface="PFBeauSansPro-Regular"/>
            </a:endParaRPr>
          </a:p>
          <a:p>
            <a:pPr marL="1223915" lvl="3" indent="-422164" defTabSz="472058">
              <a:lnSpc>
                <a:spcPct val="90000"/>
              </a:lnSpc>
              <a:spcBef>
                <a:spcPts val="1300"/>
              </a:spcBef>
              <a:defRPr sz="2400">
                <a:solidFill>
                  <a:srgbClr val="D95000"/>
                </a:solidFill>
              </a:defRPr>
            </a:pPr>
            <a:r>
              <a:rPr lang="ru-RU" sz="3200" dirty="0" smtClean="0">
                <a:solidFill>
                  <a:srgbClr val="D95000"/>
                </a:solidFill>
                <a:sym typeface="Helvetica"/>
              </a:rPr>
              <a:t>Схемотехническое решение не позволяет </a:t>
            </a:r>
            <a:r>
              <a:rPr lang="ru-RU" sz="3200" dirty="0">
                <a:solidFill>
                  <a:srgbClr val="D95000"/>
                </a:solidFill>
                <a:sym typeface="Helvetica"/>
              </a:rPr>
              <a:t>выключить однажды включенный режим записи. Благодаря этому, </a:t>
            </a:r>
            <a:r>
              <a:rPr lang="ru-RU" sz="3200" dirty="0" smtClean="0">
                <a:solidFill>
                  <a:srgbClr val="D95000"/>
                </a:solidFill>
                <a:sym typeface="Helvetica"/>
              </a:rPr>
              <a:t>красный светодиод </a:t>
            </a:r>
            <a:r>
              <a:rPr lang="ru-RU" sz="3200" dirty="0">
                <a:solidFill>
                  <a:srgbClr val="D95000"/>
                </a:solidFill>
                <a:sym typeface="Helvetica"/>
              </a:rPr>
              <a:t>продолжает гореть и индицировать "</a:t>
            </a:r>
            <a:r>
              <a:rPr lang="ru-RU" sz="3200" dirty="0" smtClean="0">
                <a:solidFill>
                  <a:srgbClr val="D95000"/>
                </a:solidFill>
                <a:sym typeface="Helvetica"/>
              </a:rPr>
              <a:t>небезопасный</a:t>
            </a:r>
            <a:r>
              <a:rPr lang="ru-RU" sz="3200" dirty="0">
                <a:solidFill>
                  <a:srgbClr val="D95000"/>
                </a:solidFill>
                <a:sym typeface="Helvetica"/>
              </a:rPr>
              <a:t>" режим </a:t>
            </a:r>
            <a:r>
              <a:rPr lang="ru-RU" sz="3200" dirty="0" smtClean="0">
                <a:solidFill>
                  <a:srgbClr val="D95000"/>
                </a:solidFill>
                <a:sym typeface="Helvetica"/>
              </a:rPr>
              <a:t>работы</a:t>
            </a:r>
            <a:endParaRPr lang="ru-RU" sz="3200" dirty="0">
              <a:solidFill>
                <a:srgbClr val="D95000"/>
              </a:solidFill>
              <a:sym typeface="Helvetica"/>
            </a:endParaRPr>
          </a:p>
          <a:p>
            <a:pPr marL="461566" lvl="1" indent="-461566" defTabSz="472058">
              <a:lnSpc>
                <a:spcPct val="110000"/>
              </a:lnSpc>
              <a:spcBef>
                <a:spcPts val="1600"/>
              </a:spcBef>
              <a:defRPr sz="32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en-US" sz="3500" dirty="0" smtClean="0">
                <a:latin typeface="PFBeauSansPro-Regular"/>
                <a:ea typeface="PFBeauSansPro-Regular"/>
                <a:cs typeface="PFBeauSansPro-Regular"/>
              </a:rPr>
              <a:t>Flash</a:t>
            </a:r>
            <a:r>
              <a:rPr lang="ru-RU" sz="3500" dirty="0" smtClean="0">
                <a:latin typeface="PFBeauSansPro-Regular"/>
                <a:ea typeface="PFBeauSansPro-Regular"/>
                <a:cs typeface="PFBeauSansPro-Regular"/>
              </a:rPr>
              <a:t>-память </a:t>
            </a:r>
            <a:r>
              <a:rPr lang="en-US" sz="3500" dirty="0" err="1" smtClean="0">
                <a:latin typeface="PFBeauSansPro-Regular"/>
                <a:ea typeface="PFBeauSansPro-Regular"/>
                <a:cs typeface="PFBeauSansPro-Regular"/>
              </a:rPr>
              <a:t>MicroSD</a:t>
            </a:r>
            <a:r>
              <a:rPr lang="ru-RU" sz="3500" dirty="0">
                <a:latin typeface="PFBeauSansPro-Regular"/>
                <a:ea typeface="PFBeauSansPro-Regular"/>
                <a:cs typeface="PFBeauSansPro-Regular"/>
              </a:rPr>
              <a:t> </a:t>
            </a:r>
            <a:r>
              <a:rPr lang="ru-RU" sz="3500" dirty="0" smtClean="0">
                <a:latin typeface="PFBeauSansPro-Regular"/>
                <a:ea typeface="PFBeauSansPro-Regular"/>
                <a:cs typeface="PFBeauSansPro-Regular"/>
              </a:rPr>
              <a:t>(российского </a:t>
            </a:r>
            <a:r>
              <a:rPr lang="ru-RU" sz="3500" dirty="0">
                <a:latin typeface="PFBeauSansPro-Regular"/>
                <a:ea typeface="PFBeauSansPro-Regular"/>
                <a:cs typeface="PFBeauSansPro-Regular"/>
              </a:rPr>
              <a:t>производства)</a:t>
            </a:r>
          </a:p>
          <a:p>
            <a:pPr marL="1856670" lvl="3" indent="-451027" defTabSz="632079" fontAlgn="base">
              <a:lnSpc>
                <a:spcPct val="120000"/>
              </a:lnSpc>
              <a:spcBef>
                <a:spcPts val="1700"/>
              </a:spcBef>
              <a:defRPr sz="33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sz="3200" dirty="0" smtClean="0">
                <a:solidFill>
                  <a:srgbClr val="D95000"/>
                </a:solidFill>
              </a:rPr>
              <a:t>Базовый размер: 16 ГБ </a:t>
            </a:r>
          </a:p>
          <a:p>
            <a:pPr marL="1856670" lvl="3" indent="-451027" defTabSz="632079" fontAlgn="base">
              <a:lnSpc>
                <a:spcPct val="120000"/>
              </a:lnSpc>
              <a:spcBef>
                <a:spcPts val="1700"/>
              </a:spcBef>
              <a:defRPr sz="33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sz="3200" dirty="0" smtClean="0">
                <a:solidFill>
                  <a:srgbClr val="D95000"/>
                </a:solidFill>
              </a:rPr>
              <a:t>Опция: 32 ГБ</a:t>
            </a:r>
          </a:p>
          <a:p>
            <a:pPr marL="461566" lvl="1" indent="-461566" defTabSz="472058">
              <a:lnSpc>
                <a:spcPct val="110000"/>
              </a:lnSpc>
              <a:spcBef>
                <a:spcPts val="1600"/>
              </a:spcBef>
              <a:defRPr sz="32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ru-RU" sz="3600" dirty="0" smtClean="0">
                <a:sym typeface="Lucida Grande"/>
              </a:rPr>
              <a:t>Функционирование на операционных системах семейства</a:t>
            </a:r>
            <a:endParaRPr lang="ru-RU" sz="2700" dirty="0" smtClean="0">
              <a:latin typeface="PFBeauSansPro-Bbook"/>
              <a:ea typeface="PFBeauSansPro-Bbook"/>
              <a:cs typeface="PFBeauSansPro-Bbook"/>
            </a:endParaRPr>
          </a:p>
          <a:p>
            <a:pPr marL="1856670" lvl="3" indent="-451027" defTabSz="632079" fontAlgn="base">
              <a:lnSpc>
                <a:spcPct val="120000"/>
              </a:lnSpc>
              <a:spcBef>
                <a:spcPts val="1700"/>
              </a:spcBef>
              <a:defRPr sz="33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en-US" sz="3200" dirty="0" smtClean="0">
                <a:solidFill>
                  <a:srgbClr val="D95000"/>
                </a:solidFill>
              </a:rPr>
              <a:t>Windows </a:t>
            </a:r>
            <a:endParaRPr lang="ru-RU" sz="3200" dirty="0" smtClean="0">
              <a:solidFill>
                <a:srgbClr val="D95000"/>
              </a:solidFill>
            </a:endParaRPr>
          </a:p>
          <a:p>
            <a:pPr marL="1856670" lvl="3" indent="-451027" defTabSz="632079" fontAlgn="base">
              <a:lnSpc>
                <a:spcPct val="120000"/>
              </a:lnSpc>
              <a:spcBef>
                <a:spcPts val="1700"/>
              </a:spcBef>
              <a:defRPr sz="3300">
                <a:latin typeface="PFBeauSansPro-Regular"/>
                <a:ea typeface="PFBeauSansPro-Regular"/>
                <a:cs typeface="PFBeauSansPro-Regular"/>
                <a:sym typeface="PFBeauSansPro-Regular"/>
              </a:defRPr>
            </a:pPr>
            <a:r>
              <a:rPr lang="en-US" sz="3200" dirty="0" smtClean="0">
                <a:solidFill>
                  <a:srgbClr val="D95000"/>
                </a:solidFill>
              </a:rPr>
              <a:t>Linux</a:t>
            </a:r>
            <a:endParaRPr lang="ru-RU" sz="3200" dirty="0">
              <a:solidFill>
                <a:srgbClr val="D95000"/>
              </a:solidFill>
            </a:endParaRPr>
          </a:p>
        </p:txBody>
      </p:sp>
      <p:pic>
        <p:nvPicPr>
          <p:cNvPr id="7" name="Ja_back_F8_sd.png" descr="Ja_back_F8_s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0738024">
            <a:off x="16308189" y="3815442"/>
            <a:ext cx="3474544" cy="1070682"/>
          </a:xfrm>
          <a:prstGeom prst="rect">
            <a:avLst/>
          </a:prstGeom>
          <a:ln w="12700">
            <a:miter lim="400000"/>
          </a:ln>
          <a:effectLst>
            <a:outerShdw blurRad="127000" dist="139700" dir="2700000" rotWithShape="0">
              <a:srgbClr val="000000">
                <a:alpha val="48275"/>
              </a:srgbClr>
            </a:outerShdw>
          </a:effectLst>
        </p:spPr>
      </p:pic>
      <p:pic>
        <p:nvPicPr>
          <p:cNvPr id="8" name="Ja_top_A8.png" descr="Ja_top_A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0715024">
            <a:off x="16573172" y="5345240"/>
            <a:ext cx="3606120" cy="1126532"/>
          </a:xfrm>
          <a:prstGeom prst="rect">
            <a:avLst/>
          </a:prstGeom>
          <a:ln w="12700">
            <a:miter lim="400000"/>
          </a:ln>
          <a:effectLst>
            <a:outerShdw blurRad="127000" dist="139700" dir="2700000" rotWithShape="0">
              <a:srgbClr val="000000">
                <a:alpha val="48275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71581" y="7875911"/>
            <a:ext cx="1766320" cy="1526398"/>
          </a:xfrm>
          <a:prstGeom prst="rect">
            <a:avLst/>
          </a:prstGeom>
        </p:spPr>
      </p:pic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035609"/>
              </p:ext>
            </p:extLst>
          </p:nvPr>
        </p:nvGraphicFramePr>
        <p:xfrm>
          <a:off x="18525584" y="8983847"/>
          <a:ext cx="1737698" cy="124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Точечный рисунок" r:id="rId7" imgW="4819680" imgH="3448080" progId="Paint.Picture">
                  <p:embed/>
                </p:oleObj>
              </mc:Choice>
              <mc:Fallback>
                <p:oleObj name="Точечный рисунок" r:id="rId7" imgW="4819680" imgH="3448080" progId="Paint.Picture">
                  <p:embed/>
                  <p:pic>
                    <p:nvPicPr>
                      <p:cNvPr id="12" name="Объект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525584" y="8983847"/>
                        <a:ext cx="1737698" cy="124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latform-logos.png" descr="platform-logos.png"/>
          <p:cNvPicPr>
            <a:picLocks noChangeAspect="1"/>
          </p:cNvPicPr>
          <p:nvPr/>
        </p:nvPicPr>
        <p:blipFill rotWithShape="1">
          <a:blip r:embed="rId9">
            <a:extLst/>
          </a:blip>
          <a:srcRect l="35515"/>
          <a:stretch/>
        </p:blipFill>
        <p:spPr>
          <a:xfrm>
            <a:off x="17336260" y="10879140"/>
            <a:ext cx="2524977" cy="15553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93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60606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2269fb7-17e7-4f90-bcbf-15abc3409386">3E27XUPJTJDR-1931086561-498</_dlc_DocId>
    <_dlc_DocIdUrl xmlns="f2269fb7-17e7-4f90-bcbf-15abc3409386">
      <Url>https://shp.aladdin.ru/publications/FlashDiod/_layouts/15/DocIdRedir.aspx?ID=3E27XUPJTJDR-1931086561-498</Url>
      <Description>3E27XUPJTJDR-1931086561-498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B6857464CD8D48973E2D700B8A3F93" ma:contentTypeVersion="1" ma:contentTypeDescription="Создание документа." ma:contentTypeScope="" ma:versionID="40e3133a7e5c5baa5980e038d79becea">
  <xsd:schema xmlns:xsd="http://www.w3.org/2001/XMLSchema" xmlns:xs="http://www.w3.org/2001/XMLSchema" xmlns:p="http://schemas.microsoft.com/office/2006/metadata/properties" xmlns:ns2="f2269fb7-17e7-4f90-bcbf-15abc3409386" targetNamespace="http://schemas.microsoft.com/office/2006/metadata/properties" ma:root="true" ma:fieldsID="cd9eecc2a504171caf6b25d6e7768e02" ns2:_="">
    <xsd:import namespace="f2269fb7-17e7-4f90-bcbf-15abc340938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269fb7-17e7-4f90-bcbf-15abc340938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A411C2-ACFB-4A30-849D-B25104F37EBC}">
  <ds:schemaRefs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f2269fb7-17e7-4f90-bcbf-15abc3409386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CE2B64E-A8DE-4625-869E-B7BEF0EEE9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D89EE2-E080-4A8F-9D72-C05378E36FB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38E25D9-ED20-49BB-998A-D4B0D41D3B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269fb7-17e7-4f90-bcbf-15abc34093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978</Words>
  <Application>Microsoft Office PowerPoint</Application>
  <PresentationFormat>Произвольный</PresentationFormat>
  <Paragraphs>107</Paragraphs>
  <Slides>13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Calibri</vt:lpstr>
      <vt:lpstr>Helvetica</vt:lpstr>
      <vt:lpstr>Lucida Grande</vt:lpstr>
      <vt:lpstr>PFBeauSansPro-Bbook</vt:lpstr>
      <vt:lpstr>PFBeauSansPro-Regular</vt:lpstr>
      <vt:lpstr>PFBeauSansPro-SemiBold</vt:lpstr>
      <vt:lpstr>PT Sans</vt:lpstr>
      <vt:lpstr>White</vt:lpstr>
      <vt:lpstr>Точечный рисунок</vt:lpstr>
      <vt:lpstr>JaCarta FlashDiode</vt:lpstr>
      <vt:lpstr>Постановка задачи</vt:lpstr>
      <vt:lpstr>Сценарии. Когда необходимо?</vt:lpstr>
      <vt:lpstr>Текущие подходы</vt:lpstr>
      <vt:lpstr>JaCarta FlashDiode</vt:lpstr>
      <vt:lpstr>JaCarta FlashDiode</vt:lpstr>
      <vt:lpstr>Сценарий использования JaCarta FlashDiode</vt:lpstr>
      <vt:lpstr>Преимущества решения</vt:lpstr>
      <vt:lpstr>ТТХ</vt:lpstr>
      <vt:lpstr>Безопасность = Экспертиза + Доверие</vt:lpstr>
      <vt:lpstr>Сертификация и безопасность</vt:lpstr>
      <vt:lpstr>Презентация PowerPoint</vt:lpstr>
      <vt:lpstr>Будь собой в электронном мире!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JaCarta-2 SF</dc:title>
  <dc:creator>Valeriy Baburin</dc:creator>
  <cp:lastModifiedBy>Ludmila Movchan</cp:lastModifiedBy>
  <cp:revision>33</cp:revision>
  <dcterms:modified xsi:type="dcterms:W3CDTF">2021-09-22T08:53:28Z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0x0101002AB6857464CD8D48973E2D700B8A3F93</vt:lpwstr>
  </property>
  <property fmtid="{D5CDD505-2E9C-101B-9397-08002B2CF9AE}" pid="3" name="_dlc_DocIdItemGuid">
    <vt:lpwstr>c829c424-3044-4ead-81fc-4b06b9b24a7d</vt:lpwstr>
  </property>
</Properties>
</file>