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61" r:id="rId4"/>
    <p:sldMasterId id="2147483683" r:id="rId5"/>
    <p:sldMasterId id="2147483663" r:id="rId6"/>
  </p:sldMasterIdLst>
  <p:notesMasterIdLst>
    <p:notesMasterId r:id="rId24"/>
  </p:notesMasterIdLst>
  <p:handoutMasterIdLst>
    <p:handoutMasterId r:id="rId25"/>
  </p:handoutMasterIdLst>
  <p:sldIdLst>
    <p:sldId id="298" r:id="rId7"/>
    <p:sldId id="314" r:id="rId8"/>
    <p:sldId id="302" r:id="rId9"/>
    <p:sldId id="303" r:id="rId10"/>
    <p:sldId id="315" r:id="rId11"/>
    <p:sldId id="317" r:id="rId12"/>
    <p:sldId id="319" r:id="rId13"/>
    <p:sldId id="258" r:id="rId14"/>
    <p:sldId id="295" r:id="rId15"/>
    <p:sldId id="284" r:id="rId16"/>
    <p:sldId id="285" r:id="rId17"/>
    <p:sldId id="307" r:id="rId18"/>
    <p:sldId id="308" r:id="rId19"/>
    <p:sldId id="305" r:id="rId20"/>
    <p:sldId id="318" r:id="rId21"/>
    <p:sldId id="296" r:id="rId22"/>
    <p:sldId id="265" r:id="rId23"/>
  </p:sldIdLst>
  <p:sldSz cx="23701375" cy="13331825"/>
  <p:notesSz cx="6858000" cy="9144000"/>
  <p:embeddedFontLst>
    <p:embeddedFont>
      <p:font typeface="PF BeauSans Pro" panose="02000500000000020004" pitchFamily="50" charset="0"/>
      <p:regular r:id="rId26"/>
      <p:bold r:id="rId27"/>
      <p:italic r:id="rId28"/>
      <p:boldItalic r:id="rId29"/>
    </p:embeddedFont>
    <p:embeddedFont>
      <p:font typeface="PF BeauSans Pro Bbook" panose="02000503030000020004" pitchFamily="50" charset="0"/>
      <p:regular r:id="rId30"/>
      <p:italic r:id="rId31"/>
    </p:embeddedFont>
    <p:embeddedFont>
      <p:font typeface="PFBeauSansPro-Bbook" panose="02000503030000020004" pitchFamily="50" charset="0"/>
      <p:regular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PFBeauSansPro-SemiBold" panose="02000503000000020004" pitchFamily="50" charset="0"/>
      <p:bold r:id="rId38"/>
    </p:embeddedFont>
    <p:embeddedFont>
      <p:font typeface="PT Sans" panose="020B0503020203020204" pitchFamily="34" charset="-52"/>
      <p:regular r:id="rId39"/>
      <p:bold r:id="rId40"/>
      <p:italic r:id="rId41"/>
      <p:boldItalic r:id="rId42"/>
    </p:embeddedFont>
    <p:embeddedFont>
      <p:font typeface="Wingdings 3" panose="05040102010807070707" pitchFamily="18" charset="2"/>
      <p:regular r:id="rId43"/>
    </p:embeddedFont>
    <p:embeddedFont>
      <p:font typeface="PF BeauSans Pro SemiBold" panose="02000503000000020004" pitchFamily="50" charset="0"/>
      <p:regular r:id="rId44"/>
      <p:bold r:id="rId45"/>
      <p:italic r:id="rId46"/>
      <p:boldItalic r:id="rId47"/>
    </p:embeddedFont>
    <p:embeddedFont>
      <p:font typeface="PFBeauSansPro-Regular" panose="02000500000000020004" pitchFamily="50" charset="0"/>
      <p:regular r:id="rId48"/>
    </p:embeddedFont>
    <p:embeddedFont>
      <p:font typeface="PFBeauSansPro-Bold" panose="02000800000000020004" pitchFamily="50" charset="0"/>
      <p:bold r:id="rId49"/>
    </p:embeddedFont>
    <p:embeddedFont>
      <p:font typeface="PFBeauSansPro-Italic" panose="02000500000000090004" pitchFamily="50" charset="0"/>
      <p:italic r:id="rId50"/>
    </p:embeddedFont>
  </p:embeddedFontLst>
  <p:defaultTextStyle>
    <a:defPPr>
      <a:defRPr lang="ru-RU"/>
    </a:defPPr>
    <a:lvl1pPr marL="0" algn="l" defTabSz="1980476" rtl="0" eaLnBrk="1" latinLnBrk="0" hangingPunct="1">
      <a:defRPr sz="3899" kern="1200">
        <a:solidFill>
          <a:schemeClr val="tx1"/>
        </a:solidFill>
        <a:latin typeface="+mn-lt"/>
        <a:ea typeface="+mn-ea"/>
        <a:cs typeface="+mn-cs"/>
      </a:defRPr>
    </a:lvl1pPr>
    <a:lvl2pPr marL="990238" algn="l" defTabSz="1980476" rtl="0" eaLnBrk="1" latinLnBrk="0" hangingPunct="1">
      <a:defRPr sz="3899" kern="1200">
        <a:solidFill>
          <a:schemeClr val="tx1"/>
        </a:solidFill>
        <a:latin typeface="+mn-lt"/>
        <a:ea typeface="+mn-ea"/>
        <a:cs typeface="+mn-cs"/>
      </a:defRPr>
    </a:lvl2pPr>
    <a:lvl3pPr marL="1980476" algn="l" defTabSz="1980476" rtl="0" eaLnBrk="1" latinLnBrk="0" hangingPunct="1">
      <a:defRPr sz="3899" kern="1200">
        <a:solidFill>
          <a:schemeClr val="tx1"/>
        </a:solidFill>
        <a:latin typeface="+mn-lt"/>
        <a:ea typeface="+mn-ea"/>
        <a:cs typeface="+mn-cs"/>
      </a:defRPr>
    </a:lvl3pPr>
    <a:lvl4pPr marL="2970717" algn="l" defTabSz="1980476" rtl="0" eaLnBrk="1" latinLnBrk="0" hangingPunct="1">
      <a:defRPr sz="3899" kern="1200">
        <a:solidFill>
          <a:schemeClr val="tx1"/>
        </a:solidFill>
        <a:latin typeface="+mn-lt"/>
        <a:ea typeface="+mn-ea"/>
        <a:cs typeface="+mn-cs"/>
      </a:defRPr>
    </a:lvl4pPr>
    <a:lvl5pPr marL="3960955" algn="l" defTabSz="1980476" rtl="0" eaLnBrk="1" latinLnBrk="0" hangingPunct="1">
      <a:defRPr sz="3899" kern="1200">
        <a:solidFill>
          <a:schemeClr val="tx1"/>
        </a:solidFill>
        <a:latin typeface="+mn-lt"/>
        <a:ea typeface="+mn-ea"/>
        <a:cs typeface="+mn-cs"/>
      </a:defRPr>
    </a:lvl5pPr>
    <a:lvl6pPr marL="4951193" algn="l" defTabSz="1980476" rtl="0" eaLnBrk="1" latinLnBrk="0" hangingPunct="1">
      <a:defRPr sz="3899" kern="1200">
        <a:solidFill>
          <a:schemeClr val="tx1"/>
        </a:solidFill>
        <a:latin typeface="+mn-lt"/>
        <a:ea typeface="+mn-ea"/>
        <a:cs typeface="+mn-cs"/>
      </a:defRPr>
    </a:lvl6pPr>
    <a:lvl7pPr marL="5941433" algn="l" defTabSz="1980476" rtl="0" eaLnBrk="1" latinLnBrk="0" hangingPunct="1">
      <a:defRPr sz="3899" kern="1200">
        <a:solidFill>
          <a:schemeClr val="tx1"/>
        </a:solidFill>
        <a:latin typeface="+mn-lt"/>
        <a:ea typeface="+mn-ea"/>
        <a:cs typeface="+mn-cs"/>
      </a:defRPr>
    </a:lvl7pPr>
    <a:lvl8pPr marL="6931672" algn="l" defTabSz="1980476" rtl="0" eaLnBrk="1" latinLnBrk="0" hangingPunct="1">
      <a:defRPr sz="3899" kern="1200">
        <a:solidFill>
          <a:schemeClr val="tx1"/>
        </a:solidFill>
        <a:latin typeface="+mn-lt"/>
        <a:ea typeface="+mn-ea"/>
        <a:cs typeface="+mn-cs"/>
      </a:defRPr>
    </a:lvl8pPr>
    <a:lvl9pPr marL="7921910" algn="l" defTabSz="1980476" rtl="0" eaLnBrk="1" latinLnBrk="0" hangingPunct="1">
      <a:defRPr sz="38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9" userDrawn="1">
          <p15:clr>
            <a:srgbClr val="A4A3A4"/>
          </p15:clr>
        </p15:guide>
        <p15:guide id="2" pos="74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EA501D"/>
    <a:srgbClr val="464749"/>
    <a:srgbClr val="E64117"/>
    <a:srgbClr val="FF4D00"/>
    <a:srgbClr val="535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84240-B955-435B-966F-F3DCF062E924}" v="35" dt="2021-04-21T22:33:46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5" autoAdjust="0"/>
    <p:restoredTop sz="93897" autoAdjust="0"/>
  </p:normalViewPr>
  <p:slideViewPr>
    <p:cSldViewPr>
      <p:cViewPr varScale="1">
        <p:scale>
          <a:sx n="47" d="100"/>
          <a:sy n="47" d="100"/>
        </p:scale>
        <p:origin x="54" y="96"/>
      </p:cViewPr>
      <p:guideLst>
        <p:guide orient="horz" pos="4199"/>
        <p:guide pos="7465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22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5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microsoft.com/office/2015/10/relationships/revisionInfo" Target="revisionInfo.xml"/><Relationship Id="rId8" Type="http://schemas.openxmlformats.org/officeDocument/2006/relationships/slide" Target="slides/slide2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01553D-BDD5-4E2D-BDBF-6D15B20160CD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DA48A00-53D6-4F09-BCD7-C92507CF0EE5}">
      <dgm:prSet phldrT="[Текст]"/>
      <dgm:spPr/>
      <dgm:t>
        <a:bodyPr/>
        <a:lstStyle/>
        <a:p>
          <a:r>
            <a:rPr lang="ru-RU" dirty="0">
              <a:latin typeface="PF BeauSans Pro" panose="02000500000000020004" pitchFamily="50" charset="0"/>
            </a:rPr>
            <a:t>Пристально смотрели</a:t>
          </a:r>
        </a:p>
      </dgm:t>
    </dgm:pt>
    <dgm:pt modelId="{D1DB094E-48E7-49FD-B9C9-159592060836}" type="parTrans" cxnId="{15B8F5E1-D6CF-4BF5-9C38-77A785B7249F}">
      <dgm:prSet/>
      <dgm:spPr/>
      <dgm:t>
        <a:bodyPr/>
        <a:lstStyle/>
        <a:p>
          <a:endParaRPr lang="ru-RU">
            <a:latin typeface="PF BeauSans Pro" panose="02000500000000020004" pitchFamily="50" charset="0"/>
          </a:endParaRPr>
        </a:p>
      </dgm:t>
    </dgm:pt>
    <dgm:pt modelId="{C75DC0F9-D9A5-4269-A836-A013A487F5D9}" type="sibTrans" cxnId="{15B8F5E1-D6CF-4BF5-9C38-77A785B7249F}">
      <dgm:prSet/>
      <dgm:spPr/>
      <dgm:t>
        <a:bodyPr/>
        <a:lstStyle/>
        <a:p>
          <a:endParaRPr lang="ru-RU">
            <a:latin typeface="PF BeauSans Pro" panose="02000500000000020004" pitchFamily="50" charset="0"/>
          </a:endParaRPr>
        </a:p>
      </dgm:t>
    </dgm:pt>
    <dgm:pt modelId="{9FAE3147-9B55-4D98-89FC-DF89B1F29CB0}">
      <dgm:prSet phldrT="[Текст]"/>
      <dgm:spPr/>
      <dgm:t>
        <a:bodyPr/>
        <a:lstStyle/>
        <a:p>
          <a:r>
            <a:rPr lang="en-US" dirty="0">
              <a:latin typeface="PF BeauSans Pro" panose="02000500000000020004" pitchFamily="50" charset="0"/>
            </a:rPr>
            <a:t>XCA</a:t>
          </a:r>
          <a:r>
            <a:rPr lang="ru-RU" dirty="0">
              <a:latin typeface="PF BeauSans Pro" panose="02000500000000020004" pitchFamily="50" charset="0"/>
            </a:rPr>
            <a:t> – мини УЦ</a:t>
          </a:r>
        </a:p>
      </dgm:t>
    </dgm:pt>
    <dgm:pt modelId="{9085F2E6-DFEA-4CB3-8EE9-4EA9AE5CD421}" type="parTrans" cxnId="{BCE72EC9-0797-4021-B0B6-FD0F5A18132D}">
      <dgm:prSet/>
      <dgm:spPr/>
      <dgm:t>
        <a:bodyPr/>
        <a:lstStyle/>
        <a:p>
          <a:endParaRPr lang="ru-RU">
            <a:latin typeface="PF BeauSans Pro" panose="02000500000000020004" pitchFamily="50" charset="0"/>
          </a:endParaRPr>
        </a:p>
      </dgm:t>
    </dgm:pt>
    <dgm:pt modelId="{48C2FD23-BF95-4310-BB2C-1B222C57E9C8}" type="sibTrans" cxnId="{BCE72EC9-0797-4021-B0B6-FD0F5A18132D}">
      <dgm:prSet/>
      <dgm:spPr/>
      <dgm:t>
        <a:bodyPr/>
        <a:lstStyle/>
        <a:p>
          <a:endParaRPr lang="ru-RU">
            <a:latin typeface="PF BeauSans Pro" panose="02000500000000020004" pitchFamily="50" charset="0"/>
          </a:endParaRPr>
        </a:p>
      </dgm:t>
    </dgm:pt>
    <dgm:pt modelId="{25F0E892-71A8-45AB-9815-11B3142F8277}">
      <dgm:prSet phldrT="[Текст]"/>
      <dgm:spPr/>
      <dgm:t>
        <a:bodyPr/>
        <a:lstStyle/>
        <a:p>
          <a:r>
            <a:rPr lang="en-US" dirty="0">
              <a:latin typeface="PF BeauSans Pro" panose="02000500000000020004" pitchFamily="50" charset="0"/>
            </a:rPr>
            <a:t>CXFSSL</a:t>
          </a:r>
          <a:endParaRPr lang="ru-RU" dirty="0">
            <a:latin typeface="PF BeauSans Pro" panose="02000500000000020004" pitchFamily="50" charset="0"/>
          </a:endParaRPr>
        </a:p>
      </dgm:t>
    </dgm:pt>
    <dgm:pt modelId="{5ECE39D4-6737-4CF0-B42E-8A2A486A0B97}" type="parTrans" cxnId="{59C93705-AF15-43E0-B735-2019AFCB050D}">
      <dgm:prSet/>
      <dgm:spPr/>
      <dgm:t>
        <a:bodyPr/>
        <a:lstStyle/>
        <a:p>
          <a:endParaRPr lang="ru-RU">
            <a:latin typeface="PF BeauSans Pro" panose="02000500000000020004" pitchFamily="50" charset="0"/>
          </a:endParaRPr>
        </a:p>
      </dgm:t>
    </dgm:pt>
    <dgm:pt modelId="{4FB2F61F-1B32-4C84-8C78-7EFBD8A926E1}" type="sibTrans" cxnId="{59C93705-AF15-43E0-B735-2019AFCB050D}">
      <dgm:prSet/>
      <dgm:spPr/>
      <dgm:t>
        <a:bodyPr/>
        <a:lstStyle/>
        <a:p>
          <a:endParaRPr lang="ru-RU">
            <a:latin typeface="PF BeauSans Pro" panose="02000500000000020004" pitchFamily="50" charset="0"/>
          </a:endParaRPr>
        </a:p>
      </dgm:t>
    </dgm:pt>
    <dgm:pt modelId="{3381C434-ABB8-4E9A-8473-31005B53C753}">
      <dgm:prSet phldrT="[Текст]" custT="1"/>
      <dgm:spPr/>
      <dgm:t>
        <a:bodyPr/>
        <a:lstStyle/>
        <a:p>
          <a:r>
            <a:rPr lang="en-US" sz="2400" b="0" dirty="0" err="1">
              <a:solidFill>
                <a:schemeClr val="tx1"/>
              </a:solidFill>
              <a:latin typeface="PF BeauSans Pro" panose="02000500000000020004" pitchFamily="50" charset="0"/>
            </a:rPr>
            <a:t>OpenXPKI</a:t>
          </a:r>
          <a:r>
            <a:rPr lang="ru-RU" sz="2400" b="0" dirty="0">
              <a:solidFill>
                <a:schemeClr val="tx1"/>
              </a:solidFill>
              <a:latin typeface="PF BeauSans Pro" panose="02000500000000020004" pitchFamily="50" charset="0"/>
            </a:rPr>
            <a:t> – хорош, но требует доработок</a:t>
          </a:r>
        </a:p>
      </dgm:t>
    </dgm:pt>
    <dgm:pt modelId="{25513EF7-00EA-4402-8848-504ED090D877}" type="parTrans" cxnId="{11E2E27F-777A-48A7-96B0-7C44294CF7F3}">
      <dgm:prSet/>
      <dgm:spPr/>
      <dgm:t>
        <a:bodyPr/>
        <a:lstStyle/>
        <a:p>
          <a:endParaRPr lang="ru-RU">
            <a:latin typeface="PF BeauSans Pro" panose="02000500000000020004" pitchFamily="50" charset="0"/>
          </a:endParaRPr>
        </a:p>
      </dgm:t>
    </dgm:pt>
    <dgm:pt modelId="{5C3AC994-C3D8-420B-BB15-E198690943D4}" type="sibTrans" cxnId="{11E2E27F-777A-48A7-96B0-7C44294CF7F3}">
      <dgm:prSet/>
      <dgm:spPr/>
      <dgm:t>
        <a:bodyPr/>
        <a:lstStyle/>
        <a:p>
          <a:endParaRPr lang="ru-RU">
            <a:latin typeface="PF BeauSans Pro" panose="02000500000000020004" pitchFamily="50" charset="0"/>
          </a:endParaRPr>
        </a:p>
      </dgm:t>
    </dgm:pt>
    <dgm:pt modelId="{5E9C4DC7-B3A3-4C41-ADCD-768C9247E1D6}">
      <dgm:prSet phldrT="[Текст]"/>
      <dgm:spPr/>
      <dgm:t>
        <a:bodyPr/>
        <a:lstStyle/>
        <a:p>
          <a:r>
            <a:rPr lang="en-US" dirty="0">
              <a:latin typeface="PF BeauSans Pro" panose="02000500000000020004" pitchFamily="50" charset="0"/>
            </a:rPr>
            <a:t>Boulder</a:t>
          </a:r>
          <a:endParaRPr lang="ru-RU" dirty="0">
            <a:latin typeface="PF BeauSans Pro" panose="02000500000000020004" pitchFamily="50" charset="0"/>
          </a:endParaRPr>
        </a:p>
      </dgm:t>
    </dgm:pt>
    <dgm:pt modelId="{9D8A7E26-DD0E-4BBD-BB13-BA7304C2825D}" type="parTrans" cxnId="{36620A98-059E-4778-AE41-A2F5644BA7C5}">
      <dgm:prSet/>
      <dgm:spPr/>
      <dgm:t>
        <a:bodyPr/>
        <a:lstStyle/>
        <a:p>
          <a:endParaRPr lang="ru-RU">
            <a:latin typeface="PF BeauSans Pro" panose="02000500000000020004" pitchFamily="50" charset="0"/>
          </a:endParaRPr>
        </a:p>
      </dgm:t>
    </dgm:pt>
    <dgm:pt modelId="{E50653E8-C3F5-40B1-BAAC-77188CCB65FA}" type="sibTrans" cxnId="{36620A98-059E-4778-AE41-A2F5644BA7C5}">
      <dgm:prSet/>
      <dgm:spPr/>
      <dgm:t>
        <a:bodyPr/>
        <a:lstStyle/>
        <a:p>
          <a:endParaRPr lang="ru-RU">
            <a:latin typeface="PF BeauSans Pro" panose="02000500000000020004" pitchFamily="50" charset="0"/>
          </a:endParaRPr>
        </a:p>
      </dgm:t>
    </dgm:pt>
    <dgm:pt modelId="{48F8BEA4-8670-4B5C-8D6D-CB2C978A10A8}">
      <dgm:prSet phldrT="[Текст]" custT="1"/>
      <dgm:spPr/>
      <dgm:t>
        <a:bodyPr/>
        <a:lstStyle/>
        <a:p>
          <a:r>
            <a:rPr lang="en-US" sz="2400" b="1" dirty="0">
              <a:solidFill>
                <a:srgbClr val="EA501D"/>
              </a:solidFill>
              <a:latin typeface="PF BeauSans Pro" panose="02000500000000020004" pitchFamily="50" charset="0"/>
            </a:rPr>
            <a:t>Dogtag PKI</a:t>
          </a:r>
          <a:r>
            <a:rPr lang="ru-RU" sz="2400" b="1" dirty="0">
              <a:solidFill>
                <a:srgbClr val="EA501D"/>
              </a:solidFill>
              <a:latin typeface="PF BeauSans Pro" panose="02000500000000020004" pitchFamily="50" charset="0"/>
            </a:rPr>
            <a:t> – удобный и простой</a:t>
          </a:r>
        </a:p>
      </dgm:t>
    </dgm:pt>
    <dgm:pt modelId="{93C713F7-8EF9-4B56-90F6-77180977EF8B}" type="parTrans" cxnId="{3C0C94D3-18D1-4147-973C-2CB694044E44}">
      <dgm:prSet/>
      <dgm:spPr/>
      <dgm:t>
        <a:bodyPr/>
        <a:lstStyle/>
        <a:p>
          <a:endParaRPr lang="ru-RU">
            <a:latin typeface="PF BeauSans Pro" panose="02000500000000020004" pitchFamily="50" charset="0"/>
          </a:endParaRPr>
        </a:p>
      </dgm:t>
    </dgm:pt>
    <dgm:pt modelId="{F0252838-EEE0-4CEF-A2F4-876C017D18A2}" type="sibTrans" cxnId="{3C0C94D3-18D1-4147-973C-2CB694044E44}">
      <dgm:prSet/>
      <dgm:spPr/>
      <dgm:t>
        <a:bodyPr/>
        <a:lstStyle/>
        <a:p>
          <a:endParaRPr lang="ru-RU">
            <a:latin typeface="PF BeauSans Pro" panose="02000500000000020004" pitchFamily="50" charset="0"/>
          </a:endParaRPr>
        </a:p>
      </dgm:t>
    </dgm:pt>
    <dgm:pt modelId="{71E6D076-74DC-48C4-A9F0-96F39ADD5A3B}">
      <dgm:prSet phldrT="[Текст]"/>
      <dgm:spPr/>
      <dgm:t>
        <a:bodyPr/>
        <a:lstStyle/>
        <a:p>
          <a:r>
            <a:rPr lang="en-US" dirty="0" err="1">
              <a:latin typeface="PF BeauSans Pro" panose="02000500000000020004" pitchFamily="50" charset="0"/>
            </a:rPr>
            <a:t>OpenCA</a:t>
          </a:r>
          <a:endParaRPr lang="ru-RU" dirty="0">
            <a:latin typeface="PF BeauSans Pro" panose="02000500000000020004" pitchFamily="50" charset="0"/>
          </a:endParaRPr>
        </a:p>
      </dgm:t>
    </dgm:pt>
    <dgm:pt modelId="{C3DC03B5-742C-4B80-B747-29F4EEC75446}" type="parTrans" cxnId="{C230285B-1BB5-43DF-9563-9851F2074097}">
      <dgm:prSet/>
      <dgm:spPr/>
      <dgm:t>
        <a:bodyPr/>
        <a:lstStyle/>
        <a:p>
          <a:endParaRPr lang="ru-RU">
            <a:latin typeface="PF BeauSans Pro" panose="02000500000000020004" pitchFamily="50" charset="0"/>
          </a:endParaRPr>
        </a:p>
      </dgm:t>
    </dgm:pt>
    <dgm:pt modelId="{24A5618F-CF15-4360-B9B8-FCE6FDB27A9C}" type="sibTrans" cxnId="{C230285B-1BB5-43DF-9563-9851F2074097}">
      <dgm:prSet/>
      <dgm:spPr/>
      <dgm:t>
        <a:bodyPr/>
        <a:lstStyle/>
        <a:p>
          <a:endParaRPr lang="ru-RU">
            <a:latin typeface="PF BeauSans Pro" panose="02000500000000020004" pitchFamily="50" charset="0"/>
          </a:endParaRPr>
        </a:p>
      </dgm:t>
    </dgm:pt>
    <dgm:pt modelId="{74D64229-B19F-4DDF-9EEB-4F79B5A53D3A}">
      <dgm:prSet phldrT="[Текст]" custT="1"/>
      <dgm:spPr/>
      <dgm:t>
        <a:bodyPr/>
        <a:lstStyle/>
        <a:p>
          <a:r>
            <a:rPr lang="en-US" sz="2400" b="1" dirty="0">
              <a:solidFill>
                <a:srgbClr val="EA501D"/>
              </a:solidFill>
              <a:latin typeface="PF BeauSans Pro" panose="02000500000000020004" pitchFamily="50" charset="0"/>
            </a:rPr>
            <a:t>EJBCA – </a:t>
          </a:r>
          <a:r>
            <a:rPr lang="ru-RU" sz="2400" b="1" dirty="0">
              <a:solidFill>
                <a:srgbClr val="EA501D"/>
              </a:solidFill>
              <a:latin typeface="PF BeauSans Pro" panose="02000500000000020004" pitchFamily="50" charset="0"/>
            </a:rPr>
            <a:t>победитель</a:t>
          </a:r>
        </a:p>
      </dgm:t>
    </dgm:pt>
    <dgm:pt modelId="{48D5E8CC-49F7-4CE1-B29F-3C761B476ACC}" type="parTrans" cxnId="{869421BE-0AA0-4129-BDE5-A7D703BD03D4}">
      <dgm:prSet/>
      <dgm:spPr/>
      <dgm:t>
        <a:bodyPr/>
        <a:lstStyle/>
        <a:p>
          <a:endParaRPr lang="ru-RU">
            <a:latin typeface="PF BeauSans Pro" panose="02000500000000020004" pitchFamily="50" charset="0"/>
          </a:endParaRPr>
        </a:p>
      </dgm:t>
    </dgm:pt>
    <dgm:pt modelId="{0309BA10-9FAD-4BE8-B306-D675E239579A}" type="sibTrans" cxnId="{869421BE-0AA0-4129-BDE5-A7D703BD03D4}">
      <dgm:prSet/>
      <dgm:spPr/>
      <dgm:t>
        <a:bodyPr/>
        <a:lstStyle/>
        <a:p>
          <a:endParaRPr lang="ru-RU">
            <a:latin typeface="PF BeauSans Pro" panose="02000500000000020004" pitchFamily="50" charset="0"/>
          </a:endParaRPr>
        </a:p>
      </dgm:t>
    </dgm:pt>
    <dgm:pt modelId="{4908AC98-585C-4E16-B578-59C70C8ED369}" type="pres">
      <dgm:prSet presAssocID="{FA01553D-BDD5-4E2D-BDBF-6D15B20160C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7ACF99E-1DE7-4709-AEAB-9A94DB790C19}" type="pres">
      <dgm:prSet presAssocID="{1DA48A00-53D6-4F09-BCD7-C92507CF0EE5}" presName="thickLine" presStyleLbl="alignNode1" presStyleIdx="0" presStyleCnt="1"/>
      <dgm:spPr/>
    </dgm:pt>
    <dgm:pt modelId="{80440EDD-60B7-4704-861E-7A2BA77FA075}" type="pres">
      <dgm:prSet presAssocID="{1DA48A00-53D6-4F09-BCD7-C92507CF0EE5}" presName="horz1" presStyleCnt="0"/>
      <dgm:spPr/>
    </dgm:pt>
    <dgm:pt modelId="{A747DD26-C15F-4ADB-913E-C2A0D0784317}" type="pres">
      <dgm:prSet presAssocID="{1DA48A00-53D6-4F09-BCD7-C92507CF0EE5}" presName="tx1" presStyleLbl="revTx" presStyleIdx="0" presStyleCnt="8"/>
      <dgm:spPr/>
      <dgm:t>
        <a:bodyPr/>
        <a:lstStyle/>
        <a:p>
          <a:endParaRPr lang="ru-RU"/>
        </a:p>
      </dgm:t>
    </dgm:pt>
    <dgm:pt modelId="{8586DB12-60CA-47B9-969C-CD457AC2C800}" type="pres">
      <dgm:prSet presAssocID="{1DA48A00-53D6-4F09-BCD7-C92507CF0EE5}" presName="vert1" presStyleCnt="0"/>
      <dgm:spPr/>
    </dgm:pt>
    <dgm:pt modelId="{100FC3B7-C935-4643-B2AB-ACAD723016D6}" type="pres">
      <dgm:prSet presAssocID="{9FAE3147-9B55-4D98-89FC-DF89B1F29CB0}" presName="vertSpace2a" presStyleCnt="0"/>
      <dgm:spPr/>
    </dgm:pt>
    <dgm:pt modelId="{7CFAF080-543E-4C0E-92FF-6138D126AD0F}" type="pres">
      <dgm:prSet presAssocID="{9FAE3147-9B55-4D98-89FC-DF89B1F29CB0}" presName="horz2" presStyleCnt="0"/>
      <dgm:spPr/>
    </dgm:pt>
    <dgm:pt modelId="{A6262D4A-27A4-40A0-9871-17D34F64216F}" type="pres">
      <dgm:prSet presAssocID="{9FAE3147-9B55-4D98-89FC-DF89B1F29CB0}" presName="horzSpace2" presStyleCnt="0"/>
      <dgm:spPr/>
    </dgm:pt>
    <dgm:pt modelId="{89818A04-FD0D-49B1-A17E-3280CA62CE6E}" type="pres">
      <dgm:prSet presAssocID="{9FAE3147-9B55-4D98-89FC-DF89B1F29CB0}" presName="tx2" presStyleLbl="revTx" presStyleIdx="1" presStyleCnt="8"/>
      <dgm:spPr/>
      <dgm:t>
        <a:bodyPr/>
        <a:lstStyle/>
        <a:p>
          <a:endParaRPr lang="ru-RU"/>
        </a:p>
      </dgm:t>
    </dgm:pt>
    <dgm:pt modelId="{68F510F0-52B5-4987-BBBB-8B973446A8C0}" type="pres">
      <dgm:prSet presAssocID="{9FAE3147-9B55-4D98-89FC-DF89B1F29CB0}" presName="vert2" presStyleCnt="0"/>
      <dgm:spPr/>
    </dgm:pt>
    <dgm:pt modelId="{C059332A-AD6B-4BE0-A1B1-41B51368B60F}" type="pres">
      <dgm:prSet presAssocID="{9FAE3147-9B55-4D98-89FC-DF89B1F29CB0}" presName="thinLine2b" presStyleLbl="callout" presStyleIdx="0" presStyleCnt="7"/>
      <dgm:spPr/>
    </dgm:pt>
    <dgm:pt modelId="{F6C5AF73-3B4D-45D8-A91C-2899E005CE30}" type="pres">
      <dgm:prSet presAssocID="{9FAE3147-9B55-4D98-89FC-DF89B1F29CB0}" presName="vertSpace2b" presStyleCnt="0"/>
      <dgm:spPr/>
    </dgm:pt>
    <dgm:pt modelId="{3A6E7F64-78A4-41ED-AB41-DE58D9DD2D8B}" type="pres">
      <dgm:prSet presAssocID="{25F0E892-71A8-45AB-9815-11B3142F8277}" presName="horz2" presStyleCnt="0"/>
      <dgm:spPr/>
    </dgm:pt>
    <dgm:pt modelId="{945F96B5-5075-4D85-96E4-459540A10524}" type="pres">
      <dgm:prSet presAssocID="{25F0E892-71A8-45AB-9815-11B3142F8277}" presName="horzSpace2" presStyleCnt="0"/>
      <dgm:spPr/>
    </dgm:pt>
    <dgm:pt modelId="{37AC84F1-5722-460D-ACD9-321B5B58B081}" type="pres">
      <dgm:prSet presAssocID="{25F0E892-71A8-45AB-9815-11B3142F8277}" presName="tx2" presStyleLbl="revTx" presStyleIdx="2" presStyleCnt="8"/>
      <dgm:spPr/>
      <dgm:t>
        <a:bodyPr/>
        <a:lstStyle/>
        <a:p>
          <a:endParaRPr lang="ru-RU"/>
        </a:p>
      </dgm:t>
    </dgm:pt>
    <dgm:pt modelId="{55AF7214-9751-4CC3-AA10-C8143C47CD5D}" type="pres">
      <dgm:prSet presAssocID="{25F0E892-71A8-45AB-9815-11B3142F8277}" presName="vert2" presStyleCnt="0"/>
      <dgm:spPr/>
    </dgm:pt>
    <dgm:pt modelId="{A1A0088A-ADB8-4D84-83D6-EFE23F2D92BD}" type="pres">
      <dgm:prSet presAssocID="{25F0E892-71A8-45AB-9815-11B3142F8277}" presName="thinLine2b" presStyleLbl="callout" presStyleIdx="1" presStyleCnt="7"/>
      <dgm:spPr/>
    </dgm:pt>
    <dgm:pt modelId="{B13A1D53-462B-44CF-8606-FC17D25F07A7}" type="pres">
      <dgm:prSet presAssocID="{25F0E892-71A8-45AB-9815-11B3142F8277}" presName="vertSpace2b" presStyleCnt="0"/>
      <dgm:spPr/>
    </dgm:pt>
    <dgm:pt modelId="{9D7B7655-3F47-409E-AD52-C7279906937D}" type="pres">
      <dgm:prSet presAssocID="{5E9C4DC7-B3A3-4C41-ADCD-768C9247E1D6}" presName="horz2" presStyleCnt="0"/>
      <dgm:spPr/>
    </dgm:pt>
    <dgm:pt modelId="{23D6BB81-C3CD-4E72-996E-138D0F9CF4DF}" type="pres">
      <dgm:prSet presAssocID="{5E9C4DC7-B3A3-4C41-ADCD-768C9247E1D6}" presName="horzSpace2" presStyleCnt="0"/>
      <dgm:spPr/>
    </dgm:pt>
    <dgm:pt modelId="{6C3D372B-6ABD-4B34-8217-4292CF4C655F}" type="pres">
      <dgm:prSet presAssocID="{5E9C4DC7-B3A3-4C41-ADCD-768C9247E1D6}" presName="tx2" presStyleLbl="revTx" presStyleIdx="3" presStyleCnt="8"/>
      <dgm:spPr/>
      <dgm:t>
        <a:bodyPr/>
        <a:lstStyle/>
        <a:p>
          <a:endParaRPr lang="ru-RU"/>
        </a:p>
      </dgm:t>
    </dgm:pt>
    <dgm:pt modelId="{E157C2C7-83DE-454F-AD33-7B07FEBEA742}" type="pres">
      <dgm:prSet presAssocID="{5E9C4DC7-B3A3-4C41-ADCD-768C9247E1D6}" presName="vert2" presStyleCnt="0"/>
      <dgm:spPr/>
    </dgm:pt>
    <dgm:pt modelId="{FFDA9421-DA01-41EC-BAE3-3E7CA29858B5}" type="pres">
      <dgm:prSet presAssocID="{5E9C4DC7-B3A3-4C41-ADCD-768C9247E1D6}" presName="thinLine2b" presStyleLbl="callout" presStyleIdx="2" presStyleCnt="7"/>
      <dgm:spPr/>
    </dgm:pt>
    <dgm:pt modelId="{8B9EAAA0-37C7-4ADB-8BCD-BE993DC641B0}" type="pres">
      <dgm:prSet presAssocID="{5E9C4DC7-B3A3-4C41-ADCD-768C9247E1D6}" presName="vertSpace2b" presStyleCnt="0"/>
      <dgm:spPr/>
    </dgm:pt>
    <dgm:pt modelId="{5A05F8E3-CE84-40E2-BE95-B88AA3CD9518}" type="pres">
      <dgm:prSet presAssocID="{48F8BEA4-8670-4B5C-8D6D-CB2C978A10A8}" presName="horz2" presStyleCnt="0"/>
      <dgm:spPr/>
    </dgm:pt>
    <dgm:pt modelId="{17AB488D-B1A9-4CF6-BCB1-6DA65493D819}" type="pres">
      <dgm:prSet presAssocID="{48F8BEA4-8670-4B5C-8D6D-CB2C978A10A8}" presName="horzSpace2" presStyleCnt="0"/>
      <dgm:spPr/>
    </dgm:pt>
    <dgm:pt modelId="{0F4D9E8E-5043-499E-A69A-3D4732C4BEA3}" type="pres">
      <dgm:prSet presAssocID="{48F8BEA4-8670-4B5C-8D6D-CB2C978A10A8}" presName="tx2" presStyleLbl="revTx" presStyleIdx="4" presStyleCnt="8"/>
      <dgm:spPr/>
      <dgm:t>
        <a:bodyPr/>
        <a:lstStyle/>
        <a:p>
          <a:endParaRPr lang="ru-RU"/>
        </a:p>
      </dgm:t>
    </dgm:pt>
    <dgm:pt modelId="{43530C26-D3CB-496F-9118-7AFB2F87C1B9}" type="pres">
      <dgm:prSet presAssocID="{48F8BEA4-8670-4B5C-8D6D-CB2C978A10A8}" presName="vert2" presStyleCnt="0"/>
      <dgm:spPr/>
    </dgm:pt>
    <dgm:pt modelId="{808E2437-1183-4B60-86A3-AEA7693017D4}" type="pres">
      <dgm:prSet presAssocID="{48F8BEA4-8670-4B5C-8D6D-CB2C978A10A8}" presName="thinLine2b" presStyleLbl="callout" presStyleIdx="3" presStyleCnt="7"/>
      <dgm:spPr/>
    </dgm:pt>
    <dgm:pt modelId="{7A9A17E9-428D-4E4E-AF94-E16984F65C62}" type="pres">
      <dgm:prSet presAssocID="{48F8BEA4-8670-4B5C-8D6D-CB2C978A10A8}" presName="vertSpace2b" presStyleCnt="0"/>
      <dgm:spPr/>
    </dgm:pt>
    <dgm:pt modelId="{D28866B7-295C-4DB3-A756-7052D269DC65}" type="pres">
      <dgm:prSet presAssocID="{71E6D076-74DC-48C4-A9F0-96F39ADD5A3B}" presName="horz2" presStyleCnt="0"/>
      <dgm:spPr/>
    </dgm:pt>
    <dgm:pt modelId="{69922EE5-7E6A-4FF9-8FAD-04F602E447B0}" type="pres">
      <dgm:prSet presAssocID="{71E6D076-74DC-48C4-A9F0-96F39ADD5A3B}" presName="horzSpace2" presStyleCnt="0"/>
      <dgm:spPr/>
    </dgm:pt>
    <dgm:pt modelId="{13F48AD9-B277-4715-B276-9CE1CD9210F8}" type="pres">
      <dgm:prSet presAssocID="{71E6D076-74DC-48C4-A9F0-96F39ADD5A3B}" presName="tx2" presStyleLbl="revTx" presStyleIdx="5" presStyleCnt="8"/>
      <dgm:spPr/>
      <dgm:t>
        <a:bodyPr/>
        <a:lstStyle/>
        <a:p>
          <a:endParaRPr lang="ru-RU"/>
        </a:p>
      </dgm:t>
    </dgm:pt>
    <dgm:pt modelId="{B79397DF-7847-4325-B1A4-CB7D61B513EE}" type="pres">
      <dgm:prSet presAssocID="{71E6D076-74DC-48C4-A9F0-96F39ADD5A3B}" presName="vert2" presStyleCnt="0"/>
      <dgm:spPr/>
    </dgm:pt>
    <dgm:pt modelId="{B3D096B8-140F-43D5-9591-ABEC5598C2AC}" type="pres">
      <dgm:prSet presAssocID="{71E6D076-74DC-48C4-A9F0-96F39ADD5A3B}" presName="thinLine2b" presStyleLbl="callout" presStyleIdx="4" presStyleCnt="7"/>
      <dgm:spPr/>
    </dgm:pt>
    <dgm:pt modelId="{927070E5-6479-44E9-B504-C55A341C23E5}" type="pres">
      <dgm:prSet presAssocID="{71E6D076-74DC-48C4-A9F0-96F39ADD5A3B}" presName="vertSpace2b" presStyleCnt="0"/>
      <dgm:spPr/>
    </dgm:pt>
    <dgm:pt modelId="{14C5ACD2-BC26-4C11-9FCD-433926F32989}" type="pres">
      <dgm:prSet presAssocID="{74D64229-B19F-4DDF-9EEB-4F79B5A53D3A}" presName="horz2" presStyleCnt="0"/>
      <dgm:spPr/>
    </dgm:pt>
    <dgm:pt modelId="{AA1FE09F-D457-4496-908D-E9E3DA70CAD6}" type="pres">
      <dgm:prSet presAssocID="{74D64229-B19F-4DDF-9EEB-4F79B5A53D3A}" presName="horzSpace2" presStyleCnt="0"/>
      <dgm:spPr/>
    </dgm:pt>
    <dgm:pt modelId="{F3E8D366-96CC-465B-8D48-691AE289CBCF}" type="pres">
      <dgm:prSet presAssocID="{74D64229-B19F-4DDF-9EEB-4F79B5A53D3A}" presName="tx2" presStyleLbl="revTx" presStyleIdx="6" presStyleCnt="8"/>
      <dgm:spPr/>
      <dgm:t>
        <a:bodyPr/>
        <a:lstStyle/>
        <a:p>
          <a:endParaRPr lang="ru-RU"/>
        </a:p>
      </dgm:t>
    </dgm:pt>
    <dgm:pt modelId="{F00B7DF0-146F-4DDF-9B1E-A24C6B7F3731}" type="pres">
      <dgm:prSet presAssocID="{74D64229-B19F-4DDF-9EEB-4F79B5A53D3A}" presName="vert2" presStyleCnt="0"/>
      <dgm:spPr/>
    </dgm:pt>
    <dgm:pt modelId="{FDEB1ECA-4051-498A-B250-E1B0B61C52F2}" type="pres">
      <dgm:prSet presAssocID="{74D64229-B19F-4DDF-9EEB-4F79B5A53D3A}" presName="thinLine2b" presStyleLbl="callout" presStyleIdx="5" presStyleCnt="7"/>
      <dgm:spPr/>
    </dgm:pt>
    <dgm:pt modelId="{5442F632-D65F-4397-A29D-275BF8F30DC8}" type="pres">
      <dgm:prSet presAssocID="{74D64229-B19F-4DDF-9EEB-4F79B5A53D3A}" presName="vertSpace2b" presStyleCnt="0"/>
      <dgm:spPr/>
    </dgm:pt>
    <dgm:pt modelId="{56BC4ABA-60C6-4D24-B2D3-4E09DEA8BB4B}" type="pres">
      <dgm:prSet presAssocID="{3381C434-ABB8-4E9A-8473-31005B53C753}" presName="horz2" presStyleCnt="0"/>
      <dgm:spPr/>
    </dgm:pt>
    <dgm:pt modelId="{E0B13CA7-25CC-426F-AED1-C6DD64E66CC7}" type="pres">
      <dgm:prSet presAssocID="{3381C434-ABB8-4E9A-8473-31005B53C753}" presName="horzSpace2" presStyleCnt="0"/>
      <dgm:spPr/>
    </dgm:pt>
    <dgm:pt modelId="{A102C51A-3B99-4EC0-A4BC-FE8E83A0D72C}" type="pres">
      <dgm:prSet presAssocID="{3381C434-ABB8-4E9A-8473-31005B53C753}" presName="tx2" presStyleLbl="revTx" presStyleIdx="7" presStyleCnt="8"/>
      <dgm:spPr/>
      <dgm:t>
        <a:bodyPr/>
        <a:lstStyle/>
        <a:p>
          <a:endParaRPr lang="ru-RU"/>
        </a:p>
      </dgm:t>
    </dgm:pt>
    <dgm:pt modelId="{D21167BD-1CFA-4864-B5DB-247B7B480C09}" type="pres">
      <dgm:prSet presAssocID="{3381C434-ABB8-4E9A-8473-31005B53C753}" presName="vert2" presStyleCnt="0"/>
      <dgm:spPr/>
    </dgm:pt>
    <dgm:pt modelId="{6CDEF5D9-498C-4145-968E-1A26BC03DFB9}" type="pres">
      <dgm:prSet presAssocID="{3381C434-ABB8-4E9A-8473-31005B53C753}" presName="thinLine2b" presStyleLbl="callout" presStyleIdx="6" presStyleCnt="7"/>
      <dgm:spPr/>
    </dgm:pt>
    <dgm:pt modelId="{75B296C9-234B-4D5C-A460-DCCCE65A77B8}" type="pres">
      <dgm:prSet presAssocID="{3381C434-ABB8-4E9A-8473-31005B53C753}" presName="vertSpace2b" presStyleCnt="0"/>
      <dgm:spPr/>
    </dgm:pt>
  </dgm:ptLst>
  <dgm:cxnLst>
    <dgm:cxn modelId="{C230285B-1BB5-43DF-9563-9851F2074097}" srcId="{1DA48A00-53D6-4F09-BCD7-C92507CF0EE5}" destId="{71E6D076-74DC-48C4-A9F0-96F39ADD5A3B}" srcOrd="4" destOrd="0" parTransId="{C3DC03B5-742C-4B80-B747-29F4EEC75446}" sibTransId="{24A5618F-CF15-4360-B9B8-FCE6FDB27A9C}"/>
    <dgm:cxn modelId="{BCE72EC9-0797-4021-B0B6-FD0F5A18132D}" srcId="{1DA48A00-53D6-4F09-BCD7-C92507CF0EE5}" destId="{9FAE3147-9B55-4D98-89FC-DF89B1F29CB0}" srcOrd="0" destOrd="0" parTransId="{9085F2E6-DFEA-4CB3-8EE9-4EA9AE5CD421}" sibTransId="{48C2FD23-BF95-4310-BB2C-1B222C57E9C8}"/>
    <dgm:cxn modelId="{D3D76FF1-0B3E-472A-8171-EE875BB5DD31}" type="presOf" srcId="{9FAE3147-9B55-4D98-89FC-DF89B1F29CB0}" destId="{89818A04-FD0D-49B1-A17E-3280CA62CE6E}" srcOrd="0" destOrd="0" presId="urn:microsoft.com/office/officeart/2008/layout/LinedList"/>
    <dgm:cxn modelId="{11E2E27F-777A-48A7-96B0-7C44294CF7F3}" srcId="{1DA48A00-53D6-4F09-BCD7-C92507CF0EE5}" destId="{3381C434-ABB8-4E9A-8473-31005B53C753}" srcOrd="6" destOrd="0" parTransId="{25513EF7-00EA-4402-8848-504ED090D877}" sibTransId="{5C3AC994-C3D8-420B-BB15-E198690943D4}"/>
    <dgm:cxn modelId="{3C0C94D3-18D1-4147-973C-2CB694044E44}" srcId="{1DA48A00-53D6-4F09-BCD7-C92507CF0EE5}" destId="{48F8BEA4-8670-4B5C-8D6D-CB2C978A10A8}" srcOrd="3" destOrd="0" parTransId="{93C713F7-8EF9-4B56-90F6-77180977EF8B}" sibTransId="{F0252838-EEE0-4CEF-A2F4-876C017D18A2}"/>
    <dgm:cxn modelId="{4540A5E7-86A0-4739-97B2-F16F759D2896}" type="presOf" srcId="{5E9C4DC7-B3A3-4C41-ADCD-768C9247E1D6}" destId="{6C3D372B-6ABD-4B34-8217-4292CF4C655F}" srcOrd="0" destOrd="0" presId="urn:microsoft.com/office/officeart/2008/layout/LinedList"/>
    <dgm:cxn modelId="{869421BE-0AA0-4129-BDE5-A7D703BD03D4}" srcId="{1DA48A00-53D6-4F09-BCD7-C92507CF0EE5}" destId="{74D64229-B19F-4DDF-9EEB-4F79B5A53D3A}" srcOrd="5" destOrd="0" parTransId="{48D5E8CC-49F7-4CE1-B29F-3C761B476ACC}" sibTransId="{0309BA10-9FAD-4BE8-B306-D675E239579A}"/>
    <dgm:cxn modelId="{CC246B66-704D-4B5B-9CE4-EF99062D7375}" type="presOf" srcId="{25F0E892-71A8-45AB-9815-11B3142F8277}" destId="{37AC84F1-5722-460D-ACD9-321B5B58B081}" srcOrd="0" destOrd="0" presId="urn:microsoft.com/office/officeart/2008/layout/LinedList"/>
    <dgm:cxn modelId="{5E13CC5B-EF77-419F-8C03-696AF3268DA1}" type="presOf" srcId="{48F8BEA4-8670-4B5C-8D6D-CB2C978A10A8}" destId="{0F4D9E8E-5043-499E-A69A-3D4732C4BEA3}" srcOrd="0" destOrd="0" presId="urn:microsoft.com/office/officeart/2008/layout/LinedList"/>
    <dgm:cxn modelId="{36620A98-059E-4778-AE41-A2F5644BA7C5}" srcId="{1DA48A00-53D6-4F09-BCD7-C92507CF0EE5}" destId="{5E9C4DC7-B3A3-4C41-ADCD-768C9247E1D6}" srcOrd="2" destOrd="0" parTransId="{9D8A7E26-DD0E-4BBD-BB13-BA7304C2825D}" sibTransId="{E50653E8-C3F5-40B1-BAAC-77188CCB65FA}"/>
    <dgm:cxn modelId="{15B8F5E1-D6CF-4BF5-9C38-77A785B7249F}" srcId="{FA01553D-BDD5-4E2D-BDBF-6D15B20160CD}" destId="{1DA48A00-53D6-4F09-BCD7-C92507CF0EE5}" srcOrd="0" destOrd="0" parTransId="{D1DB094E-48E7-49FD-B9C9-159592060836}" sibTransId="{C75DC0F9-D9A5-4269-A836-A013A487F5D9}"/>
    <dgm:cxn modelId="{1FADD3DA-2CC2-49A7-9A96-7371E83B60B6}" type="presOf" srcId="{1DA48A00-53D6-4F09-BCD7-C92507CF0EE5}" destId="{A747DD26-C15F-4ADB-913E-C2A0D0784317}" srcOrd="0" destOrd="0" presId="urn:microsoft.com/office/officeart/2008/layout/LinedList"/>
    <dgm:cxn modelId="{3FB00FB7-A04C-4EA7-A091-DAFAC3265E23}" type="presOf" srcId="{71E6D076-74DC-48C4-A9F0-96F39ADD5A3B}" destId="{13F48AD9-B277-4715-B276-9CE1CD9210F8}" srcOrd="0" destOrd="0" presId="urn:microsoft.com/office/officeart/2008/layout/LinedList"/>
    <dgm:cxn modelId="{59C93705-AF15-43E0-B735-2019AFCB050D}" srcId="{1DA48A00-53D6-4F09-BCD7-C92507CF0EE5}" destId="{25F0E892-71A8-45AB-9815-11B3142F8277}" srcOrd="1" destOrd="0" parTransId="{5ECE39D4-6737-4CF0-B42E-8A2A486A0B97}" sibTransId="{4FB2F61F-1B32-4C84-8C78-7EFBD8A926E1}"/>
    <dgm:cxn modelId="{04FAF4E9-D614-454A-BCBC-C2C8A6E06F2A}" type="presOf" srcId="{FA01553D-BDD5-4E2D-BDBF-6D15B20160CD}" destId="{4908AC98-585C-4E16-B578-59C70C8ED369}" srcOrd="0" destOrd="0" presId="urn:microsoft.com/office/officeart/2008/layout/LinedList"/>
    <dgm:cxn modelId="{2040DB22-735B-4EC0-A30B-862F590FC8D9}" type="presOf" srcId="{74D64229-B19F-4DDF-9EEB-4F79B5A53D3A}" destId="{F3E8D366-96CC-465B-8D48-691AE289CBCF}" srcOrd="0" destOrd="0" presId="urn:microsoft.com/office/officeart/2008/layout/LinedList"/>
    <dgm:cxn modelId="{1CF2D395-7026-4CBA-A7ED-7285CA1655F2}" type="presOf" srcId="{3381C434-ABB8-4E9A-8473-31005B53C753}" destId="{A102C51A-3B99-4EC0-A4BC-FE8E83A0D72C}" srcOrd="0" destOrd="0" presId="urn:microsoft.com/office/officeart/2008/layout/LinedList"/>
    <dgm:cxn modelId="{3400AC75-8EC4-42DB-9346-54AA370F17BF}" type="presParOf" srcId="{4908AC98-585C-4E16-B578-59C70C8ED369}" destId="{37ACF99E-1DE7-4709-AEAB-9A94DB790C19}" srcOrd="0" destOrd="0" presId="urn:microsoft.com/office/officeart/2008/layout/LinedList"/>
    <dgm:cxn modelId="{7492D861-2C85-470D-BDC5-D06CDD8C9C35}" type="presParOf" srcId="{4908AC98-585C-4E16-B578-59C70C8ED369}" destId="{80440EDD-60B7-4704-861E-7A2BA77FA075}" srcOrd="1" destOrd="0" presId="urn:microsoft.com/office/officeart/2008/layout/LinedList"/>
    <dgm:cxn modelId="{4B684B01-9213-47E0-A0BD-F0B046CF79DE}" type="presParOf" srcId="{80440EDD-60B7-4704-861E-7A2BA77FA075}" destId="{A747DD26-C15F-4ADB-913E-C2A0D0784317}" srcOrd="0" destOrd="0" presId="urn:microsoft.com/office/officeart/2008/layout/LinedList"/>
    <dgm:cxn modelId="{9B1B0FC8-FF43-4A47-889B-5CD9ADAE5FBE}" type="presParOf" srcId="{80440EDD-60B7-4704-861E-7A2BA77FA075}" destId="{8586DB12-60CA-47B9-969C-CD457AC2C800}" srcOrd="1" destOrd="0" presId="urn:microsoft.com/office/officeart/2008/layout/LinedList"/>
    <dgm:cxn modelId="{EF096C35-0F75-4671-8497-420622D15717}" type="presParOf" srcId="{8586DB12-60CA-47B9-969C-CD457AC2C800}" destId="{100FC3B7-C935-4643-B2AB-ACAD723016D6}" srcOrd="0" destOrd="0" presId="urn:microsoft.com/office/officeart/2008/layout/LinedList"/>
    <dgm:cxn modelId="{801D677C-A0F4-4BE8-A47F-0278A8EEEFD5}" type="presParOf" srcId="{8586DB12-60CA-47B9-969C-CD457AC2C800}" destId="{7CFAF080-543E-4C0E-92FF-6138D126AD0F}" srcOrd="1" destOrd="0" presId="urn:microsoft.com/office/officeart/2008/layout/LinedList"/>
    <dgm:cxn modelId="{5F8D9D56-775F-4474-92B8-57C9D49459E2}" type="presParOf" srcId="{7CFAF080-543E-4C0E-92FF-6138D126AD0F}" destId="{A6262D4A-27A4-40A0-9871-17D34F64216F}" srcOrd="0" destOrd="0" presId="urn:microsoft.com/office/officeart/2008/layout/LinedList"/>
    <dgm:cxn modelId="{4D216B59-583B-4B84-984F-AE0D08F5D008}" type="presParOf" srcId="{7CFAF080-543E-4C0E-92FF-6138D126AD0F}" destId="{89818A04-FD0D-49B1-A17E-3280CA62CE6E}" srcOrd="1" destOrd="0" presId="urn:microsoft.com/office/officeart/2008/layout/LinedList"/>
    <dgm:cxn modelId="{6A4A6420-9D97-4BB8-8D37-F638EFC905C3}" type="presParOf" srcId="{7CFAF080-543E-4C0E-92FF-6138D126AD0F}" destId="{68F510F0-52B5-4987-BBBB-8B973446A8C0}" srcOrd="2" destOrd="0" presId="urn:microsoft.com/office/officeart/2008/layout/LinedList"/>
    <dgm:cxn modelId="{76C50D5B-73DC-4C96-8950-84A620E2CE85}" type="presParOf" srcId="{8586DB12-60CA-47B9-969C-CD457AC2C800}" destId="{C059332A-AD6B-4BE0-A1B1-41B51368B60F}" srcOrd="2" destOrd="0" presId="urn:microsoft.com/office/officeart/2008/layout/LinedList"/>
    <dgm:cxn modelId="{6C5B0D72-339A-4C58-A1B9-5E8EEDD8EDFB}" type="presParOf" srcId="{8586DB12-60CA-47B9-969C-CD457AC2C800}" destId="{F6C5AF73-3B4D-45D8-A91C-2899E005CE30}" srcOrd="3" destOrd="0" presId="urn:microsoft.com/office/officeart/2008/layout/LinedList"/>
    <dgm:cxn modelId="{66268E11-3841-4161-85BD-9AC57E34EC31}" type="presParOf" srcId="{8586DB12-60CA-47B9-969C-CD457AC2C800}" destId="{3A6E7F64-78A4-41ED-AB41-DE58D9DD2D8B}" srcOrd="4" destOrd="0" presId="urn:microsoft.com/office/officeart/2008/layout/LinedList"/>
    <dgm:cxn modelId="{D2A3773F-E689-40C3-89CC-A06A17B018C8}" type="presParOf" srcId="{3A6E7F64-78A4-41ED-AB41-DE58D9DD2D8B}" destId="{945F96B5-5075-4D85-96E4-459540A10524}" srcOrd="0" destOrd="0" presId="urn:microsoft.com/office/officeart/2008/layout/LinedList"/>
    <dgm:cxn modelId="{2BE16E26-950F-4B6B-8591-4A881ADDE21D}" type="presParOf" srcId="{3A6E7F64-78A4-41ED-AB41-DE58D9DD2D8B}" destId="{37AC84F1-5722-460D-ACD9-321B5B58B081}" srcOrd="1" destOrd="0" presId="urn:microsoft.com/office/officeart/2008/layout/LinedList"/>
    <dgm:cxn modelId="{457C0638-70E1-43ED-A7D2-AE955ACA05CA}" type="presParOf" srcId="{3A6E7F64-78A4-41ED-AB41-DE58D9DD2D8B}" destId="{55AF7214-9751-4CC3-AA10-C8143C47CD5D}" srcOrd="2" destOrd="0" presId="urn:microsoft.com/office/officeart/2008/layout/LinedList"/>
    <dgm:cxn modelId="{5C0B4DC5-B1AB-4A28-B6C2-8B038F0A2261}" type="presParOf" srcId="{8586DB12-60CA-47B9-969C-CD457AC2C800}" destId="{A1A0088A-ADB8-4D84-83D6-EFE23F2D92BD}" srcOrd="5" destOrd="0" presId="urn:microsoft.com/office/officeart/2008/layout/LinedList"/>
    <dgm:cxn modelId="{6BBAA9EF-98AD-4D21-93FB-56D081B94113}" type="presParOf" srcId="{8586DB12-60CA-47B9-969C-CD457AC2C800}" destId="{B13A1D53-462B-44CF-8606-FC17D25F07A7}" srcOrd="6" destOrd="0" presId="urn:microsoft.com/office/officeart/2008/layout/LinedList"/>
    <dgm:cxn modelId="{D237CDE3-CC44-4880-9B1F-6EFDA664BBAD}" type="presParOf" srcId="{8586DB12-60CA-47B9-969C-CD457AC2C800}" destId="{9D7B7655-3F47-409E-AD52-C7279906937D}" srcOrd="7" destOrd="0" presId="urn:microsoft.com/office/officeart/2008/layout/LinedList"/>
    <dgm:cxn modelId="{2B5DCB91-59EA-400F-842D-01DE675E8975}" type="presParOf" srcId="{9D7B7655-3F47-409E-AD52-C7279906937D}" destId="{23D6BB81-C3CD-4E72-996E-138D0F9CF4DF}" srcOrd="0" destOrd="0" presId="urn:microsoft.com/office/officeart/2008/layout/LinedList"/>
    <dgm:cxn modelId="{83148A53-A868-48DE-8C6D-32294A6BF415}" type="presParOf" srcId="{9D7B7655-3F47-409E-AD52-C7279906937D}" destId="{6C3D372B-6ABD-4B34-8217-4292CF4C655F}" srcOrd="1" destOrd="0" presId="urn:microsoft.com/office/officeart/2008/layout/LinedList"/>
    <dgm:cxn modelId="{59D5E3FC-D3F5-4D4A-8C59-C05E572A2988}" type="presParOf" srcId="{9D7B7655-3F47-409E-AD52-C7279906937D}" destId="{E157C2C7-83DE-454F-AD33-7B07FEBEA742}" srcOrd="2" destOrd="0" presId="urn:microsoft.com/office/officeart/2008/layout/LinedList"/>
    <dgm:cxn modelId="{5E1F33F8-A65C-4619-9537-98E3E6B4C2B0}" type="presParOf" srcId="{8586DB12-60CA-47B9-969C-CD457AC2C800}" destId="{FFDA9421-DA01-41EC-BAE3-3E7CA29858B5}" srcOrd="8" destOrd="0" presId="urn:microsoft.com/office/officeart/2008/layout/LinedList"/>
    <dgm:cxn modelId="{3A44AA82-166A-4E5B-9188-79A9E033C360}" type="presParOf" srcId="{8586DB12-60CA-47B9-969C-CD457AC2C800}" destId="{8B9EAAA0-37C7-4ADB-8BCD-BE993DC641B0}" srcOrd="9" destOrd="0" presId="urn:microsoft.com/office/officeart/2008/layout/LinedList"/>
    <dgm:cxn modelId="{F36CEB8C-5339-44D2-8A27-6808F43611B6}" type="presParOf" srcId="{8586DB12-60CA-47B9-969C-CD457AC2C800}" destId="{5A05F8E3-CE84-40E2-BE95-B88AA3CD9518}" srcOrd="10" destOrd="0" presId="urn:microsoft.com/office/officeart/2008/layout/LinedList"/>
    <dgm:cxn modelId="{FEE606FD-9922-4103-9756-AA2F753F2C31}" type="presParOf" srcId="{5A05F8E3-CE84-40E2-BE95-B88AA3CD9518}" destId="{17AB488D-B1A9-4CF6-BCB1-6DA65493D819}" srcOrd="0" destOrd="0" presId="urn:microsoft.com/office/officeart/2008/layout/LinedList"/>
    <dgm:cxn modelId="{1E60ECDD-DD81-4A4F-963B-76A83BA8E0BB}" type="presParOf" srcId="{5A05F8E3-CE84-40E2-BE95-B88AA3CD9518}" destId="{0F4D9E8E-5043-499E-A69A-3D4732C4BEA3}" srcOrd="1" destOrd="0" presId="urn:microsoft.com/office/officeart/2008/layout/LinedList"/>
    <dgm:cxn modelId="{926B07F2-83B9-442C-9C8B-5A052CBB66EC}" type="presParOf" srcId="{5A05F8E3-CE84-40E2-BE95-B88AA3CD9518}" destId="{43530C26-D3CB-496F-9118-7AFB2F87C1B9}" srcOrd="2" destOrd="0" presId="urn:microsoft.com/office/officeart/2008/layout/LinedList"/>
    <dgm:cxn modelId="{35107C0F-B0AC-4895-BCDD-FBDE87B5445B}" type="presParOf" srcId="{8586DB12-60CA-47B9-969C-CD457AC2C800}" destId="{808E2437-1183-4B60-86A3-AEA7693017D4}" srcOrd="11" destOrd="0" presId="urn:microsoft.com/office/officeart/2008/layout/LinedList"/>
    <dgm:cxn modelId="{D842ED07-6893-436D-95FF-96AF2B97F33F}" type="presParOf" srcId="{8586DB12-60CA-47B9-969C-CD457AC2C800}" destId="{7A9A17E9-428D-4E4E-AF94-E16984F65C62}" srcOrd="12" destOrd="0" presId="urn:microsoft.com/office/officeart/2008/layout/LinedList"/>
    <dgm:cxn modelId="{4E6E28B5-AE52-44D1-9B9C-48E802C7577C}" type="presParOf" srcId="{8586DB12-60CA-47B9-969C-CD457AC2C800}" destId="{D28866B7-295C-4DB3-A756-7052D269DC65}" srcOrd="13" destOrd="0" presId="urn:microsoft.com/office/officeart/2008/layout/LinedList"/>
    <dgm:cxn modelId="{F73C762E-8FB2-43E3-B2CE-598FE9E57C2C}" type="presParOf" srcId="{D28866B7-295C-4DB3-A756-7052D269DC65}" destId="{69922EE5-7E6A-4FF9-8FAD-04F602E447B0}" srcOrd="0" destOrd="0" presId="urn:microsoft.com/office/officeart/2008/layout/LinedList"/>
    <dgm:cxn modelId="{DCD60A73-6B3F-4FF6-9703-2A9991874311}" type="presParOf" srcId="{D28866B7-295C-4DB3-A756-7052D269DC65}" destId="{13F48AD9-B277-4715-B276-9CE1CD9210F8}" srcOrd="1" destOrd="0" presId="urn:microsoft.com/office/officeart/2008/layout/LinedList"/>
    <dgm:cxn modelId="{FCF5E724-1EE6-4EE8-BD79-6D3D65A56EFC}" type="presParOf" srcId="{D28866B7-295C-4DB3-A756-7052D269DC65}" destId="{B79397DF-7847-4325-B1A4-CB7D61B513EE}" srcOrd="2" destOrd="0" presId="urn:microsoft.com/office/officeart/2008/layout/LinedList"/>
    <dgm:cxn modelId="{9B577232-80B9-4732-9A9B-F1CCCCDB2964}" type="presParOf" srcId="{8586DB12-60CA-47B9-969C-CD457AC2C800}" destId="{B3D096B8-140F-43D5-9591-ABEC5598C2AC}" srcOrd="14" destOrd="0" presId="urn:microsoft.com/office/officeart/2008/layout/LinedList"/>
    <dgm:cxn modelId="{4B10370B-41F2-4265-9F50-53E8EE076DC6}" type="presParOf" srcId="{8586DB12-60CA-47B9-969C-CD457AC2C800}" destId="{927070E5-6479-44E9-B504-C55A341C23E5}" srcOrd="15" destOrd="0" presId="urn:microsoft.com/office/officeart/2008/layout/LinedList"/>
    <dgm:cxn modelId="{B29CDFCB-52FA-4DDB-A37C-9A4E72F7E945}" type="presParOf" srcId="{8586DB12-60CA-47B9-969C-CD457AC2C800}" destId="{14C5ACD2-BC26-4C11-9FCD-433926F32989}" srcOrd="16" destOrd="0" presId="urn:microsoft.com/office/officeart/2008/layout/LinedList"/>
    <dgm:cxn modelId="{AD3CDF25-5CFA-4E80-B414-5D0C5FDBB022}" type="presParOf" srcId="{14C5ACD2-BC26-4C11-9FCD-433926F32989}" destId="{AA1FE09F-D457-4496-908D-E9E3DA70CAD6}" srcOrd="0" destOrd="0" presId="urn:microsoft.com/office/officeart/2008/layout/LinedList"/>
    <dgm:cxn modelId="{A8339B0C-A6DF-4284-8EB8-7010B8FD9F81}" type="presParOf" srcId="{14C5ACD2-BC26-4C11-9FCD-433926F32989}" destId="{F3E8D366-96CC-465B-8D48-691AE289CBCF}" srcOrd="1" destOrd="0" presId="urn:microsoft.com/office/officeart/2008/layout/LinedList"/>
    <dgm:cxn modelId="{C161E91B-5206-465D-A464-756F53234772}" type="presParOf" srcId="{14C5ACD2-BC26-4C11-9FCD-433926F32989}" destId="{F00B7DF0-146F-4DDF-9B1E-A24C6B7F3731}" srcOrd="2" destOrd="0" presId="urn:microsoft.com/office/officeart/2008/layout/LinedList"/>
    <dgm:cxn modelId="{0F6F07FF-FA63-4525-A36D-A39CF50B5070}" type="presParOf" srcId="{8586DB12-60CA-47B9-969C-CD457AC2C800}" destId="{FDEB1ECA-4051-498A-B250-E1B0B61C52F2}" srcOrd="17" destOrd="0" presId="urn:microsoft.com/office/officeart/2008/layout/LinedList"/>
    <dgm:cxn modelId="{17A86269-3DA3-4EB4-A000-7F9E6927CD8D}" type="presParOf" srcId="{8586DB12-60CA-47B9-969C-CD457AC2C800}" destId="{5442F632-D65F-4397-A29D-275BF8F30DC8}" srcOrd="18" destOrd="0" presId="urn:microsoft.com/office/officeart/2008/layout/LinedList"/>
    <dgm:cxn modelId="{1967B87B-00A9-4C41-B0D4-F97F89923055}" type="presParOf" srcId="{8586DB12-60CA-47B9-969C-CD457AC2C800}" destId="{56BC4ABA-60C6-4D24-B2D3-4E09DEA8BB4B}" srcOrd="19" destOrd="0" presId="urn:microsoft.com/office/officeart/2008/layout/LinedList"/>
    <dgm:cxn modelId="{A55CA27C-5074-4BEF-AA8B-BFFB49858E5E}" type="presParOf" srcId="{56BC4ABA-60C6-4D24-B2D3-4E09DEA8BB4B}" destId="{E0B13CA7-25CC-426F-AED1-C6DD64E66CC7}" srcOrd="0" destOrd="0" presId="urn:microsoft.com/office/officeart/2008/layout/LinedList"/>
    <dgm:cxn modelId="{3442CF8E-5A8F-4E5F-9D3C-BEBC37DD7108}" type="presParOf" srcId="{56BC4ABA-60C6-4D24-B2D3-4E09DEA8BB4B}" destId="{A102C51A-3B99-4EC0-A4BC-FE8E83A0D72C}" srcOrd="1" destOrd="0" presId="urn:microsoft.com/office/officeart/2008/layout/LinedList"/>
    <dgm:cxn modelId="{2D49C793-AE8B-4630-89F9-76A040BFE155}" type="presParOf" srcId="{56BC4ABA-60C6-4D24-B2D3-4E09DEA8BB4B}" destId="{D21167BD-1CFA-4864-B5DB-247B7B480C09}" srcOrd="2" destOrd="0" presId="urn:microsoft.com/office/officeart/2008/layout/LinedList"/>
    <dgm:cxn modelId="{3EBFA4BB-70D3-4BB9-A9CB-DA0EC4803103}" type="presParOf" srcId="{8586DB12-60CA-47B9-969C-CD457AC2C800}" destId="{6CDEF5D9-498C-4145-968E-1A26BC03DFB9}" srcOrd="20" destOrd="0" presId="urn:microsoft.com/office/officeart/2008/layout/LinedList"/>
    <dgm:cxn modelId="{C55DE105-12DC-4085-8D10-95FF20F4B8EC}" type="presParOf" srcId="{8586DB12-60CA-47B9-969C-CD457AC2C800}" destId="{75B296C9-234B-4D5C-A460-DCCCE65A77B8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CF99E-1DE7-4709-AEAB-9A94DB790C19}">
      <dsp:nvSpPr>
        <dsp:cNvPr id="0" name=""/>
        <dsp:cNvSpPr/>
      </dsp:nvSpPr>
      <dsp:spPr>
        <a:xfrm>
          <a:off x="0" y="1667"/>
          <a:ext cx="7889277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7DD26-C15F-4ADB-913E-C2A0D0784317}">
      <dsp:nvSpPr>
        <dsp:cNvPr id="0" name=""/>
        <dsp:cNvSpPr/>
      </dsp:nvSpPr>
      <dsp:spPr>
        <a:xfrm>
          <a:off x="0" y="1667"/>
          <a:ext cx="1577855" cy="3412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PF BeauSans Pro" panose="02000500000000020004" pitchFamily="50" charset="0"/>
            </a:rPr>
            <a:t>Пристально смотрели</a:t>
          </a:r>
        </a:p>
      </dsp:txBody>
      <dsp:txXfrm>
        <a:off x="0" y="1667"/>
        <a:ext cx="1577855" cy="3412705"/>
      </dsp:txXfrm>
    </dsp:sp>
    <dsp:sp modelId="{89818A04-FD0D-49B1-A17E-3280CA62CE6E}">
      <dsp:nvSpPr>
        <dsp:cNvPr id="0" name=""/>
        <dsp:cNvSpPr/>
      </dsp:nvSpPr>
      <dsp:spPr>
        <a:xfrm>
          <a:off x="1696194" y="24705"/>
          <a:ext cx="6193082" cy="460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PF BeauSans Pro" panose="02000500000000020004" pitchFamily="50" charset="0"/>
            </a:rPr>
            <a:t>XCA</a:t>
          </a:r>
          <a:r>
            <a:rPr lang="ru-RU" sz="2200" kern="1200" dirty="0">
              <a:latin typeface="PF BeauSans Pro" panose="02000500000000020004" pitchFamily="50" charset="0"/>
            </a:rPr>
            <a:t> – мини УЦ</a:t>
          </a:r>
        </a:p>
      </dsp:txBody>
      <dsp:txXfrm>
        <a:off x="1696194" y="24705"/>
        <a:ext cx="6193082" cy="460748"/>
      </dsp:txXfrm>
    </dsp:sp>
    <dsp:sp modelId="{C059332A-AD6B-4BE0-A1B1-41B51368B60F}">
      <dsp:nvSpPr>
        <dsp:cNvPr id="0" name=""/>
        <dsp:cNvSpPr/>
      </dsp:nvSpPr>
      <dsp:spPr>
        <a:xfrm>
          <a:off x="1577855" y="485453"/>
          <a:ext cx="631142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C84F1-5722-460D-ACD9-321B5B58B081}">
      <dsp:nvSpPr>
        <dsp:cNvPr id="0" name=""/>
        <dsp:cNvSpPr/>
      </dsp:nvSpPr>
      <dsp:spPr>
        <a:xfrm>
          <a:off x="1696194" y="508491"/>
          <a:ext cx="6193082" cy="460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PF BeauSans Pro" panose="02000500000000020004" pitchFamily="50" charset="0"/>
            </a:rPr>
            <a:t>CXFSSL</a:t>
          </a:r>
          <a:endParaRPr lang="ru-RU" sz="2200" kern="1200" dirty="0">
            <a:latin typeface="PF BeauSans Pro" panose="02000500000000020004" pitchFamily="50" charset="0"/>
          </a:endParaRPr>
        </a:p>
      </dsp:txBody>
      <dsp:txXfrm>
        <a:off x="1696194" y="508491"/>
        <a:ext cx="6193082" cy="460748"/>
      </dsp:txXfrm>
    </dsp:sp>
    <dsp:sp modelId="{A1A0088A-ADB8-4D84-83D6-EFE23F2D92BD}">
      <dsp:nvSpPr>
        <dsp:cNvPr id="0" name=""/>
        <dsp:cNvSpPr/>
      </dsp:nvSpPr>
      <dsp:spPr>
        <a:xfrm>
          <a:off x="1577855" y="969239"/>
          <a:ext cx="631142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D372B-6ABD-4B34-8217-4292CF4C655F}">
      <dsp:nvSpPr>
        <dsp:cNvPr id="0" name=""/>
        <dsp:cNvSpPr/>
      </dsp:nvSpPr>
      <dsp:spPr>
        <a:xfrm>
          <a:off x="1696194" y="992277"/>
          <a:ext cx="6193082" cy="460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PF BeauSans Pro" panose="02000500000000020004" pitchFamily="50" charset="0"/>
            </a:rPr>
            <a:t>Boulder</a:t>
          </a:r>
          <a:endParaRPr lang="ru-RU" sz="2200" kern="1200" dirty="0">
            <a:latin typeface="PF BeauSans Pro" panose="02000500000000020004" pitchFamily="50" charset="0"/>
          </a:endParaRPr>
        </a:p>
      </dsp:txBody>
      <dsp:txXfrm>
        <a:off x="1696194" y="992277"/>
        <a:ext cx="6193082" cy="460748"/>
      </dsp:txXfrm>
    </dsp:sp>
    <dsp:sp modelId="{FFDA9421-DA01-41EC-BAE3-3E7CA29858B5}">
      <dsp:nvSpPr>
        <dsp:cNvPr id="0" name=""/>
        <dsp:cNvSpPr/>
      </dsp:nvSpPr>
      <dsp:spPr>
        <a:xfrm>
          <a:off x="1577855" y="1453025"/>
          <a:ext cx="631142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D9E8E-5043-499E-A69A-3D4732C4BEA3}">
      <dsp:nvSpPr>
        <dsp:cNvPr id="0" name=""/>
        <dsp:cNvSpPr/>
      </dsp:nvSpPr>
      <dsp:spPr>
        <a:xfrm>
          <a:off x="1696194" y="1476063"/>
          <a:ext cx="6193082" cy="460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EA501D"/>
              </a:solidFill>
              <a:latin typeface="PF BeauSans Pro" panose="02000500000000020004" pitchFamily="50" charset="0"/>
            </a:rPr>
            <a:t>Dogtag PKI</a:t>
          </a:r>
          <a:r>
            <a:rPr lang="ru-RU" sz="2400" b="1" kern="1200" dirty="0">
              <a:solidFill>
                <a:srgbClr val="EA501D"/>
              </a:solidFill>
              <a:latin typeface="PF BeauSans Pro" panose="02000500000000020004" pitchFamily="50" charset="0"/>
            </a:rPr>
            <a:t> – удобный и простой</a:t>
          </a:r>
        </a:p>
      </dsp:txBody>
      <dsp:txXfrm>
        <a:off x="1696194" y="1476063"/>
        <a:ext cx="6193082" cy="460748"/>
      </dsp:txXfrm>
    </dsp:sp>
    <dsp:sp modelId="{808E2437-1183-4B60-86A3-AEA7693017D4}">
      <dsp:nvSpPr>
        <dsp:cNvPr id="0" name=""/>
        <dsp:cNvSpPr/>
      </dsp:nvSpPr>
      <dsp:spPr>
        <a:xfrm>
          <a:off x="1577855" y="1936811"/>
          <a:ext cx="631142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48AD9-B277-4715-B276-9CE1CD9210F8}">
      <dsp:nvSpPr>
        <dsp:cNvPr id="0" name=""/>
        <dsp:cNvSpPr/>
      </dsp:nvSpPr>
      <dsp:spPr>
        <a:xfrm>
          <a:off x="1696194" y="1959849"/>
          <a:ext cx="6193082" cy="460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PF BeauSans Pro" panose="02000500000000020004" pitchFamily="50" charset="0"/>
            </a:rPr>
            <a:t>OpenCA</a:t>
          </a:r>
          <a:endParaRPr lang="ru-RU" sz="2200" kern="1200" dirty="0">
            <a:latin typeface="PF BeauSans Pro" panose="02000500000000020004" pitchFamily="50" charset="0"/>
          </a:endParaRPr>
        </a:p>
      </dsp:txBody>
      <dsp:txXfrm>
        <a:off x="1696194" y="1959849"/>
        <a:ext cx="6193082" cy="460748"/>
      </dsp:txXfrm>
    </dsp:sp>
    <dsp:sp modelId="{B3D096B8-140F-43D5-9591-ABEC5598C2AC}">
      <dsp:nvSpPr>
        <dsp:cNvPr id="0" name=""/>
        <dsp:cNvSpPr/>
      </dsp:nvSpPr>
      <dsp:spPr>
        <a:xfrm>
          <a:off x="1577855" y="2420597"/>
          <a:ext cx="631142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D366-96CC-465B-8D48-691AE289CBCF}">
      <dsp:nvSpPr>
        <dsp:cNvPr id="0" name=""/>
        <dsp:cNvSpPr/>
      </dsp:nvSpPr>
      <dsp:spPr>
        <a:xfrm>
          <a:off x="1696194" y="2443635"/>
          <a:ext cx="6193082" cy="460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EA501D"/>
              </a:solidFill>
              <a:latin typeface="PF BeauSans Pro" panose="02000500000000020004" pitchFamily="50" charset="0"/>
            </a:rPr>
            <a:t>EJBCA – </a:t>
          </a:r>
          <a:r>
            <a:rPr lang="ru-RU" sz="2400" b="1" kern="1200" dirty="0">
              <a:solidFill>
                <a:srgbClr val="EA501D"/>
              </a:solidFill>
              <a:latin typeface="PF BeauSans Pro" panose="02000500000000020004" pitchFamily="50" charset="0"/>
            </a:rPr>
            <a:t>победитель</a:t>
          </a:r>
        </a:p>
      </dsp:txBody>
      <dsp:txXfrm>
        <a:off x="1696194" y="2443635"/>
        <a:ext cx="6193082" cy="460748"/>
      </dsp:txXfrm>
    </dsp:sp>
    <dsp:sp modelId="{FDEB1ECA-4051-498A-B250-E1B0B61C52F2}">
      <dsp:nvSpPr>
        <dsp:cNvPr id="0" name=""/>
        <dsp:cNvSpPr/>
      </dsp:nvSpPr>
      <dsp:spPr>
        <a:xfrm>
          <a:off x="1577855" y="2904383"/>
          <a:ext cx="631142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2C51A-3B99-4EC0-A4BC-FE8E83A0D72C}">
      <dsp:nvSpPr>
        <dsp:cNvPr id="0" name=""/>
        <dsp:cNvSpPr/>
      </dsp:nvSpPr>
      <dsp:spPr>
        <a:xfrm>
          <a:off x="1696194" y="2927420"/>
          <a:ext cx="6193082" cy="460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>
              <a:solidFill>
                <a:schemeClr val="tx1"/>
              </a:solidFill>
              <a:latin typeface="PF BeauSans Pro" panose="02000500000000020004" pitchFamily="50" charset="0"/>
            </a:rPr>
            <a:t>OpenXPKI</a:t>
          </a:r>
          <a:r>
            <a:rPr lang="ru-RU" sz="2400" b="0" kern="1200" dirty="0">
              <a:solidFill>
                <a:schemeClr val="tx1"/>
              </a:solidFill>
              <a:latin typeface="PF BeauSans Pro" panose="02000500000000020004" pitchFamily="50" charset="0"/>
            </a:rPr>
            <a:t> – хорош, но требует доработок</a:t>
          </a:r>
        </a:p>
      </dsp:txBody>
      <dsp:txXfrm>
        <a:off x="1696194" y="2927420"/>
        <a:ext cx="6193082" cy="460748"/>
      </dsp:txXfrm>
    </dsp:sp>
    <dsp:sp modelId="{6CDEF5D9-498C-4145-968E-1A26BC03DFB9}">
      <dsp:nvSpPr>
        <dsp:cNvPr id="0" name=""/>
        <dsp:cNvSpPr/>
      </dsp:nvSpPr>
      <dsp:spPr>
        <a:xfrm>
          <a:off x="1577855" y="3388169"/>
          <a:ext cx="631142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8C47-0165-46D4-9576-51831E317731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42C1E-EE28-4BE6-BDD9-F18092F0B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5044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79C24-81B8-4E3B-AC34-5734A4061C49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5AEB3-3D51-4ACC-914F-E21E00EA9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263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180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80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914180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3pPr>
    <a:lvl4pPr marL="1371268" algn="l" defTabSz="914180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4pPr>
    <a:lvl5pPr marL="1828355" algn="l" defTabSz="914180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5pPr>
    <a:lvl6pPr marL="2285448" algn="l" defTabSz="914180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6pPr>
    <a:lvl7pPr marL="2742538" algn="l" defTabSz="914180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7pPr>
    <a:lvl8pPr marL="3199628" algn="l" defTabSz="914180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8pPr>
    <a:lvl9pPr marL="3656713" algn="l" defTabSz="914180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Про</a:t>
            </a:r>
          </a:p>
        </p:txBody>
      </p:sp>
    </p:spTree>
    <p:extLst>
      <p:ext uri="{BB962C8B-B14F-4D97-AF65-F5344CB8AC3E}">
        <p14:creationId xmlns:p14="http://schemas.microsoft.com/office/powerpoint/2010/main" val="380696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 разработчикам отечественных ОС мы пошли за </a:t>
            </a:r>
          </a:p>
        </p:txBody>
      </p:sp>
    </p:spTree>
    <p:extLst>
      <p:ext uri="{BB962C8B-B14F-4D97-AF65-F5344CB8AC3E}">
        <p14:creationId xmlns:p14="http://schemas.microsoft.com/office/powerpoint/2010/main" val="217405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 разработчикам отечественных ОС мы пошли за </a:t>
            </a:r>
          </a:p>
        </p:txBody>
      </p:sp>
    </p:spTree>
    <p:extLst>
      <p:ext uri="{BB962C8B-B14F-4D97-AF65-F5344CB8AC3E}">
        <p14:creationId xmlns:p14="http://schemas.microsoft.com/office/powerpoint/2010/main" val="38696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 разработчикам отечественных ОС мы пошли за </a:t>
            </a:r>
          </a:p>
        </p:txBody>
      </p:sp>
    </p:spTree>
    <p:extLst>
      <p:ext uri="{BB962C8B-B14F-4D97-AF65-F5344CB8AC3E}">
        <p14:creationId xmlns:p14="http://schemas.microsoft.com/office/powerpoint/2010/main" val="100485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 разработчикам отечественных ОС мы пошли за </a:t>
            </a:r>
          </a:p>
        </p:txBody>
      </p:sp>
    </p:spTree>
    <p:extLst>
      <p:ext uri="{BB962C8B-B14F-4D97-AF65-F5344CB8AC3E}">
        <p14:creationId xmlns:p14="http://schemas.microsoft.com/office/powerpoint/2010/main" val="2015850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 разработчикам отечественных ОС мы пошли за </a:t>
            </a:r>
          </a:p>
        </p:txBody>
      </p:sp>
    </p:spTree>
    <p:extLst>
      <p:ext uri="{BB962C8B-B14F-4D97-AF65-F5344CB8AC3E}">
        <p14:creationId xmlns:p14="http://schemas.microsoft.com/office/powerpoint/2010/main" val="1100598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 разработчикам отечественных ОС мы пошли за </a:t>
            </a:r>
          </a:p>
        </p:txBody>
      </p:sp>
    </p:spTree>
    <p:extLst>
      <p:ext uri="{BB962C8B-B14F-4D97-AF65-F5344CB8AC3E}">
        <p14:creationId xmlns:p14="http://schemas.microsoft.com/office/powerpoint/2010/main" val="131677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51629" y="3739669"/>
            <a:ext cx="9518933" cy="335829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lang="ru-RU" sz="8333" strike="noStrike" kern="1200" dirty="0">
                <a:solidFill>
                  <a:srgbClr val="464749"/>
                </a:solidFill>
                <a:latin typeface="PF BeauSans Pro SemiBold" pitchFamily="50" charset="0"/>
                <a:ea typeface="+mj-ea"/>
                <a:cs typeface="+mj-cs"/>
              </a:defRPr>
            </a:lvl1pPr>
            <a:lvl2pPr marL="507898" indent="0">
              <a:buNone/>
              <a:defRPr/>
            </a:lvl2pPr>
            <a:lvl3pPr marL="1015796" indent="0">
              <a:buNone/>
              <a:defRPr/>
            </a:lvl3pPr>
            <a:lvl4pPr marL="1523688" indent="0">
              <a:buNone/>
              <a:defRPr/>
            </a:lvl4pPr>
            <a:lvl5pPr marL="2031586" indent="0">
              <a:buNone/>
              <a:defRPr/>
            </a:lvl5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1" hasCustomPrompt="1"/>
          </p:nvPr>
        </p:nvSpPr>
        <p:spPr>
          <a:xfrm>
            <a:off x="3451629" y="7148181"/>
            <a:ext cx="9518933" cy="2880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ru-RU" sz="6110" kern="1200" dirty="0" smtClean="0">
                <a:solidFill>
                  <a:schemeClr val="tx1"/>
                </a:solidFill>
                <a:latin typeface="PF BeauSans Pro" pitchFamily="50" charset="0"/>
                <a:ea typeface="+mn-ea"/>
                <a:cs typeface="+mn-cs"/>
              </a:defRPr>
            </a:lvl1pPr>
            <a:lvl2pPr marL="507898" indent="0">
              <a:buNone/>
              <a:defRPr lang="ru-RU" sz="6110" kern="1200" dirty="0" smtClean="0">
                <a:solidFill>
                  <a:schemeClr val="tx1"/>
                </a:solidFill>
                <a:latin typeface="PF BeauSans Pro" pitchFamily="50" charset="0"/>
                <a:ea typeface="+mn-ea"/>
                <a:cs typeface="+mn-cs"/>
              </a:defRPr>
            </a:lvl2pPr>
            <a:lvl3pPr marL="1015796" indent="0">
              <a:buNone/>
              <a:defRPr lang="ru-RU" sz="6110" kern="1200" dirty="0" smtClean="0">
                <a:solidFill>
                  <a:schemeClr val="tx1"/>
                </a:solidFill>
                <a:latin typeface="PF BeauSans Pro" pitchFamily="50" charset="0"/>
                <a:ea typeface="+mn-ea"/>
                <a:cs typeface="+mn-cs"/>
              </a:defRPr>
            </a:lvl3pPr>
            <a:lvl4pPr marL="1523688" indent="0">
              <a:buNone/>
              <a:defRPr lang="ru-RU" sz="6110" kern="1200" dirty="0" smtClean="0">
                <a:solidFill>
                  <a:schemeClr val="tx1"/>
                </a:solidFill>
                <a:latin typeface="PF BeauSans Pro" pitchFamily="50" charset="0"/>
                <a:ea typeface="+mn-ea"/>
                <a:cs typeface="+mn-cs"/>
              </a:defRPr>
            </a:lvl4pPr>
            <a:lvl5pPr marL="2031586" indent="0">
              <a:buNone/>
              <a:defRPr lang="ru-RU" sz="6110" kern="1200" dirty="0">
                <a:solidFill>
                  <a:schemeClr val="tx1"/>
                </a:solidFill>
                <a:latin typeface="PF BeauSans Pro" pitchFamily="50" charset="0"/>
                <a:ea typeface="+mn-ea"/>
                <a:cs typeface="+mn-cs"/>
              </a:defRPr>
            </a:lvl5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6C90BF-4D9A-4D4B-830B-4925AB2FF9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70562" y="3740496"/>
            <a:ext cx="6985203" cy="6288088"/>
          </a:xfrm>
          <a:prstGeom prst="rect">
            <a:avLst/>
          </a:prstGeom>
        </p:spPr>
        <p:txBody>
          <a:bodyPr/>
          <a:lstStyle/>
          <a:p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2344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2331756" y="1049289"/>
            <a:ext cx="19918896" cy="165618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lang="ru-RU" sz="6665" strike="noStrike" kern="1200" dirty="0">
                <a:solidFill>
                  <a:srgbClr val="464749"/>
                </a:solidFill>
                <a:latin typeface="PF BeauSans Pro SemiBold" pitchFamily="50" charset="0"/>
                <a:ea typeface="+mj-ea"/>
                <a:cs typeface="+mj-cs"/>
              </a:defRPr>
            </a:lvl1pPr>
            <a:lvl2pPr marL="507898" indent="0">
              <a:buNone/>
              <a:defRPr/>
            </a:lvl2pPr>
            <a:lvl3pPr marL="1015796" indent="0">
              <a:buNone/>
              <a:defRPr/>
            </a:lvl3pPr>
            <a:lvl4pPr marL="1523688" indent="0">
              <a:buNone/>
              <a:defRPr/>
            </a:lvl4pPr>
            <a:lvl5pPr marL="2031586" indent="0">
              <a:buNone/>
              <a:defRPr/>
            </a:lvl5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Содержимое 3">
            <a:extLst>
              <a:ext uri="{FF2B5EF4-FFF2-40B4-BE49-F238E27FC236}">
                <a16:creationId xmlns:a16="http://schemas.microsoft.com/office/drawing/2014/main" id="{86A2CD03-199D-4048-B9D1-0D510BCB96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19574" y="3497566"/>
            <a:ext cx="12010837" cy="7704857"/>
          </a:xfrm>
          <a:prstGeom prst="rect">
            <a:avLst/>
          </a:prstGeom>
        </p:spPr>
        <p:txBody>
          <a:bodyPr anchor="t" anchorCtr="0"/>
          <a:lstStyle>
            <a:lvl1pPr marL="719852" indent="-719852">
              <a:buSzPct val="80000"/>
              <a:buFont typeface="Arial" panose="020B0604020202020204" pitchFamily="34" charset="0"/>
              <a:buChar char="•"/>
              <a:defRPr sz="4442"/>
            </a:lvl1pPr>
            <a:lvl2pPr marL="1439709" indent="-639872">
              <a:defRPr sz="3556"/>
            </a:lvl2pPr>
            <a:lvl3pPr marL="1919611" indent="-479904">
              <a:buClr>
                <a:srgbClr val="464749"/>
              </a:buClr>
              <a:buFont typeface="PF BeauSans Pro Bbook" pitchFamily="50" charset="0"/>
              <a:buChar char="–"/>
              <a:defRPr sz="3109">
                <a:solidFill>
                  <a:srgbClr val="464749"/>
                </a:solidFill>
                <a:latin typeface="PFBeauSansPro-Italic" pitchFamily="50" charset="0"/>
              </a:defRPr>
            </a:lvl3pPr>
            <a:lvl4pPr marL="1919611" indent="-479904">
              <a:buClr>
                <a:srgbClr val="E64117"/>
              </a:buClr>
              <a:buFont typeface="Wingdings 3" panose="05040102010807070707" pitchFamily="18" charset="2"/>
              <a:buChar char=""/>
              <a:defRPr sz="3109">
                <a:solidFill>
                  <a:srgbClr val="E64117"/>
                </a:solidFill>
              </a:defRPr>
            </a:lvl4pPr>
            <a:lvl5pPr>
              <a:defRPr sz="3887"/>
            </a:lvl5pPr>
            <a:lvl6pPr>
              <a:defRPr sz="3887"/>
            </a:lvl6pPr>
            <a:lvl7pPr>
              <a:defRPr sz="3887"/>
            </a:lvl7pPr>
            <a:lvl8pPr>
              <a:defRPr sz="3887"/>
            </a:lvl8pPr>
            <a:lvl9pPr>
              <a:defRPr sz="3887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6" name="Содержимое 3">
            <a:extLst>
              <a:ext uri="{FF2B5EF4-FFF2-40B4-BE49-F238E27FC236}">
                <a16:creationId xmlns:a16="http://schemas.microsoft.com/office/drawing/2014/main" id="{D215EE09-53EB-1A4D-B585-260F709060A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5218671" y="3497566"/>
            <a:ext cx="7031986" cy="7704857"/>
          </a:xfrm>
          <a:prstGeom prst="rect">
            <a:avLst/>
          </a:prstGeom>
        </p:spPr>
        <p:txBody>
          <a:bodyPr anchor="t" anchorCtr="0"/>
          <a:lstStyle>
            <a:lvl1pPr marL="0" indent="0">
              <a:buSzPct val="80000"/>
              <a:buFontTx/>
              <a:buNone/>
              <a:defRPr sz="4442"/>
            </a:lvl1pPr>
            <a:lvl2pPr marL="1439709" indent="-639872">
              <a:defRPr sz="3556"/>
            </a:lvl2pPr>
            <a:lvl3pPr marL="1919611" indent="-479904">
              <a:buClr>
                <a:srgbClr val="464749"/>
              </a:buClr>
              <a:buFont typeface="PF BeauSans Pro Bbook" pitchFamily="50" charset="0"/>
              <a:buChar char="–"/>
              <a:defRPr sz="3109">
                <a:solidFill>
                  <a:srgbClr val="464749"/>
                </a:solidFill>
                <a:latin typeface="PFBeauSansPro-Italic" pitchFamily="50" charset="0"/>
              </a:defRPr>
            </a:lvl3pPr>
            <a:lvl4pPr marL="1919611" indent="-479904">
              <a:buClr>
                <a:srgbClr val="E64117"/>
              </a:buClr>
              <a:buFont typeface="Wingdings 3" panose="05040102010807070707" pitchFamily="18" charset="2"/>
              <a:buChar char=""/>
              <a:defRPr sz="3109">
                <a:solidFill>
                  <a:srgbClr val="E64117"/>
                </a:solidFill>
              </a:defRPr>
            </a:lvl4pPr>
            <a:lvl5pPr>
              <a:defRPr sz="3887"/>
            </a:lvl5pPr>
            <a:lvl6pPr>
              <a:defRPr sz="3887"/>
            </a:lvl6pPr>
            <a:lvl7pPr>
              <a:defRPr sz="3887"/>
            </a:lvl7pPr>
            <a:lvl8pPr>
              <a:defRPr sz="3887"/>
            </a:lvl8pPr>
            <a:lvl9pPr>
              <a:defRPr sz="3887"/>
            </a:lvl9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7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2331762" y="1049289"/>
            <a:ext cx="19845959" cy="165618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lang="ru-RU" sz="6665" strike="noStrike" kern="1200" dirty="0">
                <a:solidFill>
                  <a:srgbClr val="464749"/>
                </a:solidFill>
                <a:latin typeface="PF BeauSans Pro SemiBold" pitchFamily="50" charset="0"/>
                <a:ea typeface="+mj-ea"/>
                <a:cs typeface="+mj-cs"/>
              </a:defRPr>
            </a:lvl1pPr>
            <a:lvl2pPr marL="507898" indent="0">
              <a:buNone/>
              <a:defRPr/>
            </a:lvl2pPr>
            <a:lvl3pPr marL="1015796" indent="0">
              <a:buNone/>
              <a:defRPr/>
            </a:lvl3pPr>
            <a:lvl4pPr marL="1523688" indent="0">
              <a:buNone/>
              <a:defRPr/>
            </a:lvl4pPr>
            <a:lvl5pPr marL="2031586" indent="0">
              <a:buNone/>
              <a:defRPr/>
            </a:lvl5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Содержимое 3">
            <a:extLst>
              <a:ext uri="{FF2B5EF4-FFF2-40B4-BE49-F238E27FC236}">
                <a16:creationId xmlns:a16="http://schemas.microsoft.com/office/drawing/2014/main" id="{86A2CD03-199D-4048-B9D1-0D510BCB9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19577" y="3497566"/>
            <a:ext cx="9531118" cy="7704857"/>
          </a:xfrm>
          <a:prstGeom prst="rect">
            <a:avLst/>
          </a:prstGeom>
        </p:spPr>
        <p:txBody>
          <a:bodyPr anchor="t" anchorCtr="0"/>
          <a:lstStyle>
            <a:lvl1pPr marL="0" indent="0">
              <a:buSzPct val="80000"/>
              <a:buFont typeface="Arial" panose="020B0604020202020204" pitchFamily="34" charset="0"/>
              <a:buNone/>
              <a:defRPr sz="4442"/>
            </a:lvl1pPr>
            <a:lvl2pPr marL="1439709" indent="-639872">
              <a:defRPr sz="3556"/>
            </a:lvl2pPr>
            <a:lvl3pPr marL="1919611" indent="-479904">
              <a:buClr>
                <a:srgbClr val="464749"/>
              </a:buClr>
              <a:buFont typeface="PF BeauSans Pro Bbook" pitchFamily="50" charset="0"/>
              <a:buChar char="–"/>
              <a:defRPr sz="3109">
                <a:solidFill>
                  <a:srgbClr val="464749"/>
                </a:solidFill>
                <a:latin typeface="PFBeauSansPro-Italic" pitchFamily="50" charset="0"/>
              </a:defRPr>
            </a:lvl3pPr>
            <a:lvl4pPr marL="1919611" indent="-479904">
              <a:buClr>
                <a:srgbClr val="E64117"/>
              </a:buClr>
              <a:buFont typeface="Wingdings 3" panose="05040102010807070707" pitchFamily="18" charset="2"/>
              <a:buChar char=""/>
              <a:defRPr sz="3109">
                <a:solidFill>
                  <a:srgbClr val="E64117"/>
                </a:solidFill>
              </a:defRPr>
            </a:lvl4pPr>
            <a:lvl5pPr>
              <a:defRPr sz="3887"/>
            </a:lvl5pPr>
            <a:lvl6pPr>
              <a:defRPr sz="3887"/>
            </a:lvl6pPr>
            <a:lvl7pPr>
              <a:defRPr sz="3887"/>
            </a:lvl7pPr>
            <a:lvl8pPr>
              <a:defRPr sz="3887"/>
            </a:lvl8pPr>
            <a:lvl9pPr>
              <a:defRPr sz="3887"/>
            </a:lvl9pPr>
          </a:lstStyle>
          <a:p>
            <a:pPr lvl="0"/>
            <a:endParaRPr lang="ru-RU" dirty="0"/>
          </a:p>
        </p:txBody>
      </p:sp>
      <p:sp>
        <p:nvSpPr>
          <p:cNvPr id="7" name="Содержимое 3">
            <a:extLst>
              <a:ext uri="{FF2B5EF4-FFF2-40B4-BE49-F238E27FC236}">
                <a16:creationId xmlns:a16="http://schemas.microsoft.com/office/drawing/2014/main" id="{9741B5C8-F087-C54E-AA0C-2F94CE3D5CF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2646606" y="3467088"/>
            <a:ext cx="9531118" cy="7704857"/>
          </a:xfrm>
          <a:prstGeom prst="rect">
            <a:avLst/>
          </a:prstGeom>
        </p:spPr>
        <p:txBody>
          <a:bodyPr anchor="t" anchorCtr="0"/>
          <a:lstStyle>
            <a:lvl1pPr marL="719852" indent="-719852">
              <a:buSzPct val="80000"/>
              <a:buFont typeface="Arial" panose="020B0604020202020204" pitchFamily="34" charset="0"/>
              <a:buChar char="•"/>
              <a:defRPr sz="4442"/>
            </a:lvl1pPr>
            <a:lvl2pPr marL="1439709" indent="-639872">
              <a:defRPr sz="3556"/>
            </a:lvl2pPr>
            <a:lvl3pPr marL="1919611" indent="-479904">
              <a:buClr>
                <a:srgbClr val="464749"/>
              </a:buClr>
              <a:buFont typeface="PF BeauSans Pro Bbook" pitchFamily="50" charset="0"/>
              <a:buChar char="–"/>
              <a:defRPr sz="3109">
                <a:solidFill>
                  <a:srgbClr val="464749"/>
                </a:solidFill>
                <a:latin typeface="PFBeauSansPro-Italic" pitchFamily="50" charset="0"/>
              </a:defRPr>
            </a:lvl3pPr>
            <a:lvl4pPr marL="1919611" indent="-479904">
              <a:buClr>
                <a:srgbClr val="E64117"/>
              </a:buClr>
              <a:buFont typeface="Wingdings 3" panose="05040102010807070707" pitchFamily="18" charset="2"/>
              <a:buChar char=""/>
              <a:defRPr sz="3109">
                <a:solidFill>
                  <a:srgbClr val="E64117"/>
                </a:solidFill>
              </a:defRPr>
            </a:lvl4pPr>
            <a:lvl5pPr>
              <a:defRPr sz="3887"/>
            </a:lvl5pPr>
            <a:lvl6pPr>
              <a:defRPr sz="3887"/>
            </a:lvl6pPr>
            <a:lvl7pPr>
              <a:defRPr sz="3887"/>
            </a:lvl7pPr>
            <a:lvl8pPr>
              <a:defRPr sz="3887"/>
            </a:lvl8pPr>
            <a:lvl9pPr>
              <a:defRPr sz="3887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8382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2331756" y="1049289"/>
            <a:ext cx="19918896" cy="165618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lang="ru-RU" sz="6665" strike="noStrike" kern="1200" dirty="0">
                <a:solidFill>
                  <a:srgbClr val="464749"/>
                </a:solidFill>
                <a:latin typeface="PF BeauSans Pro SemiBold" pitchFamily="50" charset="0"/>
                <a:ea typeface="+mj-ea"/>
                <a:cs typeface="+mj-cs"/>
              </a:defRPr>
            </a:lvl1pPr>
            <a:lvl2pPr marL="507898" indent="0">
              <a:buNone/>
              <a:defRPr/>
            </a:lvl2pPr>
            <a:lvl3pPr marL="1015796" indent="0">
              <a:buNone/>
              <a:defRPr/>
            </a:lvl3pPr>
            <a:lvl4pPr marL="1523688" indent="0">
              <a:buNone/>
              <a:defRPr/>
            </a:lvl4pPr>
            <a:lvl5pPr marL="2031586" indent="0">
              <a:buNone/>
              <a:defRPr/>
            </a:lvl5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Содержимое 3">
            <a:extLst>
              <a:ext uri="{FF2B5EF4-FFF2-40B4-BE49-F238E27FC236}">
                <a16:creationId xmlns:a16="http://schemas.microsoft.com/office/drawing/2014/main" id="{86A2CD03-199D-4048-B9D1-0D510BCB96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239815" y="3489926"/>
            <a:ext cx="12010837" cy="7704857"/>
          </a:xfrm>
          <a:prstGeom prst="rect">
            <a:avLst/>
          </a:prstGeom>
        </p:spPr>
        <p:txBody>
          <a:bodyPr anchor="t" anchorCtr="0"/>
          <a:lstStyle>
            <a:lvl1pPr marL="719852" indent="-719852">
              <a:buSzPct val="80000"/>
              <a:buFont typeface="Arial" panose="020B0604020202020204" pitchFamily="34" charset="0"/>
              <a:buChar char="•"/>
              <a:defRPr sz="4442"/>
            </a:lvl1pPr>
            <a:lvl2pPr marL="1439709" indent="-639872">
              <a:defRPr sz="3556"/>
            </a:lvl2pPr>
            <a:lvl3pPr marL="1919611" indent="-479904">
              <a:buClr>
                <a:srgbClr val="464749"/>
              </a:buClr>
              <a:buFont typeface="PF BeauSans Pro Bbook" pitchFamily="50" charset="0"/>
              <a:buChar char="–"/>
              <a:defRPr sz="3109">
                <a:solidFill>
                  <a:srgbClr val="464749"/>
                </a:solidFill>
                <a:latin typeface="PFBeauSansPro-Italic" pitchFamily="50" charset="0"/>
              </a:defRPr>
            </a:lvl3pPr>
            <a:lvl4pPr marL="1919611" indent="-479904">
              <a:buClr>
                <a:srgbClr val="E64117"/>
              </a:buClr>
              <a:buFont typeface="Wingdings 3" panose="05040102010807070707" pitchFamily="18" charset="2"/>
              <a:buChar char=""/>
              <a:defRPr sz="3109">
                <a:solidFill>
                  <a:srgbClr val="E64117"/>
                </a:solidFill>
              </a:defRPr>
            </a:lvl4pPr>
            <a:lvl5pPr>
              <a:defRPr sz="3887"/>
            </a:lvl5pPr>
            <a:lvl6pPr>
              <a:defRPr sz="3887"/>
            </a:lvl6pPr>
            <a:lvl7pPr>
              <a:defRPr sz="3887"/>
            </a:lvl7pPr>
            <a:lvl8pPr>
              <a:defRPr sz="3887"/>
            </a:lvl8pPr>
            <a:lvl9pPr>
              <a:defRPr sz="3887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6" name="Содержимое 3">
            <a:extLst>
              <a:ext uri="{FF2B5EF4-FFF2-40B4-BE49-F238E27FC236}">
                <a16:creationId xmlns:a16="http://schemas.microsoft.com/office/drawing/2014/main" id="{D215EE09-53EB-1A4D-B585-260F709060A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289019" y="3497566"/>
            <a:ext cx="7031986" cy="7704857"/>
          </a:xfrm>
          <a:prstGeom prst="rect">
            <a:avLst/>
          </a:prstGeom>
        </p:spPr>
        <p:txBody>
          <a:bodyPr anchor="t" anchorCtr="0"/>
          <a:lstStyle>
            <a:lvl1pPr marL="0" indent="0">
              <a:buSzPct val="80000"/>
              <a:buFontTx/>
              <a:buNone/>
              <a:defRPr sz="4442"/>
            </a:lvl1pPr>
            <a:lvl2pPr marL="1439709" indent="-639872">
              <a:defRPr sz="3556"/>
            </a:lvl2pPr>
            <a:lvl3pPr marL="1919611" indent="-479904">
              <a:buClr>
                <a:srgbClr val="464749"/>
              </a:buClr>
              <a:buFont typeface="PF BeauSans Pro Bbook" pitchFamily="50" charset="0"/>
              <a:buChar char="–"/>
              <a:defRPr sz="3109">
                <a:solidFill>
                  <a:srgbClr val="464749"/>
                </a:solidFill>
                <a:latin typeface="PFBeauSansPro-Italic" pitchFamily="50" charset="0"/>
              </a:defRPr>
            </a:lvl3pPr>
            <a:lvl4pPr marL="1919611" indent="-479904">
              <a:buClr>
                <a:srgbClr val="E64117"/>
              </a:buClr>
              <a:buFont typeface="Wingdings 3" panose="05040102010807070707" pitchFamily="18" charset="2"/>
              <a:buChar char=""/>
              <a:defRPr sz="3109">
                <a:solidFill>
                  <a:srgbClr val="E64117"/>
                </a:solidFill>
              </a:defRPr>
            </a:lvl4pPr>
            <a:lvl5pPr>
              <a:defRPr sz="3887"/>
            </a:lvl5pPr>
            <a:lvl6pPr>
              <a:defRPr sz="3887"/>
            </a:lvl6pPr>
            <a:lvl7pPr>
              <a:defRPr sz="3887"/>
            </a:lvl7pPr>
            <a:lvl8pPr>
              <a:defRPr sz="3887"/>
            </a:lvl8pPr>
            <a:lvl9pPr>
              <a:defRPr sz="3887"/>
            </a:lvl9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12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3"/>
          <p:cNvSpPr>
            <a:spLocks noGrp="1"/>
          </p:cNvSpPr>
          <p:nvPr>
            <p:ph sz="half" idx="2" hasCustomPrompt="1"/>
          </p:nvPr>
        </p:nvSpPr>
        <p:spPr>
          <a:xfrm>
            <a:off x="2331755" y="3065416"/>
            <a:ext cx="9518933" cy="9433310"/>
          </a:xfrm>
          <a:prstGeom prst="rect">
            <a:avLst/>
          </a:prstGeom>
        </p:spPr>
        <p:txBody>
          <a:bodyPr/>
          <a:lstStyle>
            <a:lvl1pPr marL="719852" indent="-719852">
              <a:buSzPct val="80000"/>
              <a:buFont typeface="Arial" panose="020B0604020202020204" pitchFamily="34" charset="0"/>
              <a:buChar char="•"/>
              <a:defRPr sz="4442"/>
            </a:lvl1pPr>
            <a:lvl2pPr marL="1439709" indent="-639872">
              <a:defRPr sz="3556"/>
            </a:lvl2pPr>
            <a:lvl3pPr marL="1919611" indent="-479904">
              <a:buClr>
                <a:srgbClr val="464749"/>
              </a:buClr>
              <a:buFont typeface="PF BeauSans Pro Bbook" pitchFamily="50" charset="0"/>
              <a:buChar char="–"/>
              <a:defRPr sz="3109">
                <a:solidFill>
                  <a:srgbClr val="464749"/>
                </a:solidFill>
                <a:latin typeface="PFBeauSansPro-Italic" pitchFamily="50" charset="0"/>
              </a:defRPr>
            </a:lvl3pPr>
            <a:lvl4pPr marL="1919611" indent="-479904">
              <a:buClr>
                <a:srgbClr val="E64117"/>
              </a:buClr>
              <a:buFont typeface="Wingdings 3" panose="05040102010807070707" pitchFamily="18" charset="2"/>
              <a:buChar char=""/>
              <a:defRPr sz="3109">
                <a:solidFill>
                  <a:srgbClr val="E64117"/>
                </a:solidFill>
              </a:defRPr>
            </a:lvl4pPr>
            <a:lvl5pPr>
              <a:defRPr sz="3887"/>
            </a:lvl5pPr>
            <a:lvl6pPr>
              <a:defRPr sz="3887"/>
            </a:lvl6pPr>
            <a:lvl7pPr>
              <a:defRPr sz="3887"/>
            </a:lvl7pPr>
            <a:lvl8pPr>
              <a:defRPr sz="3887"/>
            </a:lvl8pPr>
            <a:lvl9pPr>
              <a:defRPr sz="3887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Четвёртый уровень</a:t>
            </a:r>
          </a:p>
        </p:txBody>
      </p:sp>
      <p:sp>
        <p:nvSpPr>
          <p:cNvPr id="11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12810580" y="3065416"/>
            <a:ext cx="9439228" cy="9433310"/>
          </a:xfrm>
          <a:prstGeom prst="rect">
            <a:avLst/>
          </a:prstGeom>
        </p:spPr>
        <p:txBody>
          <a:bodyPr/>
          <a:lstStyle>
            <a:lvl1pPr marL="719852" indent="-719852">
              <a:buSzPct val="80000"/>
              <a:buFont typeface="Arial" panose="020B0604020202020204" pitchFamily="34" charset="0"/>
              <a:buChar char="•"/>
              <a:defRPr sz="4442"/>
            </a:lvl1pPr>
            <a:lvl2pPr marL="1439709" indent="-639872">
              <a:defRPr sz="3556"/>
            </a:lvl2pPr>
            <a:lvl3pPr marL="1919611" indent="-479904">
              <a:buClr>
                <a:srgbClr val="464749"/>
              </a:buClr>
              <a:buFont typeface="PF BeauSans Pro Bbook" pitchFamily="50" charset="0"/>
              <a:buChar char="–"/>
              <a:defRPr sz="3109">
                <a:solidFill>
                  <a:srgbClr val="464749"/>
                </a:solidFill>
                <a:latin typeface="PFBeauSansPro-Italic" pitchFamily="50" charset="0"/>
              </a:defRPr>
            </a:lvl3pPr>
            <a:lvl4pPr marL="1919611" indent="-479904">
              <a:buClr>
                <a:srgbClr val="E64117"/>
              </a:buClr>
              <a:buFont typeface="Wingdings 3" panose="05040102010807070707" pitchFamily="18" charset="2"/>
              <a:buChar char=""/>
              <a:defRPr sz="3109">
                <a:solidFill>
                  <a:srgbClr val="E64117"/>
                </a:solidFill>
              </a:defRPr>
            </a:lvl4pPr>
            <a:lvl5pPr>
              <a:defRPr sz="3887"/>
            </a:lvl5pPr>
            <a:lvl6pPr>
              <a:defRPr sz="3887"/>
            </a:lvl6pPr>
            <a:lvl7pPr>
              <a:defRPr sz="3887"/>
            </a:lvl7pPr>
            <a:lvl8pPr>
              <a:defRPr sz="3887"/>
            </a:lvl8pPr>
            <a:lvl9pPr>
              <a:defRPr sz="3887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Четвёртый уровень</a:t>
            </a:r>
          </a:p>
        </p:txBody>
      </p:sp>
      <p:sp>
        <p:nvSpPr>
          <p:cNvPr id="5" name="Текст 15">
            <a:extLst>
              <a:ext uri="{FF2B5EF4-FFF2-40B4-BE49-F238E27FC236}">
                <a16:creationId xmlns:a16="http://schemas.microsoft.com/office/drawing/2014/main" id="{5225D914-1038-1E44-B3E8-435AF269E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1756" y="1049289"/>
            <a:ext cx="19918896" cy="165618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lang="ru-RU" sz="6665" strike="noStrike" kern="1200" dirty="0">
                <a:solidFill>
                  <a:srgbClr val="464749"/>
                </a:solidFill>
                <a:latin typeface="PF BeauSans Pro SemiBold" pitchFamily="50" charset="0"/>
                <a:ea typeface="+mj-ea"/>
                <a:cs typeface="+mj-cs"/>
              </a:defRPr>
            </a:lvl1pPr>
            <a:lvl2pPr marL="507898" indent="0">
              <a:buNone/>
              <a:defRPr/>
            </a:lvl2pPr>
            <a:lvl3pPr marL="1015796" indent="0">
              <a:buNone/>
              <a:defRPr/>
            </a:lvl3pPr>
            <a:lvl4pPr marL="1523688" indent="0">
              <a:buNone/>
              <a:defRPr/>
            </a:lvl4pPr>
            <a:lvl5pPr marL="2031586" indent="0">
              <a:buNone/>
              <a:defRPr/>
            </a:lvl5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0702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051436" y="6188075"/>
            <a:ext cx="13598853" cy="36725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110" i="1">
                <a:solidFill>
                  <a:srgbClr val="53585F"/>
                </a:solidFill>
                <a:latin typeface="PF BeauSans Pro Bbook" pitchFamily="50" charset="0"/>
              </a:defRPr>
            </a:lvl1pPr>
            <a:lvl2pPr marL="50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4" name="Текст 15">
            <a:extLst>
              <a:ext uri="{FF2B5EF4-FFF2-40B4-BE49-F238E27FC236}">
                <a16:creationId xmlns:a16="http://schemas.microsoft.com/office/drawing/2014/main" id="{BAEFB2DA-836C-BF45-A24B-6F4D54F100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51430" y="2803564"/>
            <a:ext cx="9518933" cy="335829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lang="ru-RU" sz="8333" strike="noStrike" kern="1200" dirty="0">
                <a:solidFill>
                  <a:srgbClr val="464749"/>
                </a:solidFill>
                <a:latin typeface="PF BeauSans Pro SemiBold" pitchFamily="50" charset="0"/>
                <a:ea typeface="+mj-ea"/>
                <a:cs typeface="+mj-cs"/>
              </a:defRPr>
            </a:lvl1pPr>
            <a:lvl2pPr marL="507898" indent="0">
              <a:buNone/>
              <a:defRPr/>
            </a:lvl2pPr>
            <a:lvl3pPr marL="1015796" indent="0">
              <a:buNone/>
              <a:defRPr/>
            </a:lvl3pPr>
            <a:lvl4pPr marL="1523688" indent="0">
              <a:buNone/>
              <a:defRPr/>
            </a:lvl4pPr>
            <a:lvl5pPr marL="2031586" indent="0">
              <a:buNone/>
              <a:defRPr/>
            </a:lvl5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6965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5">
            <a:extLst>
              <a:ext uri="{FF2B5EF4-FFF2-40B4-BE49-F238E27FC236}">
                <a16:creationId xmlns:a16="http://schemas.microsoft.com/office/drawing/2014/main" id="{FA24AF79-1C2D-CC4A-9CBA-A78E3BCAB0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51430" y="5107820"/>
            <a:ext cx="9518933" cy="335829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lang="ru-RU" sz="8333" strike="noStrike" kern="1200" dirty="0">
                <a:solidFill>
                  <a:srgbClr val="464749"/>
                </a:solidFill>
                <a:latin typeface="PF BeauSans Pro SemiBold" pitchFamily="50" charset="0"/>
                <a:ea typeface="+mj-ea"/>
                <a:cs typeface="+mj-cs"/>
              </a:defRPr>
            </a:lvl1pPr>
            <a:lvl2pPr marL="507898" indent="0">
              <a:buNone/>
              <a:defRPr/>
            </a:lvl2pPr>
            <a:lvl3pPr marL="1015796" indent="0">
              <a:buNone/>
              <a:defRPr/>
            </a:lvl3pPr>
            <a:lvl4pPr marL="1523688" indent="0">
              <a:buNone/>
              <a:defRPr/>
            </a:lvl4pPr>
            <a:lvl5pPr marL="2031586" indent="0">
              <a:buNone/>
              <a:defRPr/>
            </a:lvl5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751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/>
          </p:cNvSpPr>
          <p:nvPr userDrawn="1"/>
        </p:nvSpPr>
        <p:spPr bwMode="auto">
          <a:xfrm>
            <a:off x="3061560" y="4297568"/>
            <a:ext cx="14424433" cy="12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507888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112"/>
              </a:spcBef>
            </a:pPr>
            <a:r>
              <a:rPr lang="ru-RU" altLang="ru-RU" sz="8333" strike="noStrike" kern="1200" dirty="0">
                <a:solidFill>
                  <a:schemeClr val="tx1"/>
                </a:solidFill>
                <a:latin typeface="PF BeauSans Pro SemiBold" pitchFamily="50" charset="0"/>
                <a:ea typeface="+mj-ea"/>
                <a:cs typeface="+mj-cs"/>
                <a:sym typeface="PFBeauSansPro-Italic" charset="0"/>
              </a:rPr>
              <a:t>Спасибо!</a:t>
            </a:r>
            <a:endParaRPr lang="en-US" altLang="ru-RU" sz="8333" strike="noStrike" kern="1200" dirty="0">
              <a:solidFill>
                <a:schemeClr val="tx1"/>
              </a:solidFill>
              <a:latin typeface="PF BeauSans Pro SemiBold" pitchFamily="50" charset="0"/>
              <a:ea typeface="+mj-ea"/>
              <a:cs typeface="+mj-cs"/>
              <a:sym typeface="PFBeauSansPro-Italic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025784" y="9410988"/>
            <a:ext cx="2549096" cy="690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3887" dirty="0">
                <a:latin typeface="PF BeauSans Pro Bbook" pitchFamily="50" charset="0"/>
              </a:rPr>
              <a:t>Контакты:</a:t>
            </a:r>
          </a:p>
        </p:txBody>
      </p:sp>
      <p:sp>
        <p:nvSpPr>
          <p:cNvPr id="5" name="Rectangle 12"/>
          <p:cNvSpPr>
            <a:spLocks/>
          </p:cNvSpPr>
          <p:nvPr userDrawn="1"/>
        </p:nvSpPr>
        <p:spPr bwMode="auto">
          <a:xfrm>
            <a:off x="4312530" y="5695800"/>
            <a:ext cx="13137685" cy="68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507888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112"/>
              </a:spcBef>
            </a:pPr>
            <a:r>
              <a:rPr lang="ru-RU" altLang="ru-RU" sz="4442" noProof="0" dirty="0">
                <a:solidFill>
                  <a:srgbClr val="4D4C4C"/>
                </a:solidFill>
                <a:latin typeface="PFBeauSansPro-Italic" charset="0"/>
                <a:ea typeface="PFBeauSansPro-Italic" charset="0"/>
                <a:cs typeface="PFBeauSansPro-Italic" charset="0"/>
                <a:sym typeface="PFBeauSansPro-Italic" charset="0"/>
              </a:rPr>
              <a:t>Будь собой в электронном мире!</a:t>
            </a:r>
            <a:r>
              <a:rPr lang="en-US" altLang="ru-RU" sz="4442" b="0" i="1" baseline="30000" noProof="0" dirty="0">
                <a:solidFill>
                  <a:srgbClr val="4D4C4C"/>
                </a:solidFill>
                <a:latin typeface="PFBeauSansPro-Italic" charset="0"/>
                <a:ea typeface="PFBeauSansPro-Italic" charset="0"/>
                <a:cs typeface="PFBeauSansPro-Italic" charset="0"/>
                <a:sym typeface="PFBeauSansPro-Italic" charset="0"/>
              </a:rPr>
              <a:t> ®</a:t>
            </a:r>
            <a:endParaRPr lang="ru-RU" altLang="ru-RU" sz="4442" b="0" i="1" baseline="30000" noProof="0" dirty="0">
              <a:solidFill>
                <a:srgbClr val="4D4C4C"/>
              </a:solidFill>
              <a:latin typeface="PFBeauSansPro-Italic" charset="0"/>
              <a:ea typeface="PFBeauSansPro-Italic" charset="0"/>
              <a:cs typeface="PFBeauSansPro-Italic" charset="0"/>
              <a:sym typeface="PFBeauSansPro-Italic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C755FB-A289-4945-A3EB-530253E53208}"/>
              </a:ext>
            </a:extLst>
          </p:cNvPr>
          <p:cNvSpPr/>
          <p:nvPr userDrawn="1"/>
        </p:nvSpPr>
        <p:spPr>
          <a:xfrm>
            <a:off x="15955143" y="3023197"/>
            <a:ext cx="5113420" cy="5113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9B32372-A98B-3B4E-8E01-B06BE1E38264}"/>
              </a:ext>
            </a:extLst>
          </p:cNvPr>
          <p:cNvSpPr>
            <a:spLocks/>
          </p:cNvSpPr>
          <p:nvPr userDrawn="1"/>
        </p:nvSpPr>
        <p:spPr bwMode="auto">
          <a:xfrm>
            <a:off x="17485993" y="4755253"/>
            <a:ext cx="2701693" cy="12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507888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112"/>
              </a:spcBef>
            </a:pPr>
            <a:r>
              <a:rPr lang="en-US" altLang="ru-RU" sz="8333" strike="noStrike" kern="1200" dirty="0">
                <a:solidFill>
                  <a:schemeClr val="bg1">
                    <a:lumMod val="85000"/>
                  </a:schemeClr>
                </a:solidFill>
                <a:latin typeface="PF BeauSans Pro SemiBold" pitchFamily="50" charset="0"/>
                <a:ea typeface="+mj-ea"/>
                <a:cs typeface="+mj-cs"/>
                <a:sym typeface="PFBeauSansPro-Italic" charset="0"/>
              </a:rPr>
              <a:t>QR</a:t>
            </a:r>
          </a:p>
        </p:txBody>
      </p:sp>
    </p:spTree>
    <p:extLst>
      <p:ext uri="{BB962C8B-B14F-4D97-AF65-F5344CB8AC3E}">
        <p14:creationId xmlns:p14="http://schemas.microsoft.com/office/powerpoint/2010/main" val="10170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/>
          </p:cNvSpPr>
          <p:nvPr userDrawn="1"/>
        </p:nvSpPr>
        <p:spPr bwMode="auto">
          <a:xfrm>
            <a:off x="3691604" y="693233"/>
            <a:ext cx="14424433" cy="137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507888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112"/>
              </a:spcBef>
            </a:pPr>
            <a:r>
              <a:rPr lang="ru-RU" altLang="ru-RU" sz="4442" noProof="0" dirty="0">
                <a:solidFill>
                  <a:srgbClr val="4D4C4C"/>
                </a:solidFill>
                <a:latin typeface="PFBeauSansPro-Italic" charset="0"/>
                <a:ea typeface="PFBeauSansPro-Italic" charset="0"/>
                <a:cs typeface="PFBeauSansPro-Italic" charset="0"/>
                <a:sym typeface="PFBeauSansPro-Italic" charset="0"/>
              </a:rPr>
              <a:t>Будь собой</a:t>
            </a:r>
          </a:p>
          <a:p>
            <a:pPr>
              <a:spcBef>
                <a:spcPts val="112"/>
              </a:spcBef>
            </a:pPr>
            <a:r>
              <a:rPr lang="ru-RU" altLang="ru-RU" sz="4442" noProof="0" dirty="0">
                <a:solidFill>
                  <a:srgbClr val="4D4C4C"/>
                </a:solidFill>
                <a:latin typeface="PFBeauSansPro-Italic" charset="0"/>
                <a:ea typeface="PFBeauSansPro-Italic" charset="0"/>
                <a:cs typeface="PFBeauSansPro-Italic" charset="0"/>
                <a:sym typeface="PFBeauSansPro-Italic" charset="0"/>
              </a:rPr>
              <a:t>	в электронном мире!</a:t>
            </a:r>
            <a:r>
              <a:rPr lang="en-US" altLang="ru-RU" sz="4442" b="0" i="1" baseline="30000" noProof="0" dirty="0">
                <a:solidFill>
                  <a:srgbClr val="4D4C4C"/>
                </a:solidFill>
                <a:latin typeface="PFBeauSansPro-Italic" charset="0"/>
                <a:ea typeface="PFBeauSansPro-Italic" charset="0"/>
                <a:cs typeface="PFBeauSansPro-Italic" charset="0"/>
                <a:sym typeface="PFBeauSansPro-Italic" charset="0"/>
              </a:rPr>
              <a:t> ®</a:t>
            </a:r>
            <a:endParaRPr lang="ru-RU" altLang="ru-RU" sz="4442" b="0" i="1" baseline="30000" noProof="0" dirty="0">
              <a:solidFill>
                <a:srgbClr val="4D4C4C"/>
              </a:solidFill>
              <a:latin typeface="PFBeauSansPro-Italic" charset="0"/>
              <a:ea typeface="PFBeauSansPro-Italic" charset="0"/>
              <a:cs typeface="PFBeauSansPro-Italic" charset="0"/>
              <a:sym typeface="PFBeauSansPro-Italic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659014" y="3569568"/>
            <a:ext cx="11964241" cy="851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Данный документ, включая подбор и расположение иллюстраций и материалов в нём, является объектом авторских прав и охраняется в соответствии с законодательством Российской Федерации. Обладателем исключительных авторских и имущественных прав является ЗАО "Аладдин Р.Д.". Использование этих материалов любым способом без письменного разрешения правообладателя запрещено и может повлечь ответственность, предусмотренную законодательством РФ.</a:t>
            </a:r>
          </a:p>
          <a:p>
            <a:r>
              <a:rPr lang="ru-RU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Информация, приведённая в данном документе, предназначена исключительно для ознакомления и не является исчерпывающей. Состав продуктов, компонент, их функции, характеристики, версии, доступность и пр. могут быть изменены компанией "Аладдин Р.Д." без предварительного уведомления. Все указанные данные о характеристиках продуктов основаны на международных или российских стандартах и результатах тестирования, полученных в независимых тестовых или сертификационных лабораториях, либо на принятых в компании методиках. В данном документе компания "Аладдин</a:t>
            </a:r>
            <a:r>
              <a:rPr lang="en-US" altLang="ru-RU" sz="1555" strike="noStrike" kern="1200" baseline="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 </a:t>
            </a:r>
            <a:r>
              <a:rPr lang="ru-RU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Р.Д." не предоставляет никаких ни явных, ни подразумеваемых гарантий.</a:t>
            </a:r>
          </a:p>
          <a:p>
            <a:r>
              <a:rPr lang="ru-RU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Владельцем товарных знаков Аладдин, </a:t>
            </a:r>
            <a:r>
              <a:rPr lang="ru-RU" altLang="ru-RU" sz="1555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Aladdin</a:t>
            </a:r>
            <a:r>
              <a:rPr lang="ru-RU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, </a:t>
            </a:r>
            <a:r>
              <a:rPr lang="ru-RU" altLang="ru-RU" sz="1555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JaCarta</a:t>
            </a:r>
            <a:r>
              <a:rPr lang="ru-RU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, логотипов, слогана "Будь собой в электронном мире!" и правообладателем исключительных прав на их дизайн и использование, патентов на соответствующие продукты является ЗАО "Аладдин Р.Д.".</a:t>
            </a:r>
          </a:p>
          <a:p>
            <a:r>
              <a:rPr lang="ru-RU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Владельцем товарных знаков Apple, iPad, iPhone, </a:t>
            </a:r>
            <a:r>
              <a:rPr lang="en-US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m</a:t>
            </a:r>
            <a:r>
              <a:rPr lang="ru-RU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acOS, OS Х является корпорация Apple Inc. Владельцем товарного знака IOS является компания </a:t>
            </a:r>
            <a:r>
              <a:rPr lang="ru-RU" altLang="ru-RU" sz="1555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Cisco</a:t>
            </a:r>
            <a:r>
              <a:rPr lang="ru-RU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 (</a:t>
            </a:r>
            <a:r>
              <a:rPr lang="ru-RU" altLang="ru-RU" sz="1555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Cisco</a:t>
            </a:r>
            <a:r>
              <a:rPr lang="ru-RU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 </a:t>
            </a:r>
            <a:r>
              <a:rPr lang="ru-RU" altLang="ru-RU" sz="1555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Systems</a:t>
            </a:r>
            <a:r>
              <a:rPr lang="ru-RU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, </a:t>
            </a:r>
            <a:r>
              <a:rPr lang="ru-RU" altLang="ru-RU" sz="1555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Inc</a:t>
            </a:r>
            <a:r>
              <a:rPr lang="ru-RU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). Владельцем товарного знака Windows </a:t>
            </a:r>
            <a:r>
              <a:rPr lang="ru-RU" altLang="ru-RU" sz="1555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Vista</a:t>
            </a:r>
            <a:r>
              <a:rPr lang="ru-RU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 и др. — корпорация </a:t>
            </a:r>
            <a:r>
              <a:rPr lang="ru-RU" altLang="ru-RU" sz="1555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Microsoft</a:t>
            </a:r>
            <a:r>
              <a:rPr lang="ru-RU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 (</a:t>
            </a:r>
            <a:r>
              <a:rPr lang="ru-RU" altLang="ru-RU" sz="1555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Microsoft</a:t>
            </a:r>
            <a:r>
              <a:rPr lang="ru-RU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 </a:t>
            </a:r>
            <a:r>
              <a:rPr lang="ru-RU" altLang="ru-RU" sz="1555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Corporation</a:t>
            </a:r>
            <a:r>
              <a:rPr lang="ru-RU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). Названия прочих технологий, продуктов, компаний, </a:t>
            </a:r>
            <a:r>
              <a:rPr lang="ru-RU" altLang="ru-RU" sz="1555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упоминающихся</a:t>
            </a:r>
            <a:r>
              <a:rPr lang="ru-RU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 в данном документе, могут являться товарными знаками своих законных владельцев.</a:t>
            </a:r>
          </a:p>
          <a:p>
            <a:r>
              <a:rPr lang="ru-RU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Сведения, приведённые в данном документе, актуальны на дату его публикации.</a:t>
            </a:r>
          </a:p>
          <a:p>
            <a:r>
              <a:rPr lang="ru-RU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При перепечатке и использовании данных материалов либо любой их части ссылки на ЗАО "Аладдин Р.Д." обязательны.</a:t>
            </a:r>
          </a:p>
          <a:p>
            <a:endParaRPr lang="ru-RU" altLang="ru-RU" sz="1555" strike="noStrike" kern="1200" noProof="0" dirty="0">
              <a:solidFill>
                <a:srgbClr val="343333"/>
              </a:solidFill>
              <a:latin typeface="PFBeauSansPro-Regular" charset="0"/>
              <a:ea typeface="PFBeauSansPro-Regular" charset="0"/>
              <a:cs typeface="PFBeauSansPro-Regular" charset="0"/>
              <a:sym typeface="PFBeauSansPro-Regular" charset="0"/>
            </a:endParaRPr>
          </a:p>
          <a:p>
            <a:r>
              <a:rPr lang="ru-RU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© 1995-20</a:t>
            </a:r>
            <a:r>
              <a:rPr lang="en-US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21</a:t>
            </a:r>
            <a:r>
              <a:rPr lang="ru-RU" altLang="ru-RU" sz="1555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, ЗАО "Аладдин Р.Д.".  Все права защищены.</a:t>
            </a:r>
          </a:p>
          <a:p>
            <a:endParaRPr lang="ru-RU" altLang="ru-RU" sz="1555" strike="noStrike" kern="1200" noProof="0" dirty="0">
              <a:solidFill>
                <a:srgbClr val="343333"/>
              </a:solidFill>
              <a:latin typeface="PFBeauSansPro-Regular" charset="0"/>
              <a:ea typeface="PFBeauSansPro-Regular" charset="0"/>
              <a:cs typeface="PFBeauSansPro-Regular" charset="0"/>
              <a:sym typeface="PFBeauSansPro-Regular" charset="0"/>
            </a:endParaRPr>
          </a:p>
          <a:p>
            <a:r>
              <a:rPr lang="ru-RU" sz="1600" dirty="0">
                <a:effectLst/>
                <a:latin typeface="PT Sans" panose="020B0503020203020204" pitchFamily="34" charset="0"/>
              </a:rPr>
              <a:t>Лицензии ФСТЭК России № 0037 и № 0054 от 18.02.03, № 3442 от 10.11.17 </a:t>
            </a:r>
          </a:p>
          <a:p>
            <a:r>
              <a:rPr lang="ru-RU" sz="1600" dirty="0">
                <a:effectLst/>
                <a:latin typeface="PT Sans" panose="020B0503020203020204" pitchFamily="34" charset="0"/>
              </a:rPr>
              <a:t>Лицензии ФСБ России № 12632Н от 20.12.12, № 30419 от 16.08.17 </a:t>
            </a:r>
          </a:p>
          <a:p>
            <a:r>
              <a:rPr lang="ru-RU" sz="1600" dirty="0">
                <a:effectLst/>
                <a:latin typeface="PT Sans" panose="020B0503020203020204" pitchFamily="34" charset="0"/>
              </a:rPr>
              <a:t>Лицензия Министерства обороны РФ № 1823 от 26.08.19</a:t>
            </a:r>
          </a:p>
          <a:p>
            <a:r>
              <a:rPr lang="ru-RU" sz="1600" dirty="0">
                <a:effectLst/>
                <a:latin typeface="PT Sans" panose="020B0503020203020204" pitchFamily="34" charset="0"/>
              </a:rPr>
              <a:t>Система менеджмента качества АО "Аладдин Р.Д.", соответствующая требованиям ГОСТ Р ИСО 9001-2015 (</a:t>
            </a:r>
            <a:r>
              <a:rPr lang="en-US" sz="1600" dirty="0">
                <a:effectLst/>
                <a:latin typeface="PT Sans" panose="020B0503020203020204" pitchFamily="34" charset="0"/>
              </a:rPr>
              <a:t>ISO 9001:2015)         </a:t>
            </a:r>
            <a:r>
              <a:rPr lang="ru-RU" sz="1600" dirty="0">
                <a:effectLst/>
                <a:latin typeface="PT Sans" panose="020B0503020203020204" pitchFamily="34" charset="0"/>
              </a:rPr>
              <a:t>и дополнительным требованиям ГОСТ РВ 0015-002-2012, сертифицирована в двух системах: </a:t>
            </a:r>
            <a:r>
              <a:rPr lang="ru-RU" sz="1600" dirty="0" err="1">
                <a:effectLst/>
                <a:latin typeface="PT Sans" panose="020B0503020203020204" pitchFamily="34" charset="0"/>
              </a:rPr>
              <a:t>Росаккредитация</a:t>
            </a:r>
            <a:r>
              <a:rPr lang="ru-RU" sz="1600" dirty="0">
                <a:effectLst/>
                <a:latin typeface="PT Sans" panose="020B0503020203020204" pitchFamily="34" charset="0"/>
              </a:rPr>
              <a:t>, сертификат  соответствия № </a:t>
            </a:r>
            <a:r>
              <a:rPr lang="en-US" sz="1600" dirty="0">
                <a:effectLst/>
                <a:latin typeface="PT Sans" panose="020B0503020203020204" pitchFamily="34" charset="0"/>
              </a:rPr>
              <a:t>RU CMS-RU.</a:t>
            </a:r>
            <a:r>
              <a:rPr lang="ru-RU" sz="1600" dirty="0">
                <a:effectLst/>
                <a:latin typeface="PT Sans" panose="020B0503020203020204" pitchFamily="34" charset="0"/>
              </a:rPr>
              <a:t>ФК14.00263 (срок действия до 20.07.2021); система добровольной сертификации "Военный регистр", сертификат соответствия № ВР 21.1.13537-2019 (срок действия до 24.04.2022)</a:t>
            </a:r>
          </a:p>
          <a:p>
            <a:endParaRPr lang="en-US" sz="1555" b="0" kern="1200" dirty="0">
              <a:solidFill>
                <a:schemeClr val="tx1"/>
              </a:solidFill>
              <a:effectLst/>
              <a:latin typeface="PF BeauSans Pro" pitchFamily="50" charset="0"/>
              <a:ea typeface="+mn-ea"/>
              <a:cs typeface="+mn-cs"/>
            </a:endParaRPr>
          </a:p>
          <a:p>
            <a:endParaRPr lang="en-US" sz="1555" b="0" kern="1200" dirty="0">
              <a:solidFill>
                <a:schemeClr val="tx1"/>
              </a:solidFill>
              <a:effectLst/>
              <a:latin typeface="PF BeauSans Pro" pitchFamily="50" charset="0"/>
              <a:ea typeface="+mn-ea"/>
              <a:cs typeface="+mn-cs"/>
            </a:endParaRPr>
          </a:p>
          <a:p>
            <a:endParaRPr lang="en-US" sz="1555" b="0" kern="1200" dirty="0">
              <a:solidFill>
                <a:schemeClr val="tx1"/>
              </a:solidFill>
              <a:effectLst/>
              <a:latin typeface="PF BeauSans Pro" pitchFamily="50" charset="0"/>
              <a:ea typeface="+mn-ea"/>
              <a:cs typeface="+mn-cs"/>
            </a:endParaRPr>
          </a:p>
          <a:p>
            <a:endParaRPr lang="en-US" sz="1555" b="0" kern="1200" dirty="0">
              <a:solidFill>
                <a:schemeClr val="tx1"/>
              </a:solidFill>
              <a:effectLst/>
              <a:latin typeface="PF BeauSans Pro" pitchFamily="50" charset="0"/>
              <a:ea typeface="+mn-ea"/>
              <a:cs typeface="+mn-cs"/>
            </a:endParaRPr>
          </a:p>
          <a:p>
            <a:endParaRPr lang="en-US" sz="1555" b="0" kern="1200" dirty="0">
              <a:solidFill>
                <a:schemeClr val="tx1"/>
              </a:solidFill>
              <a:effectLst/>
              <a:latin typeface="PF BeauSans Pro" pitchFamily="50" charset="0"/>
              <a:ea typeface="+mn-ea"/>
              <a:cs typeface="+mn-cs"/>
            </a:endParaRPr>
          </a:p>
          <a:p>
            <a:endParaRPr lang="ru-RU" sz="1555" b="0" kern="1200" dirty="0">
              <a:solidFill>
                <a:schemeClr val="tx1"/>
              </a:solidFill>
              <a:effectLst/>
              <a:latin typeface="PF BeauSans Pro" pitchFamily="50" charset="0"/>
              <a:ea typeface="+mn-ea"/>
              <a:cs typeface="+mn-cs"/>
            </a:endParaRPr>
          </a:p>
        </p:txBody>
      </p:sp>
      <p:pic>
        <p:nvPicPr>
          <p:cNvPr id="1026" name="Picture 2" descr="E:\Work\Clip Art\Фото для презентаций\РСТ ИСО 90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087" y="7876596"/>
            <a:ext cx="894610" cy="9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7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A974AC0-EFED-464F-BF14-7862699A49E4}"/>
              </a:ext>
            </a:extLst>
          </p:cNvPr>
          <p:cNvSpPr/>
          <p:nvPr userDrawn="1"/>
        </p:nvSpPr>
        <p:spPr>
          <a:xfrm>
            <a:off x="0" y="0"/>
            <a:ext cx="2012919" cy="2012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53C5611-7703-FB4B-AC9C-A12F0B7B6767}"/>
              </a:ext>
            </a:extLst>
          </p:cNvPr>
          <p:cNvSpPr/>
          <p:nvPr userDrawn="1"/>
        </p:nvSpPr>
        <p:spPr>
          <a:xfrm>
            <a:off x="2012919" y="2012919"/>
            <a:ext cx="449695" cy="44969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3B2090-98AB-8B47-B669-E9BF21317A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583343" y="799582"/>
            <a:ext cx="1622890" cy="119872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3728109-335C-D740-9765-57A65317F277}"/>
              </a:ext>
            </a:extLst>
          </p:cNvPr>
          <p:cNvSpPr/>
          <p:nvPr userDrawn="1"/>
        </p:nvSpPr>
        <p:spPr>
          <a:xfrm>
            <a:off x="22723895" y="12349700"/>
            <a:ext cx="977480" cy="97748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35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defTabSz="1015796" rtl="0" eaLnBrk="1" latinLnBrk="0" hangingPunct="1"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23" indent="-380923" algn="l" defTabSz="10157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332" indent="-317434" algn="l" defTabSz="1015796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9" kern="1200">
          <a:solidFill>
            <a:schemeClr val="tx1"/>
          </a:solidFill>
          <a:latin typeface="+mn-lt"/>
          <a:ea typeface="+mn-ea"/>
          <a:cs typeface="+mn-cs"/>
        </a:defRPr>
      </a:lvl2pPr>
      <a:lvl3pPr marL="1269741" indent="-253947" algn="l" defTabSz="10157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3pPr>
      <a:lvl4pPr marL="1777639" indent="-253947" algn="l" defTabSz="10157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23" kern="1200">
          <a:solidFill>
            <a:schemeClr val="tx1"/>
          </a:solidFill>
          <a:latin typeface="+mn-lt"/>
          <a:ea typeface="+mn-ea"/>
          <a:cs typeface="+mn-cs"/>
        </a:defRPr>
      </a:lvl4pPr>
      <a:lvl5pPr marL="2285537" indent="-253947" algn="l" defTabSz="1015796" rtl="0" eaLnBrk="1" latinLnBrk="0" hangingPunct="1">
        <a:spcBef>
          <a:spcPct val="20000"/>
        </a:spcBef>
        <a:buFont typeface="Arial" panose="020B0604020202020204" pitchFamily="34" charset="0"/>
        <a:buChar char="»"/>
        <a:defRPr sz="2223" kern="1200">
          <a:solidFill>
            <a:schemeClr val="tx1"/>
          </a:solidFill>
          <a:latin typeface="+mn-lt"/>
          <a:ea typeface="+mn-ea"/>
          <a:cs typeface="+mn-cs"/>
        </a:defRPr>
      </a:lvl5pPr>
      <a:lvl6pPr marL="2793435" indent="-253947" algn="l" defTabSz="10157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6pPr>
      <a:lvl7pPr marL="3301330" indent="-253947" algn="l" defTabSz="10157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7pPr>
      <a:lvl8pPr marL="3809228" indent="-253947" algn="l" defTabSz="10157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8pPr>
      <a:lvl9pPr marL="4317123" indent="-253947" algn="l" defTabSz="10157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507898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015796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23688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31586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39484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3047382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555278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4063176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590FD1E-6B22-7441-8E7A-DEF6F52D08CC}"/>
              </a:ext>
            </a:extLst>
          </p:cNvPr>
          <p:cNvSpPr/>
          <p:nvPr userDrawn="1"/>
        </p:nvSpPr>
        <p:spPr>
          <a:xfrm>
            <a:off x="22908086" y="651553"/>
            <a:ext cx="141736" cy="141736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52D7E22-20C2-8E48-9E98-70F951117CA7}"/>
              </a:ext>
            </a:extLst>
          </p:cNvPr>
          <p:cNvSpPr/>
          <p:nvPr userDrawn="1"/>
        </p:nvSpPr>
        <p:spPr>
          <a:xfrm>
            <a:off x="1330789" y="1330789"/>
            <a:ext cx="462593" cy="46259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92A8959-C39C-564F-859F-6DB905280AEE}"/>
              </a:ext>
            </a:extLst>
          </p:cNvPr>
          <p:cNvSpPr/>
          <p:nvPr userDrawn="1"/>
        </p:nvSpPr>
        <p:spPr>
          <a:xfrm>
            <a:off x="23049822" y="0"/>
            <a:ext cx="651553" cy="6515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FBC6920-97FD-034B-9C00-A2A9916F9017}"/>
              </a:ext>
            </a:extLst>
          </p:cNvPr>
          <p:cNvSpPr/>
          <p:nvPr userDrawn="1"/>
        </p:nvSpPr>
        <p:spPr>
          <a:xfrm>
            <a:off x="22548046" y="793289"/>
            <a:ext cx="360040" cy="36004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BADFAC0-43A1-DF4F-B9D2-DA914182027C}"/>
              </a:ext>
            </a:extLst>
          </p:cNvPr>
          <p:cNvSpPr/>
          <p:nvPr userDrawn="1"/>
        </p:nvSpPr>
        <p:spPr>
          <a:xfrm>
            <a:off x="22409820" y="1153329"/>
            <a:ext cx="141736" cy="141736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5F5D3A6-9F7B-7443-84D7-E103B8F0F5ED}"/>
              </a:ext>
            </a:extLst>
          </p:cNvPr>
          <p:cNvSpPr/>
          <p:nvPr userDrawn="1"/>
        </p:nvSpPr>
        <p:spPr>
          <a:xfrm>
            <a:off x="21679828" y="1656889"/>
            <a:ext cx="360040" cy="36004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2C4C12E-33ED-F04E-A306-47427E94CA97}"/>
              </a:ext>
            </a:extLst>
          </p:cNvPr>
          <p:cNvSpPr/>
          <p:nvPr userDrawn="1"/>
        </p:nvSpPr>
        <p:spPr>
          <a:xfrm>
            <a:off x="0" y="0"/>
            <a:ext cx="1330789" cy="1330789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AB8934B-2E0D-C242-A875-80C9E0302F89}"/>
              </a:ext>
            </a:extLst>
          </p:cNvPr>
          <p:cNvSpPr/>
          <p:nvPr userDrawn="1"/>
        </p:nvSpPr>
        <p:spPr>
          <a:xfrm>
            <a:off x="-4180" y="12930608"/>
            <a:ext cx="401217" cy="40121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82017D6-17EA-EC43-9E82-FCB0BE99ED77}"/>
              </a:ext>
            </a:extLst>
          </p:cNvPr>
          <p:cNvSpPr/>
          <p:nvPr userDrawn="1"/>
        </p:nvSpPr>
        <p:spPr>
          <a:xfrm>
            <a:off x="397037" y="12694796"/>
            <a:ext cx="235812" cy="23581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0A26527-DD19-064D-A2B0-D5D6FBB2243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426932" y="11496071"/>
            <a:ext cx="1622890" cy="11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8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9" r:id="rId4"/>
  </p:sldLayoutIdLst>
  <p:hf hdr="0" ftr="0" dt="0"/>
  <p:txStyles>
    <p:titleStyle>
      <a:lvl1pPr algn="ctr" defTabSz="1015796" rtl="0" eaLnBrk="1" latinLnBrk="0" hangingPunct="1"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23" indent="-380923" algn="l" defTabSz="10157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332" indent="-317434" algn="l" defTabSz="1015796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9" kern="1200">
          <a:solidFill>
            <a:schemeClr val="tx1"/>
          </a:solidFill>
          <a:latin typeface="+mn-lt"/>
          <a:ea typeface="+mn-ea"/>
          <a:cs typeface="+mn-cs"/>
        </a:defRPr>
      </a:lvl2pPr>
      <a:lvl3pPr marL="1269741" indent="-253947" algn="l" defTabSz="10157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3pPr>
      <a:lvl4pPr marL="1777639" indent="-253947" algn="l" defTabSz="10157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23" kern="1200">
          <a:solidFill>
            <a:schemeClr val="tx1"/>
          </a:solidFill>
          <a:latin typeface="+mn-lt"/>
          <a:ea typeface="+mn-ea"/>
          <a:cs typeface="+mn-cs"/>
        </a:defRPr>
      </a:lvl4pPr>
      <a:lvl5pPr marL="2285537" indent="-253947" algn="l" defTabSz="1015796" rtl="0" eaLnBrk="1" latinLnBrk="0" hangingPunct="1">
        <a:spcBef>
          <a:spcPct val="20000"/>
        </a:spcBef>
        <a:buFont typeface="Arial" panose="020B0604020202020204" pitchFamily="34" charset="0"/>
        <a:buChar char="»"/>
        <a:defRPr sz="2223" kern="1200">
          <a:solidFill>
            <a:schemeClr val="tx1"/>
          </a:solidFill>
          <a:latin typeface="+mn-lt"/>
          <a:ea typeface="+mn-ea"/>
          <a:cs typeface="+mn-cs"/>
        </a:defRPr>
      </a:lvl5pPr>
      <a:lvl6pPr marL="2793435" indent="-253947" algn="l" defTabSz="10157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6pPr>
      <a:lvl7pPr marL="3301330" indent="-253947" algn="l" defTabSz="10157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7pPr>
      <a:lvl8pPr marL="3809228" indent="-253947" algn="l" defTabSz="10157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8pPr>
      <a:lvl9pPr marL="4317123" indent="-253947" algn="l" defTabSz="10157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507898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015796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23688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31586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39484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3047382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555278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4063176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BC89180-2C48-9540-943A-A3DAC1520D40}"/>
              </a:ext>
            </a:extLst>
          </p:cNvPr>
          <p:cNvSpPr/>
          <p:nvPr userDrawn="1"/>
        </p:nvSpPr>
        <p:spPr>
          <a:xfrm>
            <a:off x="0" y="12354346"/>
            <a:ext cx="977479" cy="9774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275F16F-8050-7F41-8973-B8A568391009}"/>
              </a:ext>
            </a:extLst>
          </p:cNvPr>
          <p:cNvSpPr/>
          <p:nvPr userDrawn="1"/>
        </p:nvSpPr>
        <p:spPr>
          <a:xfrm>
            <a:off x="977479" y="11850290"/>
            <a:ext cx="504056" cy="504056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0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66" r:id="rId3"/>
    <p:sldLayoutId id="2147483665" r:id="rId4"/>
  </p:sldLayoutIdLst>
  <p:txStyles>
    <p:titleStyle>
      <a:lvl1pPr algn="l" defTabSz="1015796" rtl="0" eaLnBrk="1" latinLnBrk="0" hangingPunct="1">
        <a:spcBef>
          <a:spcPct val="0"/>
        </a:spcBef>
        <a:buNone/>
        <a:defRPr lang="ru-RU" sz="8333" strike="noStrike" kern="1200" dirty="0">
          <a:solidFill>
            <a:schemeClr val="tx1"/>
          </a:solidFill>
          <a:latin typeface="PF BeauSans Pro SemiBold" pitchFamily="50" charset="0"/>
          <a:ea typeface="+mj-ea"/>
          <a:cs typeface="+mj-cs"/>
        </a:defRPr>
      </a:lvl1pPr>
    </p:titleStyle>
    <p:bodyStyle>
      <a:lvl1pPr marL="380923" indent="-380923" algn="l" defTabSz="10157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332" indent="-317434" algn="l" defTabSz="1015796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9" kern="1200">
          <a:solidFill>
            <a:schemeClr val="tx1"/>
          </a:solidFill>
          <a:latin typeface="+mn-lt"/>
          <a:ea typeface="+mn-ea"/>
          <a:cs typeface="+mn-cs"/>
        </a:defRPr>
      </a:lvl2pPr>
      <a:lvl3pPr marL="1269741" indent="-253947" algn="l" defTabSz="10157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3pPr>
      <a:lvl4pPr marL="1777639" indent="-253947" algn="l" defTabSz="10157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23" kern="1200">
          <a:solidFill>
            <a:schemeClr val="tx1"/>
          </a:solidFill>
          <a:latin typeface="+mn-lt"/>
          <a:ea typeface="+mn-ea"/>
          <a:cs typeface="+mn-cs"/>
        </a:defRPr>
      </a:lvl4pPr>
      <a:lvl5pPr marL="2285537" indent="-253947" algn="l" defTabSz="1015796" rtl="0" eaLnBrk="1" latinLnBrk="0" hangingPunct="1">
        <a:spcBef>
          <a:spcPct val="20000"/>
        </a:spcBef>
        <a:buFont typeface="Arial" panose="020B0604020202020204" pitchFamily="34" charset="0"/>
        <a:buChar char="»"/>
        <a:defRPr sz="2223" kern="1200">
          <a:solidFill>
            <a:schemeClr val="tx1"/>
          </a:solidFill>
          <a:latin typeface="+mn-lt"/>
          <a:ea typeface="+mn-ea"/>
          <a:cs typeface="+mn-cs"/>
        </a:defRPr>
      </a:lvl5pPr>
      <a:lvl6pPr marL="2793435" indent="-253947" algn="l" defTabSz="10157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6pPr>
      <a:lvl7pPr marL="3301330" indent="-253947" algn="l" defTabSz="10157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7pPr>
      <a:lvl8pPr marL="3809228" indent="-253947" algn="l" defTabSz="10157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8pPr>
      <a:lvl9pPr marL="4317123" indent="-253947" algn="l" defTabSz="10157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507898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015796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23688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31586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39484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3047382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555278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4063176" algn="l" defTabSz="1015796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7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8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microsoft.com/office/2007/relationships/hdphoto" Target="../media/hdphoto1.wdp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://www.aladdin.ru/" TargetMode="External"/><Relationship Id="rId7" Type="http://schemas.openxmlformats.org/officeDocument/2006/relationships/image" Target="../media/image41.png"/><Relationship Id="rId2" Type="http://schemas.openxmlformats.org/officeDocument/2006/relationships/hyperlink" Target="mailto:d.shuralev@aladdin-rd.ru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hyperlink" Target="http://www.aladdin-rd.ru/" TargetMode="External"/><Relationship Id="rId4" Type="http://schemas.openxmlformats.org/officeDocument/2006/relationships/hyperlink" Target="mailto:m.ivanov@aladdin-rd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4.png"/><Relationship Id="rId18" Type="http://schemas.openxmlformats.org/officeDocument/2006/relationships/image" Target="../media/image24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8.svg"/><Relationship Id="rId17" Type="http://schemas.openxmlformats.org/officeDocument/2006/relationships/image" Target="../media/image16.png"/><Relationship Id="rId2" Type="http://schemas.openxmlformats.org/officeDocument/2006/relationships/image" Target="../media/image8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2.png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4.svg"/><Relationship Id="rId3" Type="http://schemas.openxmlformats.org/officeDocument/2006/relationships/image" Target="../media/image1.jpg"/><Relationship Id="rId7" Type="http://schemas.openxmlformats.org/officeDocument/2006/relationships/image" Target="../media/image18.sv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0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aladdin-rd.ru/catalog/liveoffice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451629" y="3739669"/>
            <a:ext cx="11063354" cy="3358293"/>
          </a:xfrm>
        </p:spPr>
        <p:txBody>
          <a:bodyPr/>
          <a:lstStyle/>
          <a:p>
            <a:r>
              <a:rPr lang="en-US" dirty="0" err="1"/>
              <a:t>SecurLogon</a:t>
            </a:r>
            <a:r>
              <a:rPr lang="en-US" dirty="0"/>
              <a:t> </a:t>
            </a:r>
            <a:r>
              <a:rPr lang="ru-RU" dirty="0"/>
              <a:t>для </a:t>
            </a:r>
            <a:r>
              <a:rPr lang="en-US" dirty="0"/>
              <a:t>Linux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1265511" y="7836614"/>
            <a:ext cx="6264696" cy="430190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Преимущества использования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Реализованная функциональность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Схемы применения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Ближайшее будущее</a:t>
            </a:r>
          </a:p>
        </p:txBody>
      </p:sp>
      <p:sp>
        <p:nvSpPr>
          <p:cNvPr id="8" name="Текст 21"/>
          <p:cNvSpPr txBox="1">
            <a:spLocks/>
          </p:cNvSpPr>
          <p:nvPr/>
        </p:nvSpPr>
        <p:spPr>
          <a:xfrm>
            <a:off x="14803015" y="8034064"/>
            <a:ext cx="7919332" cy="543180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PFBeauSansPro-Regular" charset="0"/>
              </a:rPr>
              <a:t>Михаил Иванов,</a:t>
            </a:r>
          </a:p>
          <a:p>
            <a:r>
              <a:rPr lang="ru-RU" alt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PFBeauSansPro-Italic" charset="0"/>
              </a:rPr>
              <a:t>Ведущий менеджер проектов,</a:t>
            </a:r>
            <a:br>
              <a:rPr lang="ru-RU" alt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PFBeauSansPro-Italic" charset="0"/>
              </a:rPr>
            </a:br>
            <a:r>
              <a:rPr lang="ru-RU" alt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PFBeauSansPro-Italic" charset="0"/>
              </a:rPr>
              <a:t>"Аладдин Р.Д."</a:t>
            </a:r>
          </a:p>
          <a:p>
            <a:endParaRPr lang="ru-RU" altLang="ru-RU" sz="2800" dirty="0">
              <a:solidFill>
                <a:schemeClr val="tx1">
                  <a:lumMod val="50000"/>
                  <a:lumOff val="50000"/>
                </a:schemeClr>
              </a:solidFill>
              <a:latin typeface="PFBeauSansPro-Italic" charset="0"/>
            </a:endParaRPr>
          </a:p>
          <a:p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PFBeauSansPro-Regular" charset="0"/>
              </a:rPr>
              <a:t>Дмитрий </a:t>
            </a:r>
            <a:r>
              <a:rPr lang="ru-RU" alt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FBeauSansPro-Regular" charset="0"/>
              </a:rPr>
              <a:t>Шуралёв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PFBeauSansPro-Regular" charset="0"/>
              </a:rPr>
              <a:t>,</a:t>
            </a:r>
          </a:p>
          <a:p>
            <a:r>
              <a:rPr lang="en-US" altLang="ru-RU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FBeauSansPro-Italic" charset="0"/>
              </a:rPr>
              <a:t>PreSales</a:t>
            </a:r>
            <a:r>
              <a:rPr lang="en-US" alt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PFBeauSansPro-Italic" charset="0"/>
              </a:rPr>
              <a:t> </a:t>
            </a:r>
            <a:r>
              <a:rPr lang="ru-RU" alt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PFBeauSansPro-Italic" charset="0"/>
              </a:rPr>
              <a:t>инженер,</a:t>
            </a:r>
            <a:br>
              <a:rPr lang="ru-RU" alt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PFBeauSansPro-Italic" charset="0"/>
              </a:rPr>
            </a:br>
            <a:r>
              <a:rPr lang="ru-RU" alt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PFBeauSansPro-Italic" charset="0"/>
              </a:rPr>
              <a:t>"Аладдин Р.Д."</a:t>
            </a:r>
          </a:p>
          <a:p>
            <a:r>
              <a:rPr lang="ru-RU" alt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PFBeauSansPro-Italic" charset="0"/>
              </a:rPr>
              <a:t> </a:t>
            </a:r>
            <a:endParaRPr lang="en-US" altLang="ru-RU" sz="2800" dirty="0">
              <a:solidFill>
                <a:schemeClr val="tx1">
                  <a:lumMod val="50000"/>
                  <a:lumOff val="50000"/>
                </a:schemeClr>
              </a:solidFill>
              <a:latin typeface="PFBeauSansPro-Italic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74223" y="7836614"/>
            <a:ext cx="96490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PF BeauSans Pro" pitchFamily="50" charset="0"/>
              </a:rPr>
              <a:t>Применение локальной аутентификации </a:t>
            </a:r>
            <a:endParaRPr lang="en-US" sz="4000" dirty="0">
              <a:latin typeface="PF BeauSans Pro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PF BeauSans Pro" pitchFamily="50" charset="0"/>
              </a:rPr>
              <a:t>Комплексный подход к сетевой инфраструктуре</a:t>
            </a:r>
            <a:endParaRPr lang="en-US" sz="4000" dirty="0">
              <a:latin typeface="PF BeauSans Pro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PF BeauSans Pro" pitchFamily="50" charset="0"/>
              </a:rPr>
              <a:t>Пройденные кейсы пилотов и внедрений</a:t>
            </a:r>
          </a:p>
        </p:txBody>
      </p:sp>
    </p:spTree>
    <p:extLst>
      <p:ext uri="{BB962C8B-B14F-4D97-AF65-F5344CB8AC3E}">
        <p14:creationId xmlns:p14="http://schemas.microsoft.com/office/powerpoint/2010/main" val="1816513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904D3B2-FB27-6C48-ABE7-15FA84CCA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2041" y="956489"/>
            <a:ext cx="19845961" cy="1167340"/>
          </a:xfrm>
        </p:spPr>
        <p:txBody>
          <a:bodyPr/>
          <a:lstStyle/>
          <a:p>
            <a:r>
              <a:rPr lang="ru-RU" dirty="0"/>
              <a:t>Что на замену </a:t>
            </a:r>
            <a:r>
              <a:rPr lang="en-US" dirty="0"/>
              <a:t>Microsoft CA</a:t>
            </a:r>
            <a:endParaRPr lang="ru-RU" dirty="0"/>
          </a:p>
        </p:txBody>
      </p:sp>
      <p:sp>
        <p:nvSpPr>
          <p:cNvPr id="8" name="AutoShape 2" descr="⬇ Скачать картинки Думающий человечек рисунок, стоковые фото Думающий  человечек рисунок в хорошем качестве | Depositphotos"/>
          <p:cNvSpPr>
            <a:spLocks noChangeAspect="1" noChangeArrowheads="1"/>
          </p:cNvSpPr>
          <p:nvPr/>
        </p:nvSpPr>
        <p:spPr bwMode="auto">
          <a:xfrm>
            <a:off x="1481535" y="5706020"/>
            <a:ext cx="13811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Объект 6"/>
          <p:cNvSpPr>
            <a:spLocks noGrp="1"/>
          </p:cNvSpPr>
          <p:nvPr>
            <p:ph sz="half" idx="2"/>
          </p:nvPr>
        </p:nvSpPr>
        <p:spPr>
          <a:xfrm>
            <a:off x="689784" y="2849643"/>
            <a:ext cx="12898366" cy="8852313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latin typeface="PF BeauSans Pro" panose="02000500000000020004" pitchFamily="50" charset="0"/>
              </a:rPr>
              <a:t>Происхождение</a:t>
            </a:r>
            <a:r>
              <a:rPr lang="ru-RU" sz="3200" dirty="0">
                <a:latin typeface="PF BeauSans Pro" panose="02000500000000020004" pitchFamily="50" charset="0"/>
              </a:rPr>
              <a:t>, лицензионная </a:t>
            </a:r>
            <a:r>
              <a:rPr lang="ru-RU" altLang="ru-RU" sz="3200" dirty="0">
                <a:latin typeface="PF BeauSans Pro" panose="02000500000000020004" pitchFamily="50" charset="0"/>
              </a:rPr>
              <a:t>"</a:t>
            </a:r>
            <a:r>
              <a:rPr lang="ru-RU" sz="3200" dirty="0">
                <a:latin typeface="PF BeauSans Pro" panose="02000500000000020004" pitchFamily="50" charset="0"/>
              </a:rPr>
              <a:t>чистота</a:t>
            </a:r>
            <a:r>
              <a:rPr lang="ru-RU" altLang="ru-RU" sz="3200" dirty="0">
                <a:latin typeface="PF BeauSans Pro" panose="02000500000000020004" pitchFamily="50" charset="0"/>
              </a:rPr>
              <a:t>"</a:t>
            </a:r>
            <a:endParaRPr lang="ru-RU" sz="3200" dirty="0">
              <a:latin typeface="PF BeauSans Pro" panose="02000500000000020004" pitchFamily="50" charset="0"/>
            </a:endParaRPr>
          </a:p>
          <a:p>
            <a:pPr lvl="1"/>
            <a:r>
              <a:rPr lang="ru-RU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приобретения</a:t>
            </a:r>
          </a:p>
          <a:p>
            <a:pPr marL="0" indent="0">
              <a:buNone/>
            </a:pPr>
            <a:r>
              <a:rPr lang="ru-RU" sz="3200" b="1" dirty="0">
                <a:latin typeface="PF BeauSans Pro" panose="02000500000000020004" pitchFamily="50" charset="0"/>
              </a:rPr>
              <a:t>Возможность поддержки </a:t>
            </a:r>
            <a:r>
              <a:rPr lang="ru-RU" sz="3200" dirty="0">
                <a:latin typeface="PF BeauSans Pro" panose="02000500000000020004" pitchFamily="50" charset="0"/>
              </a:rPr>
              <a:t>на территории РФ</a:t>
            </a:r>
          </a:p>
          <a:p>
            <a:pPr lvl="1"/>
            <a:r>
              <a:rPr lang="ru-RU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Потенциал доработки</a:t>
            </a:r>
          </a:p>
          <a:p>
            <a:pPr lvl="1"/>
            <a:r>
              <a:rPr lang="ru-RU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документации</a:t>
            </a:r>
          </a:p>
          <a:p>
            <a:pPr marL="0" lvl="0" indent="0">
              <a:buNone/>
            </a:pPr>
            <a:r>
              <a:rPr lang="ru-RU" sz="3200" dirty="0">
                <a:latin typeface="PF BeauSans Pro" panose="02000500000000020004" pitchFamily="50" charset="0"/>
              </a:rPr>
              <a:t>Распространённость, </a:t>
            </a:r>
            <a:r>
              <a:rPr lang="ru-RU" sz="3200" b="1" dirty="0">
                <a:latin typeface="PF BeauSans Pro" panose="02000500000000020004" pitchFamily="50" charset="0"/>
              </a:rPr>
              <a:t>зрелость</a:t>
            </a:r>
            <a:r>
              <a:rPr lang="ru-RU" sz="3200" dirty="0">
                <a:latin typeface="PF BeauSans Pro" panose="02000500000000020004" pitchFamily="50" charset="0"/>
              </a:rPr>
              <a:t>, наличие успешных внедрений</a:t>
            </a:r>
          </a:p>
          <a:p>
            <a:pPr marL="0" lvl="0" indent="0">
              <a:buNone/>
            </a:pPr>
            <a:r>
              <a:rPr lang="ru-RU" sz="3200" dirty="0">
                <a:latin typeface="PF BeauSans Pro" panose="02000500000000020004" pitchFamily="50" charset="0"/>
              </a:rPr>
              <a:t>Степень готовности - </a:t>
            </a:r>
            <a:r>
              <a:rPr lang="ru-RU" sz="3200" b="1" dirty="0">
                <a:latin typeface="PF BeauSans Pro" panose="02000500000000020004" pitchFamily="50" charset="0"/>
              </a:rPr>
              <a:t>минимальное время для выхода </a:t>
            </a:r>
            <a:r>
              <a:rPr lang="ru-RU" sz="3200" dirty="0">
                <a:latin typeface="PF BeauSans Pro" panose="02000500000000020004" pitchFamily="50" charset="0"/>
              </a:rPr>
              <a:t>на проект</a:t>
            </a:r>
          </a:p>
          <a:p>
            <a:pPr marL="0" indent="0">
              <a:buNone/>
            </a:pPr>
            <a:r>
              <a:rPr lang="ru-RU" sz="32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графического интерфейса </a:t>
            </a:r>
          </a:p>
          <a:p>
            <a:pPr marL="0" indent="0">
              <a:buNone/>
            </a:pPr>
            <a:r>
              <a:rPr lang="ru-RU" sz="32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построения </a:t>
            </a:r>
            <a:r>
              <a:rPr lang="ru-RU" sz="3200" b="1" dirty="0" smtClean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распределённых </a:t>
            </a:r>
            <a:r>
              <a:rPr lang="ru-RU" sz="32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схем </a:t>
            </a:r>
            <a:r>
              <a:rPr lang="en-US" sz="32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PKI</a:t>
            </a:r>
            <a:endParaRPr lang="ru-RU" sz="3200" b="1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Иерархия </a:t>
            </a:r>
            <a:r>
              <a:rPr lang="ru-RU" sz="2400" dirty="0" smtClean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корневой-подчинённый-выдающий</a:t>
            </a:r>
            <a:endParaRPr lang="ru-RU" sz="2400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Разделение ролей по отдельным серверам </a:t>
            </a:r>
            <a:r>
              <a:rPr lang="en-US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ru-RU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ru-RU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CDP-DB-TSP-OCSP</a:t>
            </a:r>
            <a:endParaRPr lang="ru-RU" sz="2400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Совместимость с доменами</a:t>
            </a:r>
          </a:p>
          <a:p>
            <a:pPr marL="0" indent="0">
              <a:buNone/>
            </a:pPr>
            <a:r>
              <a:rPr lang="ru-RU" sz="32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 с </a:t>
            </a:r>
            <a:r>
              <a:rPr lang="en-US" sz="3200" dirty="0" err="1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usb</a:t>
            </a:r>
            <a:r>
              <a:rPr lang="ru-RU" sz="32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-токенами и смарт картами</a:t>
            </a:r>
          </a:p>
          <a:p>
            <a:pPr marL="0" indent="0">
              <a:buNone/>
            </a:pPr>
            <a:r>
              <a:rPr lang="ru-RU" sz="32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последующей сертификации</a:t>
            </a:r>
            <a:endParaRPr lang="en-US" sz="3200" b="1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 разработки (языки программирования)</a:t>
            </a:r>
          </a:p>
          <a:p>
            <a:pPr lvl="0"/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  <a:p>
            <a:pPr marL="799837" lvl="1" indent="0">
              <a:buNone/>
            </a:pPr>
            <a:endParaRPr lang="ru-RU" sz="2400" dirty="0"/>
          </a:p>
          <a:p>
            <a:pPr lvl="1"/>
            <a:endParaRPr lang="ru-RU" sz="2400" dirty="0"/>
          </a:p>
          <a:p>
            <a:pPr lvl="1"/>
            <a:endParaRPr lang="ru-RU" sz="2400" dirty="0"/>
          </a:p>
          <a:p>
            <a:endParaRPr lang="ru-RU" sz="3600" dirty="0"/>
          </a:p>
          <a:p>
            <a:endParaRPr lang="ru-RU" sz="3600" dirty="0"/>
          </a:p>
        </p:txBody>
      </p:sp>
      <p:pic>
        <p:nvPicPr>
          <p:cNvPr id="16" name="Picture 2" descr="Картинки по запросу &quot;sdk&quot;">
            <a:extLst>
              <a:ext uri="{FF2B5EF4-FFF2-40B4-BE49-F238E27FC236}">
                <a16:creationId xmlns:a16="http://schemas.microsoft.com/office/drawing/2014/main" id="{D7C9BE95-8492-4658-BDB5-340F2ECA6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221" y="610813"/>
            <a:ext cx="1715234" cy="171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6"/>
          <p:cNvSpPr>
            <a:spLocks noGrp="1"/>
          </p:cNvSpPr>
          <p:nvPr>
            <p:ph sz="half" idx="2"/>
          </p:nvPr>
        </p:nvSpPr>
        <p:spPr>
          <a:xfrm>
            <a:off x="12315697" y="2123829"/>
            <a:ext cx="10217032" cy="3984631"/>
          </a:xfrm>
        </p:spPr>
        <p:txBody>
          <a:bodyPr/>
          <a:lstStyle/>
          <a:p>
            <a:pPr marL="0" indent="0">
              <a:buNone/>
            </a:pPr>
            <a:endParaRPr lang="ru-RU" sz="3600" dirty="0">
              <a:solidFill>
                <a:srgbClr val="EA501D"/>
              </a:solidFill>
            </a:endParaRPr>
          </a:p>
          <a:p>
            <a:pPr marL="0" indent="0">
              <a:buNone/>
            </a:pPr>
            <a:r>
              <a:rPr lang="ru-RU" sz="3600" dirty="0"/>
              <a:t>  </a:t>
            </a:r>
            <a:r>
              <a:rPr lang="ru-RU" sz="3200" b="1" dirty="0">
                <a:latin typeface="PF BeauSans Pro" panose="02000500000000020004" pitchFamily="50" charset="0"/>
              </a:rPr>
              <a:t>Функциональность</a:t>
            </a:r>
            <a:endParaRPr lang="en-US" sz="3200" b="1" dirty="0">
              <a:latin typeface="PF BeauSans Pro" panose="02000500000000020004" pitchFamily="50" charset="0"/>
            </a:endParaRPr>
          </a:p>
          <a:p>
            <a:pPr lvl="1"/>
            <a:r>
              <a:rPr lang="ru-RU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Базовые функции выпуска/отзыва</a:t>
            </a:r>
            <a:endParaRPr lang="en-US" sz="2400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Журналирование</a:t>
            </a:r>
            <a:endParaRPr lang="en-US" sz="2400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выпущенных сертификатов, экспорт, выгрузка, форматы данных</a:t>
            </a:r>
            <a:endParaRPr lang="en-US" sz="2400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шаблонов и делегирование по принадлежности к группам каталога</a:t>
            </a:r>
            <a:endParaRPr lang="en-US" sz="2400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Ролевые механизмы администрирования и поддержки в связке с членством в группах каталога</a:t>
            </a:r>
          </a:p>
          <a:p>
            <a:pPr lvl="1"/>
            <a:r>
              <a:rPr lang="ru-RU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 сертификатов для серверов и оборудования</a:t>
            </a:r>
            <a:endParaRPr lang="en-US" sz="2400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удобных </a:t>
            </a:r>
            <a:r>
              <a:rPr lang="en-US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ru-RU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сервисов</a:t>
            </a:r>
          </a:p>
          <a:p>
            <a:pPr lvl="1"/>
            <a:r>
              <a:rPr lang="ru-RU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оборудования архитектуры x86</a:t>
            </a:r>
          </a:p>
          <a:p>
            <a:pPr lvl="1"/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9837" lvl="1" indent="0">
              <a:buNone/>
            </a:pPr>
            <a:endParaRPr lang="ru-RU" sz="2400" dirty="0"/>
          </a:p>
          <a:p>
            <a:pPr marL="799837" lvl="1" indent="0">
              <a:buNone/>
            </a:pPr>
            <a:endParaRPr lang="ru-RU" sz="2400" dirty="0"/>
          </a:p>
          <a:p>
            <a:pPr lvl="1"/>
            <a:endParaRPr lang="ru-RU" sz="2400" dirty="0"/>
          </a:p>
          <a:p>
            <a:pPr lvl="1"/>
            <a:endParaRPr lang="ru-RU" sz="2400" dirty="0"/>
          </a:p>
          <a:p>
            <a:endParaRPr lang="ru-RU" sz="3600" dirty="0"/>
          </a:p>
          <a:p>
            <a:endParaRPr lang="ru-RU" sz="3600" dirty="0"/>
          </a:p>
        </p:txBody>
      </p:sp>
      <p:sp>
        <p:nvSpPr>
          <p:cNvPr id="11" name="Механизм был запущен ещё в 2012 г.…"/>
          <p:cNvSpPr txBox="1">
            <a:spLocks noGrp="1"/>
          </p:cNvSpPr>
          <p:nvPr/>
        </p:nvSpPr>
        <p:spPr>
          <a:xfrm>
            <a:off x="14124748" y="9186191"/>
            <a:ext cx="8952707" cy="3803466"/>
          </a:xfrm>
          <a:prstGeom prst="rect">
            <a:avLst/>
          </a:prstGeom>
          <a:solidFill>
            <a:srgbClr val="FFFFC8"/>
          </a:solidFill>
          <a:ln w="12700">
            <a:noFill/>
            <a:prstDash val="dash"/>
            <a:miter lim="400000"/>
          </a:ln>
          <a:effectLst>
            <a:outerShdw blurRad="228600" dist="165100" dir="2400000" sx="102000" sy="102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00100" rtl="0" latinLnBrk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rgbClr val="000000"/>
                </a:solidFill>
                <a:uFillTx/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1pPr>
            <a:lvl2pPr marL="720000" marR="0" indent="-720000" algn="l" defTabSz="8001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49000"/>
              <a:buFontTx/>
              <a:buBlip>
                <a:blip r:embed="rId4"/>
              </a:buBlip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FBeauSansPro-Bbook"/>
              </a:defRPr>
            </a:lvl2pPr>
            <a:lvl3pPr marL="1365673" marR="0" indent="-603673" algn="l" defTabSz="8001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6000"/>
              <a:buFontTx/>
              <a:buChar char="-"/>
              <a:tabLst/>
              <a:defRPr sz="3100" b="0" i="0" u="none" strike="noStrike" cap="none" spc="0" baseline="0">
                <a:solidFill>
                  <a:srgbClr val="000000"/>
                </a:solidFill>
                <a:uFillTx/>
                <a:latin typeface="PT Sans"/>
                <a:ea typeface="PT Sans"/>
                <a:cs typeface="PT Sans"/>
                <a:sym typeface="PT Sans"/>
              </a:defRPr>
            </a:lvl3pPr>
            <a:lvl4pPr marL="1416774" marR="0" indent="-696774" algn="l" defTabSz="8001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24000"/>
              <a:buFontTx/>
              <a:buChar char="✓"/>
              <a:tabLst/>
              <a:defRPr sz="3000" b="1" i="0" u="none" strike="noStrike" cap="none" spc="0" baseline="0">
                <a:solidFill>
                  <a:srgbClr val="D95000"/>
                </a:solidFill>
                <a:uFillTx/>
                <a:latin typeface="PT Sans"/>
                <a:ea typeface="PT Sans"/>
                <a:cs typeface="PT Sans"/>
                <a:sym typeface="PT Sans"/>
              </a:defRPr>
            </a:lvl4pPr>
            <a:lvl5pPr marL="2339999" marR="0" indent="-359999" algn="l" defTabSz="8001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45000"/>
              <a:buFontTx/>
              <a:buChar char="-"/>
              <a:tabLst/>
              <a:defRPr sz="2800" b="0" i="0" u="none" strike="noStrike" cap="none" spc="56" baseline="0">
                <a:solidFill>
                  <a:srgbClr val="000000"/>
                </a:solidFill>
                <a:uFillTx/>
                <a:latin typeface="PT Sans"/>
                <a:ea typeface="PT Sans"/>
                <a:cs typeface="PT Sans"/>
                <a:sym typeface="PT Sans"/>
              </a:defRPr>
            </a:lvl5pPr>
            <a:lvl6pPr marL="1956468" marR="0" indent="-521368" algn="l" defTabSz="800100" rtl="0" latinLnBrk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900" b="0" i="0" u="none" strike="noStrike" cap="none" spc="0" baseline="0">
                <a:solidFill>
                  <a:srgbClr val="000000"/>
                </a:solidFill>
                <a:uFillTx/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6pPr>
            <a:lvl7pPr marL="1994568" marR="0" indent="-521368" algn="l" defTabSz="800100" rtl="0" latinLnBrk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900" b="0" i="0" u="none" strike="noStrike" cap="none" spc="0" baseline="0">
                <a:solidFill>
                  <a:srgbClr val="000000"/>
                </a:solidFill>
                <a:uFillTx/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7pPr>
            <a:lvl8pPr marL="2032668" marR="0" indent="-521368" algn="l" defTabSz="800100" rtl="0" latinLnBrk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900" b="0" i="0" u="none" strike="noStrike" cap="none" spc="0" baseline="0">
                <a:solidFill>
                  <a:srgbClr val="000000"/>
                </a:solidFill>
                <a:uFillTx/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8pPr>
            <a:lvl9pPr marL="2070768" marR="0" indent="-521368" algn="l" defTabSz="800100" rtl="0" latinLnBrk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900" b="0" i="0" u="none" strike="noStrike" cap="none" spc="0" baseline="0">
                <a:solidFill>
                  <a:srgbClr val="000000"/>
                </a:solidFill>
                <a:uFillTx/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9pPr>
          </a:lstStyle>
          <a:p>
            <a:pPr algn="ctr"/>
            <a:endParaRPr lang="ru-RU" sz="3200" b="1" dirty="0">
              <a:solidFill>
                <a:srgbClr val="EA501D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960479613"/>
              </p:ext>
            </p:extLst>
          </p:nvPr>
        </p:nvGraphicFramePr>
        <p:xfrm>
          <a:off x="14192136" y="9379903"/>
          <a:ext cx="7889277" cy="3416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3120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904D3B2-FB27-6C48-ABE7-15FA84CCA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2041" y="956489"/>
            <a:ext cx="19845961" cy="1167340"/>
          </a:xfrm>
        </p:spPr>
        <p:txBody>
          <a:bodyPr/>
          <a:lstStyle/>
          <a:p>
            <a:r>
              <a:rPr lang="ru-RU" dirty="0"/>
              <a:t>Новые ИС которые строятся с "нуля"</a:t>
            </a:r>
          </a:p>
        </p:txBody>
      </p:sp>
      <p:sp>
        <p:nvSpPr>
          <p:cNvPr id="8" name="AutoShape 2" descr="⬇ Скачать картинки Думающий человечек рисунок, стоковые фото Думающий  человечек рисунок в хорошем качестве | Depositphotos"/>
          <p:cNvSpPr>
            <a:spLocks noChangeAspect="1" noChangeArrowheads="1"/>
          </p:cNvSpPr>
          <p:nvPr/>
        </p:nvSpPr>
        <p:spPr bwMode="auto">
          <a:xfrm>
            <a:off x="1481535" y="5706020"/>
            <a:ext cx="13811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Объект 6"/>
          <p:cNvSpPr>
            <a:spLocks noGrp="1"/>
          </p:cNvSpPr>
          <p:nvPr>
            <p:ph sz="half" idx="2"/>
          </p:nvPr>
        </p:nvSpPr>
        <p:spPr>
          <a:xfrm>
            <a:off x="1432731" y="3181025"/>
            <a:ext cx="16489832" cy="9937104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Клиентские ОС –</a:t>
            </a:r>
            <a:r>
              <a:rPr lang="en-US" sz="4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</a:t>
            </a:r>
            <a:r>
              <a:rPr lang="en-US" sz="44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Linux</a:t>
            </a:r>
            <a:endParaRPr lang="ru-RU" sz="4400" b="1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b="1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>
                <a:latin typeface="PF BeauSans Pro" panose="02000500000000020004" pitchFamily="50" charset="0"/>
              </a:rPr>
              <a:t>"</a:t>
            </a:r>
            <a:r>
              <a:rPr lang="ru-RU" sz="44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Плоская</a:t>
            </a:r>
            <a:r>
              <a:rPr lang="ru-RU" sz="4400" dirty="0">
                <a:latin typeface="PF BeauSans Pro" panose="02000500000000020004" pitchFamily="50" charset="0"/>
              </a:rPr>
              <a:t>" </a:t>
            </a:r>
            <a:r>
              <a:rPr lang="ru-RU" sz="4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архитектура</a:t>
            </a:r>
            <a:r>
              <a:rPr lang="ru-RU" sz="44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PKI</a:t>
            </a:r>
            <a:r>
              <a:rPr lang="ru-RU" sz="4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нет </a:t>
            </a:r>
            <a:r>
              <a:rPr lang="ru-RU" sz="4400" dirty="0" err="1" smtClean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распределённости</a:t>
            </a:r>
            <a:endParaRPr lang="ru-RU" sz="4400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32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Нет необходимости разделять роли центра сертификации на компоненты</a:t>
            </a:r>
          </a:p>
          <a:p>
            <a:pPr lvl="1"/>
            <a:r>
              <a:rPr lang="ru-RU" sz="32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Не требуется выстраивать иерархию (</a:t>
            </a:r>
            <a:r>
              <a:rPr lang="ru-RU" sz="3200" dirty="0" smtClean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корневой-подчинённый-выдающий</a:t>
            </a:r>
            <a:r>
              <a:rPr lang="ru-RU" sz="32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ru-RU" sz="32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Нет территориальной и/или организационной </a:t>
            </a:r>
            <a:r>
              <a:rPr lang="ru-RU" sz="3200" dirty="0" err="1" smtClean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распределённости</a:t>
            </a:r>
            <a:r>
              <a:rPr lang="ru-RU" sz="3200" dirty="0" smtClean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(функционирование в рамках одной организации)</a:t>
            </a:r>
            <a:endParaRPr lang="en-US" sz="3200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пользователей/сертификатов</a:t>
            </a:r>
          </a:p>
          <a:p>
            <a:pPr lvl="1"/>
            <a:r>
              <a:rPr lang="ru-RU" sz="3200" dirty="0">
                <a:solidFill>
                  <a:prstClr val="black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Малое/среднее</a:t>
            </a:r>
          </a:p>
          <a:p>
            <a:pPr marL="0" indent="0">
              <a:buNone/>
            </a:pPr>
            <a:r>
              <a:rPr lang="ru-RU" sz="4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Простота </a:t>
            </a:r>
            <a:r>
              <a:rPr lang="ru-RU" sz="4400" dirty="0" smtClean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развёртывания </a:t>
            </a:r>
            <a:r>
              <a:rPr lang="ru-RU" sz="4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домена и центра сертификации </a:t>
            </a:r>
          </a:p>
          <a:p>
            <a:pPr lvl="1"/>
            <a:r>
              <a:rPr lang="ru-RU" sz="32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Единый набор пакетов</a:t>
            </a:r>
            <a:endParaRPr lang="ru-RU" sz="3200" dirty="0">
              <a:solidFill>
                <a:prstClr val="black"/>
              </a:solidFill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886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86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314" dirty="0"/>
          </a:p>
          <a:p>
            <a:pPr marL="799837" lvl="1" indent="0">
              <a:buNone/>
            </a:pPr>
            <a:endParaRPr lang="ru-RU" sz="2314" dirty="0"/>
          </a:p>
          <a:p>
            <a:pPr lvl="1"/>
            <a:endParaRPr lang="ru-RU" sz="2314" dirty="0"/>
          </a:p>
          <a:p>
            <a:pPr lvl="1"/>
            <a:endParaRPr lang="ru-RU" sz="2314" dirty="0"/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27" name="Полилиния 26"/>
          <p:cNvSpPr/>
          <p:nvPr/>
        </p:nvSpPr>
        <p:spPr>
          <a:xfrm>
            <a:off x="16819239" y="6245565"/>
            <a:ext cx="4379746" cy="244355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190500" dist="38100" dir="2700000" sx="107000" sy="107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Dogtag PKI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16515741" y="9299158"/>
            <a:ext cx="4339313" cy="3743108"/>
          </a:xfrm>
          <a:custGeom>
            <a:avLst/>
            <a:gdLst>
              <a:gd name="connsiteX0" fmla="*/ 1397627 w 2804574"/>
              <a:gd name="connsiteY0" fmla="*/ 0 h 2330504"/>
              <a:gd name="connsiteX1" fmla="*/ 1645277 w 2804574"/>
              <a:gd name="connsiteY1" fmla="*/ 176213 h 2330504"/>
              <a:gd name="connsiteX2" fmla="*/ 1518163 w 2804574"/>
              <a:gd name="connsiteY2" fmla="*/ 465022 h 2330504"/>
              <a:gd name="connsiteX3" fmla="*/ 1513493 w 2804574"/>
              <a:gd name="connsiteY3" fmla="*/ 470566 h 2330504"/>
              <a:gd name="connsiteX4" fmla="*/ 2399884 w 2804574"/>
              <a:gd name="connsiteY4" fmla="*/ 470566 h 2330504"/>
              <a:gd name="connsiteX5" fmla="*/ 2399884 w 2804574"/>
              <a:gd name="connsiteY5" fmla="*/ 1022938 h 2330504"/>
              <a:gd name="connsiteX6" fmla="*/ 2440302 w 2804574"/>
              <a:gd name="connsiteY6" fmla="*/ 1000287 h 2330504"/>
              <a:gd name="connsiteX7" fmla="*/ 2628361 w 2804574"/>
              <a:gd name="connsiteY7" fmla="*/ 942303 h 2330504"/>
              <a:gd name="connsiteX8" fmla="*/ 2804574 w 2804574"/>
              <a:gd name="connsiteY8" fmla="*/ 1189953 h 2330504"/>
              <a:gd name="connsiteX9" fmla="*/ 2628361 w 2804574"/>
              <a:gd name="connsiteY9" fmla="*/ 1437603 h 2330504"/>
              <a:gd name="connsiteX10" fmla="*/ 2435539 w 2804574"/>
              <a:gd name="connsiteY10" fmla="*/ 1372238 h 2330504"/>
              <a:gd name="connsiteX11" fmla="*/ 2399884 w 2804574"/>
              <a:gd name="connsiteY11" fmla="*/ 1350901 h 2330504"/>
              <a:gd name="connsiteX12" fmla="*/ 2399884 w 2804574"/>
              <a:gd name="connsiteY12" fmla="*/ 1908841 h 2330504"/>
              <a:gd name="connsiteX13" fmla="*/ 1563155 w 2804574"/>
              <a:gd name="connsiteY13" fmla="*/ 1908841 h 2330504"/>
              <a:gd name="connsiteX14" fmla="*/ 1564040 w 2804574"/>
              <a:gd name="connsiteY14" fmla="*/ 1910115 h 2330504"/>
              <a:gd name="connsiteX15" fmla="*/ 1660137 w 2804574"/>
              <a:gd name="connsiteY15" fmla="*/ 2154291 h 2330504"/>
              <a:gd name="connsiteX16" fmla="*/ 1412487 w 2804574"/>
              <a:gd name="connsiteY16" fmla="*/ 2330504 h 2330504"/>
              <a:gd name="connsiteX17" fmla="*/ 1164837 w 2804574"/>
              <a:gd name="connsiteY17" fmla="*/ 2154291 h 2330504"/>
              <a:gd name="connsiteX18" fmla="*/ 1250851 w 2804574"/>
              <a:gd name="connsiteY18" fmla="*/ 1916218 h 2330504"/>
              <a:gd name="connsiteX19" fmla="*/ 1255569 w 2804574"/>
              <a:gd name="connsiteY19" fmla="*/ 1908841 h 2330504"/>
              <a:gd name="connsiteX20" fmla="*/ 399634 w 2804574"/>
              <a:gd name="connsiteY20" fmla="*/ 1908841 h 2330504"/>
              <a:gd name="connsiteX21" fmla="*/ 399634 w 2804574"/>
              <a:gd name="connsiteY21" fmla="*/ 1340640 h 2330504"/>
              <a:gd name="connsiteX22" fmla="*/ 369035 w 2804574"/>
              <a:gd name="connsiteY22" fmla="*/ 1358951 h 2330504"/>
              <a:gd name="connsiteX23" fmla="*/ 176213 w 2804574"/>
              <a:gd name="connsiteY23" fmla="*/ 1424316 h 2330504"/>
              <a:gd name="connsiteX24" fmla="*/ 0 w 2804574"/>
              <a:gd name="connsiteY24" fmla="*/ 1176666 h 2330504"/>
              <a:gd name="connsiteX25" fmla="*/ 176213 w 2804574"/>
              <a:gd name="connsiteY25" fmla="*/ 929016 h 2330504"/>
              <a:gd name="connsiteX26" fmla="*/ 364272 w 2804574"/>
              <a:gd name="connsiteY26" fmla="*/ 987000 h 2330504"/>
              <a:gd name="connsiteX27" fmla="*/ 399634 w 2804574"/>
              <a:gd name="connsiteY27" fmla="*/ 1006818 h 2330504"/>
              <a:gd name="connsiteX28" fmla="*/ 399634 w 2804574"/>
              <a:gd name="connsiteY28" fmla="*/ 470566 h 2330504"/>
              <a:gd name="connsiteX29" fmla="*/ 1273371 w 2804574"/>
              <a:gd name="connsiteY29" fmla="*/ 470566 h 2330504"/>
              <a:gd name="connsiteX30" fmla="*/ 1263875 w 2804574"/>
              <a:gd name="connsiteY30" fmla="*/ 457877 h 2330504"/>
              <a:gd name="connsiteX31" fmla="*/ 1149977 w 2804574"/>
              <a:gd name="connsiteY31" fmla="*/ 176213 h 2330504"/>
              <a:gd name="connsiteX32" fmla="*/ 1397627 w 2804574"/>
              <a:gd name="connsiteY32" fmla="*/ 0 h 233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04574" h="2330504">
                <a:moveTo>
                  <a:pt x="1397627" y="0"/>
                </a:moveTo>
                <a:cubicBezTo>
                  <a:pt x="1534400" y="0"/>
                  <a:pt x="1633847" y="89853"/>
                  <a:pt x="1645277" y="176213"/>
                </a:cubicBezTo>
                <a:cubicBezTo>
                  <a:pt x="1653850" y="240983"/>
                  <a:pt x="1578661" y="385138"/>
                  <a:pt x="1518163" y="465022"/>
                </a:cubicBezTo>
                <a:lnTo>
                  <a:pt x="1513493" y="470566"/>
                </a:lnTo>
                <a:lnTo>
                  <a:pt x="2399884" y="470566"/>
                </a:lnTo>
                <a:lnTo>
                  <a:pt x="2399884" y="1022938"/>
                </a:lnTo>
                <a:lnTo>
                  <a:pt x="2440302" y="1000287"/>
                </a:lnTo>
                <a:cubicBezTo>
                  <a:pt x="2509577" y="964052"/>
                  <a:pt x="2585816" y="934842"/>
                  <a:pt x="2628361" y="942303"/>
                </a:cubicBezTo>
                <a:cubicBezTo>
                  <a:pt x="2713451" y="957225"/>
                  <a:pt x="2804574" y="1053180"/>
                  <a:pt x="2804574" y="1189953"/>
                </a:cubicBezTo>
                <a:cubicBezTo>
                  <a:pt x="2804574" y="1326726"/>
                  <a:pt x="2714721" y="1426173"/>
                  <a:pt x="2628361" y="1437603"/>
                </a:cubicBezTo>
                <a:cubicBezTo>
                  <a:pt x="2585181" y="1443318"/>
                  <a:pt x="2506719" y="1411806"/>
                  <a:pt x="2435539" y="1372238"/>
                </a:cubicBezTo>
                <a:lnTo>
                  <a:pt x="2399884" y="1350901"/>
                </a:lnTo>
                <a:lnTo>
                  <a:pt x="2399884" y="1908841"/>
                </a:lnTo>
                <a:lnTo>
                  <a:pt x="1563155" y="1908841"/>
                </a:lnTo>
                <a:lnTo>
                  <a:pt x="1564040" y="1910115"/>
                </a:lnTo>
                <a:cubicBezTo>
                  <a:pt x="1616257" y="1991213"/>
                  <a:pt x="1667281" y="2100316"/>
                  <a:pt x="1660137" y="2154291"/>
                </a:cubicBezTo>
                <a:cubicBezTo>
                  <a:pt x="1648707" y="2240651"/>
                  <a:pt x="1549260" y="2330504"/>
                  <a:pt x="1412487" y="2330504"/>
                </a:cubicBezTo>
                <a:cubicBezTo>
                  <a:pt x="1275714" y="2330504"/>
                  <a:pt x="1179759" y="2239381"/>
                  <a:pt x="1164837" y="2154291"/>
                </a:cubicBezTo>
                <a:cubicBezTo>
                  <a:pt x="1155511" y="2101110"/>
                  <a:pt x="1203483" y="1995281"/>
                  <a:pt x="1250851" y="1916218"/>
                </a:cubicBezTo>
                <a:lnTo>
                  <a:pt x="1255569" y="1908841"/>
                </a:lnTo>
                <a:lnTo>
                  <a:pt x="399634" y="1908841"/>
                </a:lnTo>
                <a:lnTo>
                  <a:pt x="399634" y="1340640"/>
                </a:lnTo>
                <a:lnTo>
                  <a:pt x="369035" y="1358951"/>
                </a:lnTo>
                <a:cubicBezTo>
                  <a:pt x="297855" y="1398519"/>
                  <a:pt x="219393" y="1430031"/>
                  <a:pt x="176213" y="1424316"/>
                </a:cubicBezTo>
                <a:cubicBezTo>
                  <a:pt x="89853" y="1412886"/>
                  <a:pt x="0" y="1313439"/>
                  <a:pt x="0" y="1176666"/>
                </a:cubicBezTo>
                <a:cubicBezTo>
                  <a:pt x="0" y="1039893"/>
                  <a:pt x="91123" y="943938"/>
                  <a:pt x="176213" y="929016"/>
                </a:cubicBezTo>
                <a:cubicBezTo>
                  <a:pt x="218758" y="921555"/>
                  <a:pt x="294997" y="950765"/>
                  <a:pt x="364272" y="987000"/>
                </a:cubicBezTo>
                <a:lnTo>
                  <a:pt x="399634" y="1006818"/>
                </a:lnTo>
                <a:lnTo>
                  <a:pt x="399634" y="470566"/>
                </a:lnTo>
                <a:lnTo>
                  <a:pt x="1273371" y="470566"/>
                </a:lnTo>
                <a:lnTo>
                  <a:pt x="1263875" y="457877"/>
                </a:lnTo>
                <a:cubicBezTo>
                  <a:pt x="1210104" y="379661"/>
                  <a:pt x="1138786" y="240030"/>
                  <a:pt x="1149977" y="176213"/>
                </a:cubicBezTo>
                <a:cubicBezTo>
                  <a:pt x="1164899" y="91123"/>
                  <a:pt x="1260854" y="0"/>
                  <a:pt x="139762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190500" dist="38100" dir="2700000" sx="107000" sy="107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rgbClr val="EA501D"/>
                </a:solidFill>
              </a:rPr>
              <a:t>JMS Linux</a:t>
            </a:r>
            <a:endParaRPr lang="ru-RU" b="1" dirty="0">
              <a:solidFill>
                <a:srgbClr val="EA501D"/>
              </a:solidFill>
            </a:endParaRPr>
          </a:p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</a:p>
          <a:p>
            <a:pPr algn="ctr"/>
            <a:r>
              <a:rPr lang="en-US" b="1" dirty="0">
                <a:solidFill>
                  <a:srgbClr val="EA501D"/>
                </a:solidFill>
              </a:rPr>
              <a:t>SecurLogon</a:t>
            </a:r>
          </a:p>
          <a:p>
            <a:pPr algn="ctr"/>
            <a:r>
              <a:rPr lang="en-US" b="1" dirty="0">
                <a:solidFill>
                  <a:srgbClr val="EA501D"/>
                </a:solidFill>
              </a:rPr>
              <a:t>Linux</a:t>
            </a:r>
            <a:endParaRPr lang="ru-RU" b="1" dirty="0">
              <a:solidFill>
                <a:srgbClr val="EA501D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5811127" y="2345510"/>
            <a:ext cx="4583472" cy="3348093"/>
            <a:chOff x="17678404" y="2172913"/>
            <a:chExt cx="4583472" cy="3348093"/>
          </a:xfrm>
        </p:grpSpPr>
        <p:sp>
          <p:nvSpPr>
            <p:cNvPr id="16" name="Полилиния 15"/>
            <p:cNvSpPr/>
            <p:nvPr/>
          </p:nvSpPr>
          <p:spPr>
            <a:xfrm>
              <a:off x="17882130" y="2172913"/>
              <a:ext cx="4379746" cy="3348093"/>
            </a:xfrm>
            <a:custGeom>
              <a:avLst/>
              <a:gdLst>
                <a:gd name="connsiteX0" fmla="*/ 1397627 w 2804574"/>
                <a:gd name="connsiteY0" fmla="*/ 0 h 2330504"/>
                <a:gd name="connsiteX1" fmla="*/ 1645277 w 2804574"/>
                <a:gd name="connsiteY1" fmla="*/ 176213 h 2330504"/>
                <a:gd name="connsiteX2" fmla="*/ 1518163 w 2804574"/>
                <a:gd name="connsiteY2" fmla="*/ 465022 h 2330504"/>
                <a:gd name="connsiteX3" fmla="*/ 1513493 w 2804574"/>
                <a:gd name="connsiteY3" fmla="*/ 470566 h 2330504"/>
                <a:gd name="connsiteX4" fmla="*/ 2399884 w 2804574"/>
                <a:gd name="connsiteY4" fmla="*/ 470566 h 2330504"/>
                <a:gd name="connsiteX5" fmla="*/ 2399884 w 2804574"/>
                <a:gd name="connsiteY5" fmla="*/ 1022938 h 2330504"/>
                <a:gd name="connsiteX6" fmla="*/ 2440302 w 2804574"/>
                <a:gd name="connsiteY6" fmla="*/ 1000287 h 2330504"/>
                <a:gd name="connsiteX7" fmla="*/ 2628361 w 2804574"/>
                <a:gd name="connsiteY7" fmla="*/ 942303 h 2330504"/>
                <a:gd name="connsiteX8" fmla="*/ 2804574 w 2804574"/>
                <a:gd name="connsiteY8" fmla="*/ 1189953 h 2330504"/>
                <a:gd name="connsiteX9" fmla="*/ 2628361 w 2804574"/>
                <a:gd name="connsiteY9" fmla="*/ 1437603 h 2330504"/>
                <a:gd name="connsiteX10" fmla="*/ 2435539 w 2804574"/>
                <a:gd name="connsiteY10" fmla="*/ 1372238 h 2330504"/>
                <a:gd name="connsiteX11" fmla="*/ 2399884 w 2804574"/>
                <a:gd name="connsiteY11" fmla="*/ 1350901 h 2330504"/>
                <a:gd name="connsiteX12" fmla="*/ 2399884 w 2804574"/>
                <a:gd name="connsiteY12" fmla="*/ 1908841 h 2330504"/>
                <a:gd name="connsiteX13" fmla="*/ 1563155 w 2804574"/>
                <a:gd name="connsiteY13" fmla="*/ 1908841 h 2330504"/>
                <a:gd name="connsiteX14" fmla="*/ 1564040 w 2804574"/>
                <a:gd name="connsiteY14" fmla="*/ 1910115 h 2330504"/>
                <a:gd name="connsiteX15" fmla="*/ 1660137 w 2804574"/>
                <a:gd name="connsiteY15" fmla="*/ 2154291 h 2330504"/>
                <a:gd name="connsiteX16" fmla="*/ 1412487 w 2804574"/>
                <a:gd name="connsiteY16" fmla="*/ 2330504 h 2330504"/>
                <a:gd name="connsiteX17" fmla="*/ 1164837 w 2804574"/>
                <a:gd name="connsiteY17" fmla="*/ 2154291 h 2330504"/>
                <a:gd name="connsiteX18" fmla="*/ 1250851 w 2804574"/>
                <a:gd name="connsiteY18" fmla="*/ 1916218 h 2330504"/>
                <a:gd name="connsiteX19" fmla="*/ 1255569 w 2804574"/>
                <a:gd name="connsiteY19" fmla="*/ 1908841 h 2330504"/>
                <a:gd name="connsiteX20" fmla="*/ 399634 w 2804574"/>
                <a:gd name="connsiteY20" fmla="*/ 1908841 h 2330504"/>
                <a:gd name="connsiteX21" fmla="*/ 399634 w 2804574"/>
                <a:gd name="connsiteY21" fmla="*/ 1340640 h 2330504"/>
                <a:gd name="connsiteX22" fmla="*/ 369035 w 2804574"/>
                <a:gd name="connsiteY22" fmla="*/ 1358951 h 2330504"/>
                <a:gd name="connsiteX23" fmla="*/ 176213 w 2804574"/>
                <a:gd name="connsiteY23" fmla="*/ 1424316 h 2330504"/>
                <a:gd name="connsiteX24" fmla="*/ 0 w 2804574"/>
                <a:gd name="connsiteY24" fmla="*/ 1176666 h 2330504"/>
                <a:gd name="connsiteX25" fmla="*/ 176213 w 2804574"/>
                <a:gd name="connsiteY25" fmla="*/ 929016 h 2330504"/>
                <a:gd name="connsiteX26" fmla="*/ 364272 w 2804574"/>
                <a:gd name="connsiteY26" fmla="*/ 987000 h 2330504"/>
                <a:gd name="connsiteX27" fmla="*/ 399634 w 2804574"/>
                <a:gd name="connsiteY27" fmla="*/ 1006818 h 2330504"/>
                <a:gd name="connsiteX28" fmla="*/ 399634 w 2804574"/>
                <a:gd name="connsiteY28" fmla="*/ 470566 h 2330504"/>
                <a:gd name="connsiteX29" fmla="*/ 1273371 w 2804574"/>
                <a:gd name="connsiteY29" fmla="*/ 470566 h 2330504"/>
                <a:gd name="connsiteX30" fmla="*/ 1263875 w 2804574"/>
                <a:gd name="connsiteY30" fmla="*/ 457877 h 2330504"/>
                <a:gd name="connsiteX31" fmla="*/ 1149977 w 2804574"/>
                <a:gd name="connsiteY31" fmla="*/ 176213 h 2330504"/>
                <a:gd name="connsiteX32" fmla="*/ 1397627 w 2804574"/>
                <a:gd name="connsiteY32" fmla="*/ 0 h 233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04574" h="2330504">
                  <a:moveTo>
                    <a:pt x="1397627" y="0"/>
                  </a:moveTo>
                  <a:cubicBezTo>
                    <a:pt x="1534400" y="0"/>
                    <a:pt x="1633847" y="89853"/>
                    <a:pt x="1645277" y="176213"/>
                  </a:cubicBezTo>
                  <a:cubicBezTo>
                    <a:pt x="1653850" y="240983"/>
                    <a:pt x="1578661" y="385138"/>
                    <a:pt x="1518163" y="465022"/>
                  </a:cubicBezTo>
                  <a:lnTo>
                    <a:pt x="1513493" y="470566"/>
                  </a:lnTo>
                  <a:lnTo>
                    <a:pt x="2399884" y="470566"/>
                  </a:lnTo>
                  <a:lnTo>
                    <a:pt x="2399884" y="1022938"/>
                  </a:lnTo>
                  <a:lnTo>
                    <a:pt x="2440302" y="1000287"/>
                  </a:lnTo>
                  <a:cubicBezTo>
                    <a:pt x="2509577" y="964052"/>
                    <a:pt x="2585816" y="934842"/>
                    <a:pt x="2628361" y="942303"/>
                  </a:cubicBezTo>
                  <a:cubicBezTo>
                    <a:pt x="2713451" y="957225"/>
                    <a:pt x="2804574" y="1053180"/>
                    <a:pt x="2804574" y="1189953"/>
                  </a:cubicBezTo>
                  <a:cubicBezTo>
                    <a:pt x="2804574" y="1326726"/>
                    <a:pt x="2714721" y="1426173"/>
                    <a:pt x="2628361" y="1437603"/>
                  </a:cubicBezTo>
                  <a:cubicBezTo>
                    <a:pt x="2585181" y="1443318"/>
                    <a:pt x="2506719" y="1411806"/>
                    <a:pt x="2435539" y="1372238"/>
                  </a:cubicBezTo>
                  <a:lnTo>
                    <a:pt x="2399884" y="1350901"/>
                  </a:lnTo>
                  <a:lnTo>
                    <a:pt x="2399884" y="1908841"/>
                  </a:lnTo>
                  <a:lnTo>
                    <a:pt x="1563155" y="1908841"/>
                  </a:lnTo>
                  <a:lnTo>
                    <a:pt x="1564040" y="1910115"/>
                  </a:lnTo>
                  <a:cubicBezTo>
                    <a:pt x="1616257" y="1991213"/>
                    <a:pt x="1667281" y="2100316"/>
                    <a:pt x="1660137" y="2154291"/>
                  </a:cubicBezTo>
                  <a:cubicBezTo>
                    <a:pt x="1648707" y="2240651"/>
                    <a:pt x="1549260" y="2330504"/>
                    <a:pt x="1412487" y="2330504"/>
                  </a:cubicBezTo>
                  <a:cubicBezTo>
                    <a:pt x="1275714" y="2330504"/>
                    <a:pt x="1179759" y="2239381"/>
                    <a:pt x="1164837" y="2154291"/>
                  </a:cubicBezTo>
                  <a:cubicBezTo>
                    <a:pt x="1155511" y="2101110"/>
                    <a:pt x="1203483" y="1995281"/>
                    <a:pt x="1250851" y="1916218"/>
                  </a:cubicBezTo>
                  <a:lnTo>
                    <a:pt x="1255569" y="1908841"/>
                  </a:lnTo>
                  <a:lnTo>
                    <a:pt x="399634" y="1908841"/>
                  </a:lnTo>
                  <a:lnTo>
                    <a:pt x="399634" y="1340640"/>
                  </a:lnTo>
                  <a:lnTo>
                    <a:pt x="369035" y="1358951"/>
                  </a:lnTo>
                  <a:cubicBezTo>
                    <a:pt x="297855" y="1398519"/>
                    <a:pt x="219393" y="1430031"/>
                    <a:pt x="176213" y="1424316"/>
                  </a:cubicBezTo>
                  <a:cubicBezTo>
                    <a:pt x="89853" y="1412886"/>
                    <a:pt x="0" y="1313439"/>
                    <a:pt x="0" y="1176666"/>
                  </a:cubicBezTo>
                  <a:cubicBezTo>
                    <a:pt x="0" y="1039893"/>
                    <a:pt x="91123" y="943938"/>
                    <a:pt x="176213" y="929016"/>
                  </a:cubicBezTo>
                  <a:cubicBezTo>
                    <a:pt x="218758" y="921555"/>
                    <a:pt x="294997" y="950765"/>
                    <a:pt x="364272" y="987000"/>
                  </a:cubicBezTo>
                  <a:lnTo>
                    <a:pt x="399634" y="1006818"/>
                  </a:lnTo>
                  <a:lnTo>
                    <a:pt x="399634" y="470566"/>
                  </a:lnTo>
                  <a:lnTo>
                    <a:pt x="1273371" y="470566"/>
                  </a:lnTo>
                  <a:lnTo>
                    <a:pt x="1263875" y="457877"/>
                  </a:lnTo>
                  <a:cubicBezTo>
                    <a:pt x="1210104" y="379661"/>
                    <a:pt x="1138786" y="240030"/>
                    <a:pt x="1149977" y="176213"/>
                  </a:cubicBezTo>
                  <a:cubicBezTo>
                    <a:pt x="1164899" y="91123"/>
                    <a:pt x="1260854" y="0"/>
                    <a:pt x="139762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190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8404" y="3340253"/>
              <a:ext cx="3637104" cy="1182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340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904D3B2-FB27-6C48-ABE7-15FA84CCA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2041" y="956489"/>
            <a:ext cx="19845961" cy="1167340"/>
          </a:xfrm>
        </p:spPr>
        <p:txBody>
          <a:bodyPr/>
          <a:lstStyle/>
          <a:p>
            <a:r>
              <a:rPr lang="ru-RU" dirty="0"/>
              <a:t>Переходные ИС на базе</a:t>
            </a:r>
            <a:r>
              <a:rPr lang="en-US" dirty="0"/>
              <a:t> PKI</a:t>
            </a:r>
            <a:endParaRPr lang="ru-RU" dirty="0"/>
          </a:p>
        </p:txBody>
      </p:sp>
      <p:sp>
        <p:nvSpPr>
          <p:cNvPr id="8" name="AutoShape 2" descr="⬇ Скачать картинки Думающий человечек рисунок, стоковые фото Думающий  человечек рисунок в хорошем качестве | Depositphotos"/>
          <p:cNvSpPr>
            <a:spLocks noChangeAspect="1" noChangeArrowheads="1"/>
          </p:cNvSpPr>
          <p:nvPr/>
        </p:nvSpPr>
        <p:spPr bwMode="auto">
          <a:xfrm>
            <a:off x="1481535" y="5706020"/>
            <a:ext cx="13811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Объект 6"/>
          <p:cNvSpPr>
            <a:spLocks noGrp="1"/>
          </p:cNvSpPr>
          <p:nvPr>
            <p:ph sz="half" idx="2"/>
          </p:nvPr>
        </p:nvSpPr>
        <p:spPr>
          <a:xfrm>
            <a:off x="1302212" y="3001198"/>
            <a:ext cx="17160910" cy="9882026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Клиентские ОС –</a:t>
            </a:r>
            <a:r>
              <a:rPr lang="en-US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Windows </a:t>
            </a:r>
            <a:r>
              <a:rPr lang="ru-RU" sz="40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40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Linux</a:t>
            </a:r>
            <a:endParaRPr lang="ru-RU" sz="4000" b="1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Требуется сохранить  каталог </a:t>
            </a:r>
            <a:r>
              <a:rPr lang="en-US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AD</a:t>
            </a:r>
            <a:endParaRPr lang="ru-RU" sz="4000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28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 наследуемых сервисов и бизнес приложений </a:t>
            </a:r>
          </a:p>
          <a:p>
            <a:pPr lvl="1"/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Или же остаются малые группы пользователей на </a:t>
            </a:r>
            <a:r>
              <a:rPr lang="en-US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Windows</a:t>
            </a:r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/требующих наличие </a:t>
            </a:r>
            <a:r>
              <a:rPr lang="en-US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CAD </a:t>
            </a:r>
            <a:r>
              <a:rPr lang="ru-RU" sz="28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или те, которые </a:t>
            </a:r>
            <a:r>
              <a:rPr lang="ru-RU" sz="2800" b="1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не имеют аналогов на </a:t>
            </a:r>
            <a:r>
              <a:rPr lang="en-US" sz="2800" b="1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Linux</a:t>
            </a:r>
            <a:endParaRPr lang="ru-RU" sz="2800" b="1" dirty="0">
              <a:solidFill>
                <a:schemeClr val="tx1"/>
              </a:solidFill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ru-RU" sz="28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Сервисы с расширенной схемой </a:t>
            </a:r>
            <a:r>
              <a:rPr lang="en-US" sz="28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  <a:r>
              <a:rPr lang="ru-RU" sz="28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которая не поддерживается в </a:t>
            </a:r>
            <a:r>
              <a:rPr lang="en-US" sz="28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Samba</a:t>
            </a:r>
            <a:endParaRPr lang="ru-RU" sz="2800" dirty="0">
              <a:solidFill>
                <a:schemeClr val="tx1"/>
              </a:solidFill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Временная схема</a:t>
            </a:r>
          </a:p>
          <a:p>
            <a:pPr lvl="1"/>
            <a:r>
              <a:rPr lang="ru-RU" sz="28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Пользователи </a:t>
            </a:r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 сервисы</a:t>
            </a:r>
            <a:r>
              <a:rPr lang="ru-RU" sz="28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плавно </a:t>
            </a:r>
            <a:r>
              <a:rPr lang="ru-RU" sz="2800" dirty="0">
                <a:latin typeface="PF BeauSans Pro" panose="02000500000000020004" pitchFamily="50" charset="0"/>
                <a:ea typeface="PT Sans" panose="020B0503020203020204" pitchFamily="34" charset="-52"/>
              </a:rPr>
              <a:t>"</a:t>
            </a:r>
            <a:r>
              <a:rPr lang="ru-RU" sz="28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переезжают</a:t>
            </a:r>
            <a:r>
              <a:rPr lang="ru-RU" sz="2800" dirty="0">
                <a:latin typeface="PF BeauSans Pro" panose="02000500000000020004" pitchFamily="50" charset="0"/>
                <a:ea typeface="PT Sans" panose="020B0503020203020204" pitchFamily="34" charset="-52"/>
              </a:rPr>
              <a:t>"</a:t>
            </a:r>
            <a:r>
              <a:rPr lang="ru-RU" sz="28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в новый домен </a:t>
            </a:r>
            <a:r>
              <a:rPr lang="en-US" sz="28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Samba</a:t>
            </a:r>
            <a:r>
              <a:rPr lang="ru-RU" sz="28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связанный трастами с текущим</a:t>
            </a:r>
            <a:r>
              <a:rPr lang="en-US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 мере замещения бизнес-приложений произойдет полный отказ от </a:t>
            </a:r>
            <a:r>
              <a:rPr lang="en-US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  <a:endParaRPr lang="ru-RU" sz="2800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Идет постепенное замещение </a:t>
            </a:r>
            <a:r>
              <a:rPr lang="en-US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Windows </a:t>
            </a:r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en-US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Linux</a:t>
            </a:r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с пользовательской стороны</a:t>
            </a:r>
          </a:p>
          <a:p>
            <a:pPr marL="0" indent="0">
              <a:buNone/>
            </a:pPr>
            <a:r>
              <a:rPr lang="ru-RU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Текущую схему построения </a:t>
            </a:r>
            <a:r>
              <a:rPr lang="en-US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PKI</a:t>
            </a:r>
            <a:r>
              <a:rPr lang="ru-RU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можно оставить без изменений и в итоге:</a:t>
            </a:r>
          </a:p>
          <a:p>
            <a:pPr lvl="3"/>
            <a:r>
              <a:rPr lang="en-US" sz="32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JMS </a:t>
            </a:r>
            <a:r>
              <a:rPr lang="ru-RU" sz="32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управляет сертификатами которые используются на обоих типах ОС</a:t>
            </a:r>
          </a:p>
          <a:p>
            <a:pPr lvl="3"/>
            <a:r>
              <a:rPr lang="en-US" sz="32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SecurLogon </a:t>
            </a:r>
            <a:r>
              <a:rPr lang="ru-RU" sz="32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обеспечивает аутентификацию на </a:t>
            </a:r>
            <a:r>
              <a:rPr lang="en-US" sz="32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Linux </a:t>
            </a:r>
            <a:r>
              <a:rPr lang="ru-RU" sz="32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клиентах</a:t>
            </a:r>
          </a:p>
          <a:p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  <a:p>
            <a:pPr marL="799837" lvl="1" indent="0">
              <a:buNone/>
            </a:pPr>
            <a:endParaRPr lang="ru-RU" sz="2000" dirty="0"/>
          </a:p>
          <a:p>
            <a:pPr lvl="1"/>
            <a:endParaRPr lang="ru-RU" sz="2000" dirty="0"/>
          </a:p>
          <a:p>
            <a:pPr lvl="1"/>
            <a:endParaRPr lang="ru-RU" sz="2000" dirty="0"/>
          </a:p>
          <a:p>
            <a:endParaRPr lang="ru-RU" sz="2800" dirty="0"/>
          </a:p>
          <a:p>
            <a:endParaRPr lang="ru-RU" sz="3200" dirty="0"/>
          </a:p>
        </p:txBody>
      </p:sp>
      <p:sp>
        <p:nvSpPr>
          <p:cNvPr id="16" name="Полилиния 15"/>
          <p:cNvSpPr/>
          <p:nvPr/>
        </p:nvSpPr>
        <p:spPr>
          <a:xfrm>
            <a:off x="17251287" y="5802000"/>
            <a:ext cx="4379746" cy="244355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190500" dist="38100" dir="2700000" sx="107000" sy="107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MS CA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7467311" y="8789782"/>
            <a:ext cx="4339313" cy="3743108"/>
          </a:xfrm>
          <a:custGeom>
            <a:avLst/>
            <a:gdLst>
              <a:gd name="connsiteX0" fmla="*/ 1397627 w 2804574"/>
              <a:gd name="connsiteY0" fmla="*/ 0 h 2330504"/>
              <a:gd name="connsiteX1" fmla="*/ 1645277 w 2804574"/>
              <a:gd name="connsiteY1" fmla="*/ 176213 h 2330504"/>
              <a:gd name="connsiteX2" fmla="*/ 1518163 w 2804574"/>
              <a:gd name="connsiteY2" fmla="*/ 465022 h 2330504"/>
              <a:gd name="connsiteX3" fmla="*/ 1513493 w 2804574"/>
              <a:gd name="connsiteY3" fmla="*/ 470566 h 2330504"/>
              <a:gd name="connsiteX4" fmla="*/ 2399884 w 2804574"/>
              <a:gd name="connsiteY4" fmla="*/ 470566 h 2330504"/>
              <a:gd name="connsiteX5" fmla="*/ 2399884 w 2804574"/>
              <a:gd name="connsiteY5" fmla="*/ 1022938 h 2330504"/>
              <a:gd name="connsiteX6" fmla="*/ 2440302 w 2804574"/>
              <a:gd name="connsiteY6" fmla="*/ 1000287 h 2330504"/>
              <a:gd name="connsiteX7" fmla="*/ 2628361 w 2804574"/>
              <a:gd name="connsiteY7" fmla="*/ 942303 h 2330504"/>
              <a:gd name="connsiteX8" fmla="*/ 2804574 w 2804574"/>
              <a:gd name="connsiteY8" fmla="*/ 1189953 h 2330504"/>
              <a:gd name="connsiteX9" fmla="*/ 2628361 w 2804574"/>
              <a:gd name="connsiteY9" fmla="*/ 1437603 h 2330504"/>
              <a:gd name="connsiteX10" fmla="*/ 2435539 w 2804574"/>
              <a:gd name="connsiteY10" fmla="*/ 1372238 h 2330504"/>
              <a:gd name="connsiteX11" fmla="*/ 2399884 w 2804574"/>
              <a:gd name="connsiteY11" fmla="*/ 1350901 h 2330504"/>
              <a:gd name="connsiteX12" fmla="*/ 2399884 w 2804574"/>
              <a:gd name="connsiteY12" fmla="*/ 1908841 h 2330504"/>
              <a:gd name="connsiteX13" fmla="*/ 1563155 w 2804574"/>
              <a:gd name="connsiteY13" fmla="*/ 1908841 h 2330504"/>
              <a:gd name="connsiteX14" fmla="*/ 1564040 w 2804574"/>
              <a:gd name="connsiteY14" fmla="*/ 1910115 h 2330504"/>
              <a:gd name="connsiteX15" fmla="*/ 1660137 w 2804574"/>
              <a:gd name="connsiteY15" fmla="*/ 2154291 h 2330504"/>
              <a:gd name="connsiteX16" fmla="*/ 1412487 w 2804574"/>
              <a:gd name="connsiteY16" fmla="*/ 2330504 h 2330504"/>
              <a:gd name="connsiteX17" fmla="*/ 1164837 w 2804574"/>
              <a:gd name="connsiteY17" fmla="*/ 2154291 h 2330504"/>
              <a:gd name="connsiteX18" fmla="*/ 1250851 w 2804574"/>
              <a:gd name="connsiteY18" fmla="*/ 1916218 h 2330504"/>
              <a:gd name="connsiteX19" fmla="*/ 1255569 w 2804574"/>
              <a:gd name="connsiteY19" fmla="*/ 1908841 h 2330504"/>
              <a:gd name="connsiteX20" fmla="*/ 399634 w 2804574"/>
              <a:gd name="connsiteY20" fmla="*/ 1908841 h 2330504"/>
              <a:gd name="connsiteX21" fmla="*/ 399634 w 2804574"/>
              <a:gd name="connsiteY21" fmla="*/ 1340640 h 2330504"/>
              <a:gd name="connsiteX22" fmla="*/ 369035 w 2804574"/>
              <a:gd name="connsiteY22" fmla="*/ 1358951 h 2330504"/>
              <a:gd name="connsiteX23" fmla="*/ 176213 w 2804574"/>
              <a:gd name="connsiteY23" fmla="*/ 1424316 h 2330504"/>
              <a:gd name="connsiteX24" fmla="*/ 0 w 2804574"/>
              <a:gd name="connsiteY24" fmla="*/ 1176666 h 2330504"/>
              <a:gd name="connsiteX25" fmla="*/ 176213 w 2804574"/>
              <a:gd name="connsiteY25" fmla="*/ 929016 h 2330504"/>
              <a:gd name="connsiteX26" fmla="*/ 364272 w 2804574"/>
              <a:gd name="connsiteY26" fmla="*/ 987000 h 2330504"/>
              <a:gd name="connsiteX27" fmla="*/ 399634 w 2804574"/>
              <a:gd name="connsiteY27" fmla="*/ 1006818 h 2330504"/>
              <a:gd name="connsiteX28" fmla="*/ 399634 w 2804574"/>
              <a:gd name="connsiteY28" fmla="*/ 470566 h 2330504"/>
              <a:gd name="connsiteX29" fmla="*/ 1273371 w 2804574"/>
              <a:gd name="connsiteY29" fmla="*/ 470566 h 2330504"/>
              <a:gd name="connsiteX30" fmla="*/ 1263875 w 2804574"/>
              <a:gd name="connsiteY30" fmla="*/ 457877 h 2330504"/>
              <a:gd name="connsiteX31" fmla="*/ 1149977 w 2804574"/>
              <a:gd name="connsiteY31" fmla="*/ 176213 h 2330504"/>
              <a:gd name="connsiteX32" fmla="*/ 1397627 w 2804574"/>
              <a:gd name="connsiteY32" fmla="*/ 0 h 233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04574" h="2330504">
                <a:moveTo>
                  <a:pt x="1397627" y="0"/>
                </a:moveTo>
                <a:cubicBezTo>
                  <a:pt x="1534400" y="0"/>
                  <a:pt x="1633847" y="89853"/>
                  <a:pt x="1645277" y="176213"/>
                </a:cubicBezTo>
                <a:cubicBezTo>
                  <a:pt x="1653850" y="240983"/>
                  <a:pt x="1578661" y="385138"/>
                  <a:pt x="1518163" y="465022"/>
                </a:cubicBezTo>
                <a:lnTo>
                  <a:pt x="1513493" y="470566"/>
                </a:lnTo>
                <a:lnTo>
                  <a:pt x="2399884" y="470566"/>
                </a:lnTo>
                <a:lnTo>
                  <a:pt x="2399884" y="1022938"/>
                </a:lnTo>
                <a:lnTo>
                  <a:pt x="2440302" y="1000287"/>
                </a:lnTo>
                <a:cubicBezTo>
                  <a:pt x="2509577" y="964052"/>
                  <a:pt x="2585816" y="934842"/>
                  <a:pt x="2628361" y="942303"/>
                </a:cubicBezTo>
                <a:cubicBezTo>
                  <a:pt x="2713451" y="957225"/>
                  <a:pt x="2804574" y="1053180"/>
                  <a:pt x="2804574" y="1189953"/>
                </a:cubicBezTo>
                <a:cubicBezTo>
                  <a:pt x="2804574" y="1326726"/>
                  <a:pt x="2714721" y="1426173"/>
                  <a:pt x="2628361" y="1437603"/>
                </a:cubicBezTo>
                <a:cubicBezTo>
                  <a:pt x="2585181" y="1443318"/>
                  <a:pt x="2506719" y="1411806"/>
                  <a:pt x="2435539" y="1372238"/>
                </a:cubicBezTo>
                <a:lnTo>
                  <a:pt x="2399884" y="1350901"/>
                </a:lnTo>
                <a:lnTo>
                  <a:pt x="2399884" y="1908841"/>
                </a:lnTo>
                <a:lnTo>
                  <a:pt x="1563155" y="1908841"/>
                </a:lnTo>
                <a:lnTo>
                  <a:pt x="1564040" y="1910115"/>
                </a:lnTo>
                <a:cubicBezTo>
                  <a:pt x="1616257" y="1991213"/>
                  <a:pt x="1667281" y="2100316"/>
                  <a:pt x="1660137" y="2154291"/>
                </a:cubicBezTo>
                <a:cubicBezTo>
                  <a:pt x="1648707" y="2240651"/>
                  <a:pt x="1549260" y="2330504"/>
                  <a:pt x="1412487" y="2330504"/>
                </a:cubicBezTo>
                <a:cubicBezTo>
                  <a:pt x="1275714" y="2330504"/>
                  <a:pt x="1179759" y="2239381"/>
                  <a:pt x="1164837" y="2154291"/>
                </a:cubicBezTo>
                <a:cubicBezTo>
                  <a:pt x="1155511" y="2101110"/>
                  <a:pt x="1203483" y="1995281"/>
                  <a:pt x="1250851" y="1916218"/>
                </a:cubicBezTo>
                <a:lnTo>
                  <a:pt x="1255569" y="1908841"/>
                </a:lnTo>
                <a:lnTo>
                  <a:pt x="399634" y="1908841"/>
                </a:lnTo>
                <a:lnTo>
                  <a:pt x="399634" y="1340640"/>
                </a:lnTo>
                <a:lnTo>
                  <a:pt x="369035" y="1358951"/>
                </a:lnTo>
                <a:cubicBezTo>
                  <a:pt x="297855" y="1398519"/>
                  <a:pt x="219393" y="1430031"/>
                  <a:pt x="176213" y="1424316"/>
                </a:cubicBezTo>
                <a:cubicBezTo>
                  <a:pt x="89853" y="1412886"/>
                  <a:pt x="0" y="1313439"/>
                  <a:pt x="0" y="1176666"/>
                </a:cubicBezTo>
                <a:cubicBezTo>
                  <a:pt x="0" y="1039893"/>
                  <a:pt x="91123" y="943938"/>
                  <a:pt x="176213" y="929016"/>
                </a:cubicBezTo>
                <a:cubicBezTo>
                  <a:pt x="218758" y="921555"/>
                  <a:pt x="294997" y="950765"/>
                  <a:pt x="364272" y="987000"/>
                </a:cubicBezTo>
                <a:lnTo>
                  <a:pt x="399634" y="1006818"/>
                </a:lnTo>
                <a:lnTo>
                  <a:pt x="399634" y="470566"/>
                </a:lnTo>
                <a:lnTo>
                  <a:pt x="1273371" y="470566"/>
                </a:lnTo>
                <a:lnTo>
                  <a:pt x="1263875" y="457877"/>
                </a:lnTo>
                <a:cubicBezTo>
                  <a:pt x="1210104" y="379661"/>
                  <a:pt x="1138786" y="240030"/>
                  <a:pt x="1149977" y="176213"/>
                </a:cubicBezTo>
                <a:cubicBezTo>
                  <a:pt x="1164899" y="91123"/>
                  <a:pt x="1260854" y="0"/>
                  <a:pt x="139762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190500" dist="38100" dir="2700000" sx="107000" sy="107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rgbClr val="E84E0F"/>
                </a:solidFill>
              </a:rPr>
              <a:t>JMS Windows</a:t>
            </a:r>
          </a:p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</a:p>
          <a:p>
            <a:pPr algn="ctr"/>
            <a:r>
              <a:rPr lang="en-US" b="1" dirty="0">
                <a:solidFill>
                  <a:srgbClr val="E84E0F"/>
                </a:solidFill>
              </a:rPr>
              <a:t>SecurLogon </a:t>
            </a:r>
          </a:p>
          <a:p>
            <a:pPr algn="ctr"/>
            <a:r>
              <a:rPr lang="ru-RU" b="1" dirty="0">
                <a:solidFill>
                  <a:srgbClr val="E84E0F"/>
                </a:solidFill>
              </a:rPr>
              <a:t>для </a:t>
            </a:r>
            <a:r>
              <a:rPr lang="en-US" b="1" dirty="0">
                <a:solidFill>
                  <a:srgbClr val="E84E0F"/>
                </a:solidFill>
              </a:rPr>
              <a:t>Linux</a:t>
            </a:r>
            <a:endParaRPr lang="ru-RU" b="1" dirty="0">
              <a:solidFill>
                <a:srgbClr val="E84E0F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797883" y="1521028"/>
            <a:ext cx="4906808" cy="3348093"/>
            <a:chOff x="17899359" y="1913384"/>
            <a:chExt cx="4906808" cy="3348093"/>
          </a:xfrm>
        </p:grpSpPr>
        <p:sp>
          <p:nvSpPr>
            <p:cNvPr id="17" name="Полилиния 16"/>
            <p:cNvSpPr/>
            <p:nvPr/>
          </p:nvSpPr>
          <p:spPr>
            <a:xfrm>
              <a:off x="18426421" y="1913384"/>
              <a:ext cx="4379746" cy="3348093"/>
            </a:xfrm>
            <a:custGeom>
              <a:avLst/>
              <a:gdLst>
                <a:gd name="connsiteX0" fmla="*/ 1397627 w 2804574"/>
                <a:gd name="connsiteY0" fmla="*/ 0 h 2330504"/>
                <a:gd name="connsiteX1" fmla="*/ 1645277 w 2804574"/>
                <a:gd name="connsiteY1" fmla="*/ 176213 h 2330504"/>
                <a:gd name="connsiteX2" fmla="*/ 1518163 w 2804574"/>
                <a:gd name="connsiteY2" fmla="*/ 465022 h 2330504"/>
                <a:gd name="connsiteX3" fmla="*/ 1513493 w 2804574"/>
                <a:gd name="connsiteY3" fmla="*/ 470566 h 2330504"/>
                <a:gd name="connsiteX4" fmla="*/ 2399884 w 2804574"/>
                <a:gd name="connsiteY4" fmla="*/ 470566 h 2330504"/>
                <a:gd name="connsiteX5" fmla="*/ 2399884 w 2804574"/>
                <a:gd name="connsiteY5" fmla="*/ 1022938 h 2330504"/>
                <a:gd name="connsiteX6" fmla="*/ 2440302 w 2804574"/>
                <a:gd name="connsiteY6" fmla="*/ 1000287 h 2330504"/>
                <a:gd name="connsiteX7" fmla="*/ 2628361 w 2804574"/>
                <a:gd name="connsiteY7" fmla="*/ 942303 h 2330504"/>
                <a:gd name="connsiteX8" fmla="*/ 2804574 w 2804574"/>
                <a:gd name="connsiteY8" fmla="*/ 1189953 h 2330504"/>
                <a:gd name="connsiteX9" fmla="*/ 2628361 w 2804574"/>
                <a:gd name="connsiteY9" fmla="*/ 1437603 h 2330504"/>
                <a:gd name="connsiteX10" fmla="*/ 2435539 w 2804574"/>
                <a:gd name="connsiteY10" fmla="*/ 1372238 h 2330504"/>
                <a:gd name="connsiteX11" fmla="*/ 2399884 w 2804574"/>
                <a:gd name="connsiteY11" fmla="*/ 1350901 h 2330504"/>
                <a:gd name="connsiteX12" fmla="*/ 2399884 w 2804574"/>
                <a:gd name="connsiteY12" fmla="*/ 1908841 h 2330504"/>
                <a:gd name="connsiteX13" fmla="*/ 1563155 w 2804574"/>
                <a:gd name="connsiteY13" fmla="*/ 1908841 h 2330504"/>
                <a:gd name="connsiteX14" fmla="*/ 1564040 w 2804574"/>
                <a:gd name="connsiteY14" fmla="*/ 1910115 h 2330504"/>
                <a:gd name="connsiteX15" fmla="*/ 1660137 w 2804574"/>
                <a:gd name="connsiteY15" fmla="*/ 2154291 h 2330504"/>
                <a:gd name="connsiteX16" fmla="*/ 1412487 w 2804574"/>
                <a:gd name="connsiteY16" fmla="*/ 2330504 h 2330504"/>
                <a:gd name="connsiteX17" fmla="*/ 1164837 w 2804574"/>
                <a:gd name="connsiteY17" fmla="*/ 2154291 h 2330504"/>
                <a:gd name="connsiteX18" fmla="*/ 1250851 w 2804574"/>
                <a:gd name="connsiteY18" fmla="*/ 1916218 h 2330504"/>
                <a:gd name="connsiteX19" fmla="*/ 1255569 w 2804574"/>
                <a:gd name="connsiteY19" fmla="*/ 1908841 h 2330504"/>
                <a:gd name="connsiteX20" fmla="*/ 399634 w 2804574"/>
                <a:gd name="connsiteY20" fmla="*/ 1908841 h 2330504"/>
                <a:gd name="connsiteX21" fmla="*/ 399634 w 2804574"/>
                <a:gd name="connsiteY21" fmla="*/ 1340640 h 2330504"/>
                <a:gd name="connsiteX22" fmla="*/ 369035 w 2804574"/>
                <a:gd name="connsiteY22" fmla="*/ 1358951 h 2330504"/>
                <a:gd name="connsiteX23" fmla="*/ 176213 w 2804574"/>
                <a:gd name="connsiteY23" fmla="*/ 1424316 h 2330504"/>
                <a:gd name="connsiteX24" fmla="*/ 0 w 2804574"/>
                <a:gd name="connsiteY24" fmla="*/ 1176666 h 2330504"/>
                <a:gd name="connsiteX25" fmla="*/ 176213 w 2804574"/>
                <a:gd name="connsiteY25" fmla="*/ 929016 h 2330504"/>
                <a:gd name="connsiteX26" fmla="*/ 364272 w 2804574"/>
                <a:gd name="connsiteY26" fmla="*/ 987000 h 2330504"/>
                <a:gd name="connsiteX27" fmla="*/ 399634 w 2804574"/>
                <a:gd name="connsiteY27" fmla="*/ 1006818 h 2330504"/>
                <a:gd name="connsiteX28" fmla="*/ 399634 w 2804574"/>
                <a:gd name="connsiteY28" fmla="*/ 470566 h 2330504"/>
                <a:gd name="connsiteX29" fmla="*/ 1273371 w 2804574"/>
                <a:gd name="connsiteY29" fmla="*/ 470566 h 2330504"/>
                <a:gd name="connsiteX30" fmla="*/ 1263875 w 2804574"/>
                <a:gd name="connsiteY30" fmla="*/ 457877 h 2330504"/>
                <a:gd name="connsiteX31" fmla="*/ 1149977 w 2804574"/>
                <a:gd name="connsiteY31" fmla="*/ 176213 h 2330504"/>
                <a:gd name="connsiteX32" fmla="*/ 1397627 w 2804574"/>
                <a:gd name="connsiteY32" fmla="*/ 0 h 233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04574" h="2330504">
                  <a:moveTo>
                    <a:pt x="1397627" y="0"/>
                  </a:moveTo>
                  <a:cubicBezTo>
                    <a:pt x="1534400" y="0"/>
                    <a:pt x="1633847" y="89853"/>
                    <a:pt x="1645277" y="176213"/>
                  </a:cubicBezTo>
                  <a:cubicBezTo>
                    <a:pt x="1653850" y="240983"/>
                    <a:pt x="1578661" y="385138"/>
                    <a:pt x="1518163" y="465022"/>
                  </a:cubicBezTo>
                  <a:lnTo>
                    <a:pt x="1513493" y="470566"/>
                  </a:lnTo>
                  <a:lnTo>
                    <a:pt x="2399884" y="470566"/>
                  </a:lnTo>
                  <a:lnTo>
                    <a:pt x="2399884" y="1022938"/>
                  </a:lnTo>
                  <a:lnTo>
                    <a:pt x="2440302" y="1000287"/>
                  </a:lnTo>
                  <a:cubicBezTo>
                    <a:pt x="2509577" y="964052"/>
                    <a:pt x="2585816" y="934842"/>
                    <a:pt x="2628361" y="942303"/>
                  </a:cubicBezTo>
                  <a:cubicBezTo>
                    <a:pt x="2713451" y="957225"/>
                    <a:pt x="2804574" y="1053180"/>
                    <a:pt x="2804574" y="1189953"/>
                  </a:cubicBezTo>
                  <a:cubicBezTo>
                    <a:pt x="2804574" y="1326726"/>
                    <a:pt x="2714721" y="1426173"/>
                    <a:pt x="2628361" y="1437603"/>
                  </a:cubicBezTo>
                  <a:cubicBezTo>
                    <a:pt x="2585181" y="1443318"/>
                    <a:pt x="2506719" y="1411806"/>
                    <a:pt x="2435539" y="1372238"/>
                  </a:cubicBezTo>
                  <a:lnTo>
                    <a:pt x="2399884" y="1350901"/>
                  </a:lnTo>
                  <a:lnTo>
                    <a:pt x="2399884" y="1908841"/>
                  </a:lnTo>
                  <a:lnTo>
                    <a:pt x="1563155" y="1908841"/>
                  </a:lnTo>
                  <a:lnTo>
                    <a:pt x="1564040" y="1910115"/>
                  </a:lnTo>
                  <a:cubicBezTo>
                    <a:pt x="1616257" y="1991213"/>
                    <a:pt x="1667281" y="2100316"/>
                    <a:pt x="1660137" y="2154291"/>
                  </a:cubicBezTo>
                  <a:cubicBezTo>
                    <a:pt x="1648707" y="2240651"/>
                    <a:pt x="1549260" y="2330504"/>
                    <a:pt x="1412487" y="2330504"/>
                  </a:cubicBezTo>
                  <a:cubicBezTo>
                    <a:pt x="1275714" y="2330504"/>
                    <a:pt x="1179759" y="2239381"/>
                    <a:pt x="1164837" y="2154291"/>
                  </a:cubicBezTo>
                  <a:cubicBezTo>
                    <a:pt x="1155511" y="2101110"/>
                    <a:pt x="1203483" y="1995281"/>
                    <a:pt x="1250851" y="1916218"/>
                  </a:cubicBezTo>
                  <a:lnTo>
                    <a:pt x="1255569" y="1908841"/>
                  </a:lnTo>
                  <a:lnTo>
                    <a:pt x="399634" y="1908841"/>
                  </a:lnTo>
                  <a:lnTo>
                    <a:pt x="399634" y="1340640"/>
                  </a:lnTo>
                  <a:lnTo>
                    <a:pt x="369035" y="1358951"/>
                  </a:lnTo>
                  <a:cubicBezTo>
                    <a:pt x="297855" y="1398519"/>
                    <a:pt x="219393" y="1430031"/>
                    <a:pt x="176213" y="1424316"/>
                  </a:cubicBezTo>
                  <a:cubicBezTo>
                    <a:pt x="89853" y="1412886"/>
                    <a:pt x="0" y="1313439"/>
                    <a:pt x="0" y="1176666"/>
                  </a:cubicBezTo>
                  <a:cubicBezTo>
                    <a:pt x="0" y="1039893"/>
                    <a:pt x="91123" y="943938"/>
                    <a:pt x="176213" y="929016"/>
                  </a:cubicBezTo>
                  <a:cubicBezTo>
                    <a:pt x="218758" y="921555"/>
                    <a:pt x="294997" y="950765"/>
                    <a:pt x="364272" y="987000"/>
                  </a:cubicBezTo>
                  <a:lnTo>
                    <a:pt x="399634" y="1006818"/>
                  </a:lnTo>
                  <a:lnTo>
                    <a:pt x="399634" y="470566"/>
                  </a:lnTo>
                  <a:lnTo>
                    <a:pt x="1273371" y="470566"/>
                  </a:lnTo>
                  <a:lnTo>
                    <a:pt x="1263875" y="457877"/>
                  </a:lnTo>
                  <a:cubicBezTo>
                    <a:pt x="1210104" y="379661"/>
                    <a:pt x="1138786" y="240030"/>
                    <a:pt x="1149977" y="176213"/>
                  </a:cubicBezTo>
                  <a:cubicBezTo>
                    <a:pt x="1164899" y="91123"/>
                    <a:pt x="1260854" y="0"/>
                    <a:pt x="139762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190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9359" y="2129408"/>
              <a:ext cx="4469862" cy="3128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1726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904D3B2-FB27-6C48-ABE7-15FA84CCA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2041" y="956489"/>
            <a:ext cx="19845961" cy="1167340"/>
          </a:xfrm>
        </p:spPr>
        <p:txBody>
          <a:bodyPr/>
          <a:lstStyle/>
          <a:p>
            <a:r>
              <a:rPr lang="ru-RU" dirty="0"/>
              <a:t>Переходные ИС</a:t>
            </a:r>
            <a:r>
              <a:rPr lang="en-US" dirty="0"/>
              <a:t> </a:t>
            </a:r>
            <a:r>
              <a:rPr lang="ru-RU" dirty="0"/>
              <a:t>без </a:t>
            </a:r>
            <a:r>
              <a:rPr lang="en-US" dirty="0"/>
              <a:t>PKI</a:t>
            </a:r>
            <a:r>
              <a:rPr lang="ru-RU" dirty="0"/>
              <a:t> </a:t>
            </a:r>
          </a:p>
        </p:txBody>
      </p:sp>
      <p:sp>
        <p:nvSpPr>
          <p:cNvPr id="8" name="AutoShape 2" descr="⬇ Скачать картинки Думающий человечек рисунок, стоковые фото Думающий  человечек рисунок в хорошем качестве | Depositphotos"/>
          <p:cNvSpPr>
            <a:spLocks noChangeAspect="1" noChangeArrowheads="1"/>
          </p:cNvSpPr>
          <p:nvPr/>
        </p:nvSpPr>
        <p:spPr bwMode="auto">
          <a:xfrm>
            <a:off x="1481535" y="5706020"/>
            <a:ext cx="13811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Объект 6"/>
          <p:cNvSpPr>
            <a:spLocks noGrp="1"/>
          </p:cNvSpPr>
          <p:nvPr>
            <p:ph sz="half" idx="2"/>
          </p:nvPr>
        </p:nvSpPr>
        <p:spPr>
          <a:xfrm>
            <a:off x="1233079" y="2921496"/>
            <a:ext cx="15855359" cy="7992888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Клиентские ОС –</a:t>
            </a:r>
            <a:r>
              <a:rPr lang="en-US" sz="4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Windows </a:t>
            </a:r>
            <a:r>
              <a:rPr lang="ru-RU" sz="44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44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Linux</a:t>
            </a:r>
            <a:endParaRPr lang="ru-RU" sz="4400" b="1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36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необходимо замещать со стороны клиентских ОС</a:t>
            </a:r>
          </a:p>
          <a:p>
            <a:pPr marL="0" indent="0">
              <a:buNone/>
            </a:pPr>
            <a:endParaRPr lang="ru-RU" sz="4400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Требуется сохранить текущий каталог </a:t>
            </a:r>
            <a:r>
              <a:rPr lang="en-US" sz="4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AD</a:t>
            </a:r>
            <a:endParaRPr lang="ru-RU" sz="4400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36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 наследуемых сервисов и бизнес приложений</a:t>
            </a:r>
          </a:p>
          <a:p>
            <a:pPr lvl="1"/>
            <a:r>
              <a:rPr lang="ru-RU" sz="36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 на альтернативный домен запланирован позднее</a:t>
            </a:r>
          </a:p>
          <a:p>
            <a:pPr marL="0" indent="0">
              <a:buNone/>
            </a:pPr>
            <a:endParaRPr lang="ru-RU" sz="4400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Вообще нет </a:t>
            </a:r>
            <a:r>
              <a:rPr lang="en-US" sz="44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PKI</a:t>
            </a:r>
            <a:r>
              <a:rPr lang="ru-RU" sz="4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или переход </a:t>
            </a:r>
            <a:r>
              <a:rPr lang="ru-RU" sz="44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временно отложен</a:t>
            </a:r>
          </a:p>
          <a:p>
            <a:pPr lvl="3"/>
            <a:r>
              <a:rPr lang="en-US" sz="32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JMS </a:t>
            </a:r>
            <a:r>
              <a:rPr lang="ru-RU" sz="32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под </a:t>
            </a:r>
            <a:r>
              <a:rPr lang="en-US" sz="32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Windows </a:t>
            </a:r>
            <a:r>
              <a:rPr lang="ru-RU" sz="32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управляет профилями пользователей </a:t>
            </a:r>
            <a:r>
              <a:rPr lang="en-US" sz="32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  <a:r>
              <a:rPr lang="ru-RU" sz="32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en-US" sz="3200" dirty="0" err="1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usb</a:t>
            </a:r>
            <a:r>
              <a:rPr lang="en-US" sz="32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3200" dirty="0" err="1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токенах</a:t>
            </a:r>
            <a:r>
              <a:rPr lang="ru-RU" sz="32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и/или смарт картах</a:t>
            </a:r>
            <a:endParaRPr lang="en-US" sz="3200" dirty="0">
              <a:solidFill>
                <a:schemeClr val="tx1"/>
              </a:solidFill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/>
            <a:r>
              <a:rPr lang="en-US" sz="32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SecurLogon </a:t>
            </a:r>
            <a:r>
              <a:rPr lang="ru-RU" sz="32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обеспечивает аутентификацию</a:t>
            </a:r>
            <a:r>
              <a:rPr lang="en-US" sz="32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доменных пользователей на обоих типах клиенских ОС</a:t>
            </a:r>
          </a:p>
          <a:p>
            <a:endParaRPr lang="ru-RU" sz="3286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314" dirty="0"/>
          </a:p>
          <a:p>
            <a:pPr marL="799837" lvl="1" indent="0">
              <a:buNone/>
            </a:pPr>
            <a:endParaRPr lang="ru-RU" sz="2314" dirty="0"/>
          </a:p>
          <a:p>
            <a:pPr lvl="1"/>
            <a:endParaRPr lang="ru-RU" sz="2314" dirty="0"/>
          </a:p>
          <a:p>
            <a:pPr lvl="1"/>
            <a:endParaRPr lang="ru-RU" sz="2314" dirty="0"/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20" name="Полилиния 19"/>
          <p:cNvSpPr/>
          <p:nvPr/>
        </p:nvSpPr>
        <p:spPr>
          <a:xfrm>
            <a:off x="17147642" y="9042830"/>
            <a:ext cx="4339313" cy="3743108"/>
          </a:xfrm>
          <a:custGeom>
            <a:avLst/>
            <a:gdLst>
              <a:gd name="connsiteX0" fmla="*/ 1397627 w 2804574"/>
              <a:gd name="connsiteY0" fmla="*/ 0 h 2330504"/>
              <a:gd name="connsiteX1" fmla="*/ 1645277 w 2804574"/>
              <a:gd name="connsiteY1" fmla="*/ 176213 h 2330504"/>
              <a:gd name="connsiteX2" fmla="*/ 1518163 w 2804574"/>
              <a:gd name="connsiteY2" fmla="*/ 465022 h 2330504"/>
              <a:gd name="connsiteX3" fmla="*/ 1513493 w 2804574"/>
              <a:gd name="connsiteY3" fmla="*/ 470566 h 2330504"/>
              <a:gd name="connsiteX4" fmla="*/ 2399884 w 2804574"/>
              <a:gd name="connsiteY4" fmla="*/ 470566 h 2330504"/>
              <a:gd name="connsiteX5" fmla="*/ 2399884 w 2804574"/>
              <a:gd name="connsiteY5" fmla="*/ 1022938 h 2330504"/>
              <a:gd name="connsiteX6" fmla="*/ 2440302 w 2804574"/>
              <a:gd name="connsiteY6" fmla="*/ 1000287 h 2330504"/>
              <a:gd name="connsiteX7" fmla="*/ 2628361 w 2804574"/>
              <a:gd name="connsiteY7" fmla="*/ 942303 h 2330504"/>
              <a:gd name="connsiteX8" fmla="*/ 2804574 w 2804574"/>
              <a:gd name="connsiteY8" fmla="*/ 1189953 h 2330504"/>
              <a:gd name="connsiteX9" fmla="*/ 2628361 w 2804574"/>
              <a:gd name="connsiteY9" fmla="*/ 1437603 h 2330504"/>
              <a:gd name="connsiteX10" fmla="*/ 2435539 w 2804574"/>
              <a:gd name="connsiteY10" fmla="*/ 1372238 h 2330504"/>
              <a:gd name="connsiteX11" fmla="*/ 2399884 w 2804574"/>
              <a:gd name="connsiteY11" fmla="*/ 1350901 h 2330504"/>
              <a:gd name="connsiteX12" fmla="*/ 2399884 w 2804574"/>
              <a:gd name="connsiteY12" fmla="*/ 1908841 h 2330504"/>
              <a:gd name="connsiteX13" fmla="*/ 1563155 w 2804574"/>
              <a:gd name="connsiteY13" fmla="*/ 1908841 h 2330504"/>
              <a:gd name="connsiteX14" fmla="*/ 1564040 w 2804574"/>
              <a:gd name="connsiteY14" fmla="*/ 1910115 h 2330504"/>
              <a:gd name="connsiteX15" fmla="*/ 1660137 w 2804574"/>
              <a:gd name="connsiteY15" fmla="*/ 2154291 h 2330504"/>
              <a:gd name="connsiteX16" fmla="*/ 1412487 w 2804574"/>
              <a:gd name="connsiteY16" fmla="*/ 2330504 h 2330504"/>
              <a:gd name="connsiteX17" fmla="*/ 1164837 w 2804574"/>
              <a:gd name="connsiteY17" fmla="*/ 2154291 h 2330504"/>
              <a:gd name="connsiteX18" fmla="*/ 1250851 w 2804574"/>
              <a:gd name="connsiteY18" fmla="*/ 1916218 h 2330504"/>
              <a:gd name="connsiteX19" fmla="*/ 1255569 w 2804574"/>
              <a:gd name="connsiteY19" fmla="*/ 1908841 h 2330504"/>
              <a:gd name="connsiteX20" fmla="*/ 399634 w 2804574"/>
              <a:gd name="connsiteY20" fmla="*/ 1908841 h 2330504"/>
              <a:gd name="connsiteX21" fmla="*/ 399634 w 2804574"/>
              <a:gd name="connsiteY21" fmla="*/ 1340640 h 2330504"/>
              <a:gd name="connsiteX22" fmla="*/ 369035 w 2804574"/>
              <a:gd name="connsiteY22" fmla="*/ 1358951 h 2330504"/>
              <a:gd name="connsiteX23" fmla="*/ 176213 w 2804574"/>
              <a:gd name="connsiteY23" fmla="*/ 1424316 h 2330504"/>
              <a:gd name="connsiteX24" fmla="*/ 0 w 2804574"/>
              <a:gd name="connsiteY24" fmla="*/ 1176666 h 2330504"/>
              <a:gd name="connsiteX25" fmla="*/ 176213 w 2804574"/>
              <a:gd name="connsiteY25" fmla="*/ 929016 h 2330504"/>
              <a:gd name="connsiteX26" fmla="*/ 364272 w 2804574"/>
              <a:gd name="connsiteY26" fmla="*/ 987000 h 2330504"/>
              <a:gd name="connsiteX27" fmla="*/ 399634 w 2804574"/>
              <a:gd name="connsiteY27" fmla="*/ 1006818 h 2330504"/>
              <a:gd name="connsiteX28" fmla="*/ 399634 w 2804574"/>
              <a:gd name="connsiteY28" fmla="*/ 470566 h 2330504"/>
              <a:gd name="connsiteX29" fmla="*/ 1273371 w 2804574"/>
              <a:gd name="connsiteY29" fmla="*/ 470566 h 2330504"/>
              <a:gd name="connsiteX30" fmla="*/ 1263875 w 2804574"/>
              <a:gd name="connsiteY30" fmla="*/ 457877 h 2330504"/>
              <a:gd name="connsiteX31" fmla="*/ 1149977 w 2804574"/>
              <a:gd name="connsiteY31" fmla="*/ 176213 h 2330504"/>
              <a:gd name="connsiteX32" fmla="*/ 1397627 w 2804574"/>
              <a:gd name="connsiteY32" fmla="*/ 0 h 233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04574" h="2330504">
                <a:moveTo>
                  <a:pt x="1397627" y="0"/>
                </a:moveTo>
                <a:cubicBezTo>
                  <a:pt x="1534400" y="0"/>
                  <a:pt x="1633847" y="89853"/>
                  <a:pt x="1645277" y="176213"/>
                </a:cubicBezTo>
                <a:cubicBezTo>
                  <a:pt x="1653850" y="240983"/>
                  <a:pt x="1578661" y="385138"/>
                  <a:pt x="1518163" y="465022"/>
                </a:cubicBezTo>
                <a:lnTo>
                  <a:pt x="1513493" y="470566"/>
                </a:lnTo>
                <a:lnTo>
                  <a:pt x="2399884" y="470566"/>
                </a:lnTo>
                <a:lnTo>
                  <a:pt x="2399884" y="1022938"/>
                </a:lnTo>
                <a:lnTo>
                  <a:pt x="2440302" y="1000287"/>
                </a:lnTo>
                <a:cubicBezTo>
                  <a:pt x="2509577" y="964052"/>
                  <a:pt x="2585816" y="934842"/>
                  <a:pt x="2628361" y="942303"/>
                </a:cubicBezTo>
                <a:cubicBezTo>
                  <a:pt x="2713451" y="957225"/>
                  <a:pt x="2804574" y="1053180"/>
                  <a:pt x="2804574" y="1189953"/>
                </a:cubicBezTo>
                <a:cubicBezTo>
                  <a:pt x="2804574" y="1326726"/>
                  <a:pt x="2714721" y="1426173"/>
                  <a:pt x="2628361" y="1437603"/>
                </a:cubicBezTo>
                <a:cubicBezTo>
                  <a:pt x="2585181" y="1443318"/>
                  <a:pt x="2506719" y="1411806"/>
                  <a:pt x="2435539" y="1372238"/>
                </a:cubicBezTo>
                <a:lnTo>
                  <a:pt x="2399884" y="1350901"/>
                </a:lnTo>
                <a:lnTo>
                  <a:pt x="2399884" y="1908841"/>
                </a:lnTo>
                <a:lnTo>
                  <a:pt x="1563155" y="1908841"/>
                </a:lnTo>
                <a:lnTo>
                  <a:pt x="1564040" y="1910115"/>
                </a:lnTo>
                <a:cubicBezTo>
                  <a:pt x="1616257" y="1991213"/>
                  <a:pt x="1667281" y="2100316"/>
                  <a:pt x="1660137" y="2154291"/>
                </a:cubicBezTo>
                <a:cubicBezTo>
                  <a:pt x="1648707" y="2240651"/>
                  <a:pt x="1549260" y="2330504"/>
                  <a:pt x="1412487" y="2330504"/>
                </a:cubicBezTo>
                <a:cubicBezTo>
                  <a:pt x="1275714" y="2330504"/>
                  <a:pt x="1179759" y="2239381"/>
                  <a:pt x="1164837" y="2154291"/>
                </a:cubicBezTo>
                <a:cubicBezTo>
                  <a:pt x="1155511" y="2101110"/>
                  <a:pt x="1203483" y="1995281"/>
                  <a:pt x="1250851" y="1916218"/>
                </a:cubicBezTo>
                <a:lnTo>
                  <a:pt x="1255569" y="1908841"/>
                </a:lnTo>
                <a:lnTo>
                  <a:pt x="399634" y="1908841"/>
                </a:lnTo>
                <a:lnTo>
                  <a:pt x="399634" y="1340640"/>
                </a:lnTo>
                <a:lnTo>
                  <a:pt x="369035" y="1358951"/>
                </a:lnTo>
                <a:cubicBezTo>
                  <a:pt x="297855" y="1398519"/>
                  <a:pt x="219393" y="1430031"/>
                  <a:pt x="176213" y="1424316"/>
                </a:cubicBezTo>
                <a:cubicBezTo>
                  <a:pt x="89853" y="1412886"/>
                  <a:pt x="0" y="1313439"/>
                  <a:pt x="0" y="1176666"/>
                </a:cubicBezTo>
                <a:cubicBezTo>
                  <a:pt x="0" y="1039893"/>
                  <a:pt x="91123" y="943938"/>
                  <a:pt x="176213" y="929016"/>
                </a:cubicBezTo>
                <a:cubicBezTo>
                  <a:pt x="218758" y="921555"/>
                  <a:pt x="294997" y="950765"/>
                  <a:pt x="364272" y="987000"/>
                </a:cubicBezTo>
                <a:lnTo>
                  <a:pt x="399634" y="1006818"/>
                </a:lnTo>
                <a:lnTo>
                  <a:pt x="399634" y="470566"/>
                </a:lnTo>
                <a:lnTo>
                  <a:pt x="1273371" y="470566"/>
                </a:lnTo>
                <a:lnTo>
                  <a:pt x="1263875" y="457877"/>
                </a:lnTo>
                <a:cubicBezTo>
                  <a:pt x="1210104" y="379661"/>
                  <a:pt x="1138786" y="240030"/>
                  <a:pt x="1149977" y="176213"/>
                </a:cubicBezTo>
                <a:cubicBezTo>
                  <a:pt x="1164899" y="91123"/>
                  <a:pt x="1260854" y="0"/>
                  <a:pt x="139762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190500" dist="38100" dir="2700000" sx="107000" sy="107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JMS Windows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SecurLogon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340941" y="2384815"/>
            <a:ext cx="4853522" cy="3348093"/>
            <a:chOff x="17952645" y="1913384"/>
            <a:chExt cx="4853522" cy="3348093"/>
          </a:xfrm>
        </p:grpSpPr>
        <p:sp>
          <p:nvSpPr>
            <p:cNvPr id="17" name="Полилиния 16"/>
            <p:cNvSpPr/>
            <p:nvPr/>
          </p:nvSpPr>
          <p:spPr>
            <a:xfrm>
              <a:off x="18426421" y="1913384"/>
              <a:ext cx="4379746" cy="3348093"/>
            </a:xfrm>
            <a:custGeom>
              <a:avLst/>
              <a:gdLst>
                <a:gd name="connsiteX0" fmla="*/ 1397627 w 2804574"/>
                <a:gd name="connsiteY0" fmla="*/ 0 h 2330504"/>
                <a:gd name="connsiteX1" fmla="*/ 1645277 w 2804574"/>
                <a:gd name="connsiteY1" fmla="*/ 176213 h 2330504"/>
                <a:gd name="connsiteX2" fmla="*/ 1518163 w 2804574"/>
                <a:gd name="connsiteY2" fmla="*/ 465022 h 2330504"/>
                <a:gd name="connsiteX3" fmla="*/ 1513493 w 2804574"/>
                <a:gd name="connsiteY3" fmla="*/ 470566 h 2330504"/>
                <a:gd name="connsiteX4" fmla="*/ 2399884 w 2804574"/>
                <a:gd name="connsiteY4" fmla="*/ 470566 h 2330504"/>
                <a:gd name="connsiteX5" fmla="*/ 2399884 w 2804574"/>
                <a:gd name="connsiteY5" fmla="*/ 1022938 h 2330504"/>
                <a:gd name="connsiteX6" fmla="*/ 2440302 w 2804574"/>
                <a:gd name="connsiteY6" fmla="*/ 1000287 h 2330504"/>
                <a:gd name="connsiteX7" fmla="*/ 2628361 w 2804574"/>
                <a:gd name="connsiteY7" fmla="*/ 942303 h 2330504"/>
                <a:gd name="connsiteX8" fmla="*/ 2804574 w 2804574"/>
                <a:gd name="connsiteY8" fmla="*/ 1189953 h 2330504"/>
                <a:gd name="connsiteX9" fmla="*/ 2628361 w 2804574"/>
                <a:gd name="connsiteY9" fmla="*/ 1437603 h 2330504"/>
                <a:gd name="connsiteX10" fmla="*/ 2435539 w 2804574"/>
                <a:gd name="connsiteY10" fmla="*/ 1372238 h 2330504"/>
                <a:gd name="connsiteX11" fmla="*/ 2399884 w 2804574"/>
                <a:gd name="connsiteY11" fmla="*/ 1350901 h 2330504"/>
                <a:gd name="connsiteX12" fmla="*/ 2399884 w 2804574"/>
                <a:gd name="connsiteY12" fmla="*/ 1908841 h 2330504"/>
                <a:gd name="connsiteX13" fmla="*/ 1563155 w 2804574"/>
                <a:gd name="connsiteY13" fmla="*/ 1908841 h 2330504"/>
                <a:gd name="connsiteX14" fmla="*/ 1564040 w 2804574"/>
                <a:gd name="connsiteY14" fmla="*/ 1910115 h 2330504"/>
                <a:gd name="connsiteX15" fmla="*/ 1660137 w 2804574"/>
                <a:gd name="connsiteY15" fmla="*/ 2154291 h 2330504"/>
                <a:gd name="connsiteX16" fmla="*/ 1412487 w 2804574"/>
                <a:gd name="connsiteY16" fmla="*/ 2330504 h 2330504"/>
                <a:gd name="connsiteX17" fmla="*/ 1164837 w 2804574"/>
                <a:gd name="connsiteY17" fmla="*/ 2154291 h 2330504"/>
                <a:gd name="connsiteX18" fmla="*/ 1250851 w 2804574"/>
                <a:gd name="connsiteY18" fmla="*/ 1916218 h 2330504"/>
                <a:gd name="connsiteX19" fmla="*/ 1255569 w 2804574"/>
                <a:gd name="connsiteY19" fmla="*/ 1908841 h 2330504"/>
                <a:gd name="connsiteX20" fmla="*/ 399634 w 2804574"/>
                <a:gd name="connsiteY20" fmla="*/ 1908841 h 2330504"/>
                <a:gd name="connsiteX21" fmla="*/ 399634 w 2804574"/>
                <a:gd name="connsiteY21" fmla="*/ 1340640 h 2330504"/>
                <a:gd name="connsiteX22" fmla="*/ 369035 w 2804574"/>
                <a:gd name="connsiteY22" fmla="*/ 1358951 h 2330504"/>
                <a:gd name="connsiteX23" fmla="*/ 176213 w 2804574"/>
                <a:gd name="connsiteY23" fmla="*/ 1424316 h 2330504"/>
                <a:gd name="connsiteX24" fmla="*/ 0 w 2804574"/>
                <a:gd name="connsiteY24" fmla="*/ 1176666 h 2330504"/>
                <a:gd name="connsiteX25" fmla="*/ 176213 w 2804574"/>
                <a:gd name="connsiteY25" fmla="*/ 929016 h 2330504"/>
                <a:gd name="connsiteX26" fmla="*/ 364272 w 2804574"/>
                <a:gd name="connsiteY26" fmla="*/ 987000 h 2330504"/>
                <a:gd name="connsiteX27" fmla="*/ 399634 w 2804574"/>
                <a:gd name="connsiteY27" fmla="*/ 1006818 h 2330504"/>
                <a:gd name="connsiteX28" fmla="*/ 399634 w 2804574"/>
                <a:gd name="connsiteY28" fmla="*/ 470566 h 2330504"/>
                <a:gd name="connsiteX29" fmla="*/ 1273371 w 2804574"/>
                <a:gd name="connsiteY29" fmla="*/ 470566 h 2330504"/>
                <a:gd name="connsiteX30" fmla="*/ 1263875 w 2804574"/>
                <a:gd name="connsiteY30" fmla="*/ 457877 h 2330504"/>
                <a:gd name="connsiteX31" fmla="*/ 1149977 w 2804574"/>
                <a:gd name="connsiteY31" fmla="*/ 176213 h 2330504"/>
                <a:gd name="connsiteX32" fmla="*/ 1397627 w 2804574"/>
                <a:gd name="connsiteY32" fmla="*/ 0 h 233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04574" h="2330504">
                  <a:moveTo>
                    <a:pt x="1397627" y="0"/>
                  </a:moveTo>
                  <a:cubicBezTo>
                    <a:pt x="1534400" y="0"/>
                    <a:pt x="1633847" y="89853"/>
                    <a:pt x="1645277" y="176213"/>
                  </a:cubicBezTo>
                  <a:cubicBezTo>
                    <a:pt x="1653850" y="240983"/>
                    <a:pt x="1578661" y="385138"/>
                    <a:pt x="1518163" y="465022"/>
                  </a:cubicBezTo>
                  <a:lnTo>
                    <a:pt x="1513493" y="470566"/>
                  </a:lnTo>
                  <a:lnTo>
                    <a:pt x="2399884" y="470566"/>
                  </a:lnTo>
                  <a:lnTo>
                    <a:pt x="2399884" y="1022938"/>
                  </a:lnTo>
                  <a:lnTo>
                    <a:pt x="2440302" y="1000287"/>
                  </a:lnTo>
                  <a:cubicBezTo>
                    <a:pt x="2509577" y="964052"/>
                    <a:pt x="2585816" y="934842"/>
                    <a:pt x="2628361" y="942303"/>
                  </a:cubicBezTo>
                  <a:cubicBezTo>
                    <a:pt x="2713451" y="957225"/>
                    <a:pt x="2804574" y="1053180"/>
                    <a:pt x="2804574" y="1189953"/>
                  </a:cubicBezTo>
                  <a:cubicBezTo>
                    <a:pt x="2804574" y="1326726"/>
                    <a:pt x="2714721" y="1426173"/>
                    <a:pt x="2628361" y="1437603"/>
                  </a:cubicBezTo>
                  <a:cubicBezTo>
                    <a:pt x="2585181" y="1443318"/>
                    <a:pt x="2506719" y="1411806"/>
                    <a:pt x="2435539" y="1372238"/>
                  </a:cubicBezTo>
                  <a:lnTo>
                    <a:pt x="2399884" y="1350901"/>
                  </a:lnTo>
                  <a:lnTo>
                    <a:pt x="2399884" y="1908841"/>
                  </a:lnTo>
                  <a:lnTo>
                    <a:pt x="1563155" y="1908841"/>
                  </a:lnTo>
                  <a:lnTo>
                    <a:pt x="1564040" y="1910115"/>
                  </a:lnTo>
                  <a:cubicBezTo>
                    <a:pt x="1616257" y="1991213"/>
                    <a:pt x="1667281" y="2100316"/>
                    <a:pt x="1660137" y="2154291"/>
                  </a:cubicBezTo>
                  <a:cubicBezTo>
                    <a:pt x="1648707" y="2240651"/>
                    <a:pt x="1549260" y="2330504"/>
                    <a:pt x="1412487" y="2330504"/>
                  </a:cubicBezTo>
                  <a:cubicBezTo>
                    <a:pt x="1275714" y="2330504"/>
                    <a:pt x="1179759" y="2239381"/>
                    <a:pt x="1164837" y="2154291"/>
                  </a:cubicBezTo>
                  <a:cubicBezTo>
                    <a:pt x="1155511" y="2101110"/>
                    <a:pt x="1203483" y="1995281"/>
                    <a:pt x="1250851" y="1916218"/>
                  </a:cubicBezTo>
                  <a:lnTo>
                    <a:pt x="1255569" y="1908841"/>
                  </a:lnTo>
                  <a:lnTo>
                    <a:pt x="399634" y="1908841"/>
                  </a:lnTo>
                  <a:lnTo>
                    <a:pt x="399634" y="1340640"/>
                  </a:lnTo>
                  <a:lnTo>
                    <a:pt x="369035" y="1358951"/>
                  </a:lnTo>
                  <a:cubicBezTo>
                    <a:pt x="297855" y="1398519"/>
                    <a:pt x="219393" y="1430031"/>
                    <a:pt x="176213" y="1424316"/>
                  </a:cubicBezTo>
                  <a:cubicBezTo>
                    <a:pt x="89853" y="1412886"/>
                    <a:pt x="0" y="1313439"/>
                    <a:pt x="0" y="1176666"/>
                  </a:cubicBezTo>
                  <a:cubicBezTo>
                    <a:pt x="0" y="1039893"/>
                    <a:pt x="91123" y="943938"/>
                    <a:pt x="176213" y="929016"/>
                  </a:cubicBezTo>
                  <a:cubicBezTo>
                    <a:pt x="218758" y="921555"/>
                    <a:pt x="294997" y="950765"/>
                    <a:pt x="364272" y="987000"/>
                  </a:cubicBezTo>
                  <a:lnTo>
                    <a:pt x="399634" y="1006818"/>
                  </a:lnTo>
                  <a:lnTo>
                    <a:pt x="399634" y="470566"/>
                  </a:lnTo>
                  <a:lnTo>
                    <a:pt x="1273371" y="470566"/>
                  </a:lnTo>
                  <a:lnTo>
                    <a:pt x="1263875" y="457877"/>
                  </a:lnTo>
                  <a:cubicBezTo>
                    <a:pt x="1210104" y="379661"/>
                    <a:pt x="1138786" y="240030"/>
                    <a:pt x="1149977" y="176213"/>
                  </a:cubicBezTo>
                  <a:cubicBezTo>
                    <a:pt x="1164899" y="91123"/>
                    <a:pt x="1260854" y="0"/>
                    <a:pt x="139762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190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2645" y="2079264"/>
              <a:ext cx="4469862" cy="3128368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18020326" y="5983761"/>
            <a:ext cx="4379746" cy="2443557"/>
            <a:chOff x="18426421" y="5518499"/>
            <a:chExt cx="4379746" cy="2443557"/>
          </a:xfrm>
        </p:grpSpPr>
        <p:sp>
          <p:nvSpPr>
            <p:cNvPr id="16" name="Полилиния 15"/>
            <p:cNvSpPr/>
            <p:nvPr/>
          </p:nvSpPr>
          <p:spPr>
            <a:xfrm>
              <a:off x="18426421" y="5518499"/>
              <a:ext cx="4379746" cy="2443557"/>
            </a:xfrm>
            <a:custGeom>
              <a:avLst/>
              <a:gdLst>
                <a:gd name="connsiteX0" fmla="*/ 399634 w 2804574"/>
                <a:gd name="connsiteY0" fmla="*/ 0 h 1438275"/>
                <a:gd name="connsiteX1" fmla="*/ 1255569 w 2804574"/>
                <a:gd name="connsiteY1" fmla="*/ 0 h 1438275"/>
                <a:gd name="connsiteX2" fmla="*/ 1250851 w 2804574"/>
                <a:gd name="connsiteY2" fmla="*/ 7377 h 1438275"/>
                <a:gd name="connsiteX3" fmla="*/ 1164837 w 2804574"/>
                <a:gd name="connsiteY3" fmla="*/ 245450 h 1438275"/>
                <a:gd name="connsiteX4" fmla="*/ 1412487 w 2804574"/>
                <a:gd name="connsiteY4" fmla="*/ 421663 h 1438275"/>
                <a:gd name="connsiteX5" fmla="*/ 1660137 w 2804574"/>
                <a:gd name="connsiteY5" fmla="*/ 245450 h 1438275"/>
                <a:gd name="connsiteX6" fmla="*/ 1564040 w 2804574"/>
                <a:gd name="connsiteY6" fmla="*/ 1274 h 1438275"/>
                <a:gd name="connsiteX7" fmla="*/ 1563155 w 2804574"/>
                <a:gd name="connsiteY7" fmla="*/ 0 h 1438275"/>
                <a:gd name="connsiteX8" fmla="*/ 2399884 w 2804574"/>
                <a:gd name="connsiteY8" fmla="*/ 0 h 1438275"/>
                <a:gd name="connsiteX9" fmla="*/ 2399884 w 2804574"/>
                <a:gd name="connsiteY9" fmla="*/ 588123 h 1438275"/>
                <a:gd name="connsiteX10" fmla="*/ 2440302 w 2804574"/>
                <a:gd name="connsiteY10" fmla="*/ 563980 h 1438275"/>
                <a:gd name="connsiteX11" fmla="*/ 2628361 w 2804574"/>
                <a:gd name="connsiteY11" fmla="*/ 505996 h 1438275"/>
                <a:gd name="connsiteX12" fmla="*/ 2804574 w 2804574"/>
                <a:gd name="connsiteY12" fmla="*/ 753646 h 1438275"/>
                <a:gd name="connsiteX13" fmla="*/ 2628361 w 2804574"/>
                <a:gd name="connsiteY13" fmla="*/ 1001296 h 1438275"/>
                <a:gd name="connsiteX14" fmla="*/ 2435539 w 2804574"/>
                <a:gd name="connsiteY14" fmla="*/ 935931 h 1438275"/>
                <a:gd name="connsiteX15" fmla="*/ 2399884 w 2804574"/>
                <a:gd name="connsiteY15" fmla="*/ 912994 h 1438275"/>
                <a:gd name="connsiteX16" fmla="*/ 2399884 w 2804574"/>
                <a:gd name="connsiteY16" fmla="*/ 1438275 h 1438275"/>
                <a:gd name="connsiteX17" fmla="*/ 1524166 w 2804574"/>
                <a:gd name="connsiteY17" fmla="*/ 1438275 h 1438275"/>
                <a:gd name="connsiteX18" fmla="*/ 1549180 w 2804574"/>
                <a:gd name="connsiteY18" fmla="*/ 1402281 h 1438275"/>
                <a:gd name="connsiteX19" fmla="*/ 1645277 w 2804574"/>
                <a:gd name="connsiteY19" fmla="*/ 1158105 h 1438275"/>
                <a:gd name="connsiteX20" fmla="*/ 1397627 w 2804574"/>
                <a:gd name="connsiteY20" fmla="*/ 981892 h 1438275"/>
                <a:gd name="connsiteX21" fmla="*/ 1149977 w 2804574"/>
                <a:gd name="connsiteY21" fmla="*/ 1158105 h 1438275"/>
                <a:gd name="connsiteX22" fmla="*/ 1235991 w 2804574"/>
                <a:gd name="connsiteY22" fmla="*/ 1396179 h 1438275"/>
                <a:gd name="connsiteX23" fmla="*/ 1262920 w 2804574"/>
                <a:gd name="connsiteY23" fmla="*/ 1438275 h 1438275"/>
                <a:gd name="connsiteX24" fmla="*/ 399634 w 2804574"/>
                <a:gd name="connsiteY24" fmla="*/ 1438275 h 1438275"/>
                <a:gd name="connsiteX25" fmla="*/ 399634 w 2804574"/>
                <a:gd name="connsiteY25" fmla="*/ 916246 h 1438275"/>
                <a:gd name="connsiteX26" fmla="*/ 369035 w 2804574"/>
                <a:gd name="connsiteY26" fmla="*/ 935931 h 1438275"/>
                <a:gd name="connsiteX27" fmla="*/ 176213 w 2804574"/>
                <a:gd name="connsiteY27" fmla="*/ 1001296 h 1438275"/>
                <a:gd name="connsiteX28" fmla="*/ 0 w 2804574"/>
                <a:gd name="connsiteY28" fmla="*/ 753646 h 1438275"/>
                <a:gd name="connsiteX29" fmla="*/ 176213 w 2804574"/>
                <a:gd name="connsiteY29" fmla="*/ 505996 h 1438275"/>
                <a:gd name="connsiteX30" fmla="*/ 364272 w 2804574"/>
                <a:gd name="connsiteY30" fmla="*/ 563980 h 1438275"/>
                <a:gd name="connsiteX31" fmla="*/ 399634 w 2804574"/>
                <a:gd name="connsiteY31" fmla="*/ 585103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04574" h="1438275">
                  <a:moveTo>
                    <a:pt x="399634" y="0"/>
                  </a:moveTo>
                  <a:lnTo>
                    <a:pt x="1255569" y="0"/>
                  </a:lnTo>
                  <a:lnTo>
                    <a:pt x="1250851" y="7377"/>
                  </a:lnTo>
                  <a:cubicBezTo>
                    <a:pt x="1203483" y="86440"/>
                    <a:pt x="1155511" y="192269"/>
                    <a:pt x="1164837" y="245450"/>
                  </a:cubicBezTo>
                  <a:cubicBezTo>
                    <a:pt x="1179759" y="330540"/>
                    <a:pt x="1275714" y="421663"/>
                    <a:pt x="1412487" y="421663"/>
                  </a:cubicBezTo>
                  <a:cubicBezTo>
                    <a:pt x="1549260" y="421663"/>
                    <a:pt x="1648707" y="331810"/>
                    <a:pt x="1660137" y="245450"/>
                  </a:cubicBezTo>
                  <a:cubicBezTo>
                    <a:pt x="1667281" y="191475"/>
                    <a:pt x="1616257" y="82372"/>
                    <a:pt x="1564040" y="1274"/>
                  </a:cubicBezTo>
                  <a:lnTo>
                    <a:pt x="1563155" y="0"/>
                  </a:lnTo>
                  <a:lnTo>
                    <a:pt x="2399884" y="0"/>
                  </a:lnTo>
                  <a:lnTo>
                    <a:pt x="2399884" y="588123"/>
                  </a:lnTo>
                  <a:lnTo>
                    <a:pt x="2440302" y="563980"/>
                  </a:lnTo>
                  <a:cubicBezTo>
                    <a:pt x="2509577" y="527745"/>
                    <a:pt x="2585816" y="498535"/>
                    <a:pt x="2628361" y="505996"/>
                  </a:cubicBezTo>
                  <a:cubicBezTo>
                    <a:pt x="2713451" y="520918"/>
                    <a:pt x="2804574" y="616873"/>
                    <a:pt x="2804574" y="753646"/>
                  </a:cubicBezTo>
                  <a:cubicBezTo>
                    <a:pt x="2804574" y="890419"/>
                    <a:pt x="2714721" y="989866"/>
                    <a:pt x="2628361" y="1001296"/>
                  </a:cubicBezTo>
                  <a:cubicBezTo>
                    <a:pt x="2585181" y="1007011"/>
                    <a:pt x="2506719" y="975499"/>
                    <a:pt x="2435539" y="935931"/>
                  </a:cubicBezTo>
                  <a:lnTo>
                    <a:pt x="2399884" y="912994"/>
                  </a:lnTo>
                  <a:lnTo>
                    <a:pt x="2399884" y="1438275"/>
                  </a:lnTo>
                  <a:lnTo>
                    <a:pt x="1524166" y="1438275"/>
                  </a:lnTo>
                  <a:lnTo>
                    <a:pt x="1549180" y="1402281"/>
                  </a:lnTo>
                  <a:cubicBezTo>
                    <a:pt x="1601397" y="1321184"/>
                    <a:pt x="1652421" y="1212080"/>
                    <a:pt x="1645277" y="1158105"/>
                  </a:cubicBezTo>
                  <a:cubicBezTo>
                    <a:pt x="1633847" y="1071745"/>
                    <a:pt x="1534400" y="981892"/>
                    <a:pt x="1397627" y="981892"/>
                  </a:cubicBezTo>
                  <a:cubicBezTo>
                    <a:pt x="1260854" y="981892"/>
                    <a:pt x="1164899" y="1073015"/>
                    <a:pt x="1149977" y="1158105"/>
                  </a:cubicBezTo>
                  <a:cubicBezTo>
                    <a:pt x="1140651" y="1211286"/>
                    <a:pt x="1188623" y="1317115"/>
                    <a:pt x="1235991" y="1396179"/>
                  </a:cubicBezTo>
                  <a:lnTo>
                    <a:pt x="1262920" y="1438275"/>
                  </a:lnTo>
                  <a:lnTo>
                    <a:pt x="399634" y="1438275"/>
                  </a:lnTo>
                  <a:lnTo>
                    <a:pt x="399634" y="916246"/>
                  </a:lnTo>
                  <a:lnTo>
                    <a:pt x="369035" y="935931"/>
                  </a:lnTo>
                  <a:cubicBezTo>
                    <a:pt x="297855" y="975499"/>
                    <a:pt x="219393" y="1007011"/>
                    <a:pt x="176213" y="1001296"/>
                  </a:cubicBezTo>
                  <a:cubicBezTo>
                    <a:pt x="89853" y="989866"/>
                    <a:pt x="0" y="890419"/>
                    <a:pt x="0" y="753646"/>
                  </a:cubicBezTo>
                  <a:cubicBezTo>
                    <a:pt x="0" y="616873"/>
                    <a:pt x="91123" y="520918"/>
                    <a:pt x="176213" y="505996"/>
                  </a:cubicBezTo>
                  <a:cubicBezTo>
                    <a:pt x="218758" y="498535"/>
                    <a:pt x="294997" y="527745"/>
                    <a:pt x="364272" y="563980"/>
                  </a:cubicBezTo>
                  <a:lnTo>
                    <a:pt x="399634" y="58510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190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MS CA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cxnSp>
          <p:nvCxnSpPr>
            <p:cNvPr id="3" name="Прямая соединительная линия 2"/>
            <p:cNvCxnSpPr/>
            <p:nvPr/>
          </p:nvCxnSpPr>
          <p:spPr>
            <a:xfrm flipV="1">
              <a:off x="19847859" y="6305872"/>
              <a:ext cx="1579892" cy="864096"/>
            </a:xfrm>
            <a:prstGeom prst="line">
              <a:avLst/>
            </a:prstGeom>
            <a:ln w="88900">
              <a:solidFill>
                <a:schemeClr val="accent2">
                  <a:shade val="95000"/>
                  <a:satMod val="105000"/>
                  <a:alpha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9847859" y="6347012"/>
              <a:ext cx="1579892" cy="822956"/>
            </a:xfrm>
            <a:prstGeom prst="line">
              <a:avLst/>
            </a:prstGeom>
            <a:ln w="88900">
              <a:solidFill>
                <a:schemeClr val="accent2">
                  <a:shade val="95000"/>
                  <a:satMod val="105000"/>
                  <a:alpha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3969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904D3B2-FB27-6C48-ABE7-15FA84CCA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2041" y="956489"/>
            <a:ext cx="19845961" cy="1167340"/>
          </a:xfrm>
        </p:spPr>
        <p:txBody>
          <a:bodyPr/>
          <a:lstStyle/>
          <a:p>
            <a:r>
              <a:rPr lang="ru-RU" dirty="0"/>
              <a:t>Гетерогенные ИС</a:t>
            </a:r>
            <a:r>
              <a:rPr lang="en-US" dirty="0"/>
              <a:t> (</a:t>
            </a:r>
            <a:r>
              <a:rPr lang="ru-RU" dirty="0"/>
              <a:t>рекомендуемая схема</a:t>
            </a:r>
            <a:r>
              <a:rPr lang="en-US" dirty="0"/>
              <a:t>)</a:t>
            </a:r>
            <a:r>
              <a:rPr lang="ru-RU" dirty="0"/>
              <a:t> </a:t>
            </a:r>
          </a:p>
        </p:txBody>
      </p:sp>
      <p:sp>
        <p:nvSpPr>
          <p:cNvPr id="8" name="AutoShape 2" descr="⬇ Скачать картинки Думающий человечек рисунок, стоковые фото Думающий  человечек рисунок в хорошем качестве | Depositphotos"/>
          <p:cNvSpPr>
            <a:spLocks noChangeAspect="1" noChangeArrowheads="1"/>
          </p:cNvSpPr>
          <p:nvPr/>
        </p:nvSpPr>
        <p:spPr bwMode="auto">
          <a:xfrm>
            <a:off x="1481535" y="5706020"/>
            <a:ext cx="13811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8187391" y="3111304"/>
            <a:ext cx="4379746" cy="3348093"/>
            <a:chOff x="18426421" y="1913384"/>
            <a:chExt cx="4379746" cy="3348093"/>
          </a:xfrm>
        </p:grpSpPr>
        <p:sp>
          <p:nvSpPr>
            <p:cNvPr id="17" name="Полилиния 16"/>
            <p:cNvSpPr/>
            <p:nvPr/>
          </p:nvSpPr>
          <p:spPr>
            <a:xfrm>
              <a:off x="18426421" y="1913384"/>
              <a:ext cx="4379746" cy="3348093"/>
            </a:xfrm>
            <a:custGeom>
              <a:avLst/>
              <a:gdLst>
                <a:gd name="connsiteX0" fmla="*/ 1397627 w 2804574"/>
                <a:gd name="connsiteY0" fmla="*/ 0 h 2330504"/>
                <a:gd name="connsiteX1" fmla="*/ 1645277 w 2804574"/>
                <a:gd name="connsiteY1" fmla="*/ 176213 h 2330504"/>
                <a:gd name="connsiteX2" fmla="*/ 1518163 w 2804574"/>
                <a:gd name="connsiteY2" fmla="*/ 465022 h 2330504"/>
                <a:gd name="connsiteX3" fmla="*/ 1513493 w 2804574"/>
                <a:gd name="connsiteY3" fmla="*/ 470566 h 2330504"/>
                <a:gd name="connsiteX4" fmla="*/ 2399884 w 2804574"/>
                <a:gd name="connsiteY4" fmla="*/ 470566 h 2330504"/>
                <a:gd name="connsiteX5" fmla="*/ 2399884 w 2804574"/>
                <a:gd name="connsiteY5" fmla="*/ 1022938 h 2330504"/>
                <a:gd name="connsiteX6" fmla="*/ 2440302 w 2804574"/>
                <a:gd name="connsiteY6" fmla="*/ 1000287 h 2330504"/>
                <a:gd name="connsiteX7" fmla="*/ 2628361 w 2804574"/>
                <a:gd name="connsiteY7" fmla="*/ 942303 h 2330504"/>
                <a:gd name="connsiteX8" fmla="*/ 2804574 w 2804574"/>
                <a:gd name="connsiteY8" fmla="*/ 1189953 h 2330504"/>
                <a:gd name="connsiteX9" fmla="*/ 2628361 w 2804574"/>
                <a:gd name="connsiteY9" fmla="*/ 1437603 h 2330504"/>
                <a:gd name="connsiteX10" fmla="*/ 2435539 w 2804574"/>
                <a:gd name="connsiteY10" fmla="*/ 1372238 h 2330504"/>
                <a:gd name="connsiteX11" fmla="*/ 2399884 w 2804574"/>
                <a:gd name="connsiteY11" fmla="*/ 1350901 h 2330504"/>
                <a:gd name="connsiteX12" fmla="*/ 2399884 w 2804574"/>
                <a:gd name="connsiteY12" fmla="*/ 1908841 h 2330504"/>
                <a:gd name="connsiteX13" fmla="*/ 1563155 w 2804574"/>
                <a:gd name="connsiteY13" fmla="*/ 1908841 h 2330504"/>
                <a:gd name="connsiteX14" fmla="*/ 1564040 w 2804574"/>
                <a:gd name="connsiteY14" fmla="*/ 1910115 h 2330504"/>
                <a:gd name="connsiteX15" fmla="*/ 1660137 w 2804574"/>
                <a:gd name="connsiteY15" fmla="*/ 2154291 h 2330504"/>
                <a:gd name="connsiteX16" fmla="*/ 1412487 w 2804574"/>
                <a:gd name="connsiteY16" fmla="*/ 2330504 h 2330504"/>
                <a:gd name="connsiteX17" fmla="*/ 1164837 w 2804574"/>
                <a:gd name="connsiteY17" fmla="*/ 2154291 h 2330504"/>
                <a:gd name="connsiteX18" fmla="*/ 1250851 w 2804574"/>
                <a:gd name="connsiteY18" fmla="*/ 1916218 h 2330504"/>
                <a:gd name="connsiteX19" fmla="*/ 1255569 w 2804574"/>
                <a:gd name="connsiteY19" fmla="*/ 1908841 h 2330504"/>
                <a:gd name="connsiteX20" fmla="*/ 399634 w 2804574"/>
                <a:gd name="connsiteY20" fmla="*/ 1908841 h 2330504"/>
                <a:gd name="connsiteX21" fmla="*/ 399634 w 2804574"/>
                <a:gd name="connsiteY21" fmla="*/ 1340640 h 2330504"/>
                <a:gd name="connsiteX22" fmla="*/ 369035 w 2804574"/>
                <a:gd name="connsiteY22" fmla="*/ 1358951 h 2330504"/>
                <a:gd name="connsiteX23" fmla="*/ 176213 w 2804574"/>
                <a:gd name="connsiteY23" fmla="*/ 1424316 h 2330504"/>
                <a:gd name="connsiteX24" fmla="*/ 0 w 2804574"/>
                <a:gd name="connsiteY24" fmla="*/ 1176666 h 2330504"/>
                <a:gd name="connsiteX25" fmla="*/ 176213 w 2804574"/>
                <a:gd name="connsiteY25" fmla="*/ 929016 h 2330504"/>
                <a:gd name="connsiteX26" fmla="*/ 364272 w 2804574"/>
                <a:gd name="connsiteY26" fmla="*/ 987000 h 2330504"/>
                <a:gd name="connsiteX27" fmla="*/ 399634 w 2804574"/>
                <a:gd name="connsiteY27" fmla="*/ 1006818 h 2330504"/>
                <a:gd name="connsiteX28" fmla="*/ 399634 w 2804574"/>
                <a:gd name="connsiteY28" fmla="*/ 470566 h 2330504"/>
                <a:gd name="connsiteX29" fmla="*/ 1273371 w 2804574"/>
                <a:gd name="connsiteY29" fmla="*/ 470566 h 2330504"/>
                <a:gd name="connsiteX30" fmla="*/ 1263875 w 2804574"/>
                <a:gd name="connsiteY30" fmla="*/ 457877 h 2330504"/>
                <a:gd name="connsiteX31" fmla="*/ 1149977 w 2804574"/>
                <a:gd name="connsiteY31" fmla="*/ 176213 h 2330504"/>
                <a:gd name="connsiteX32" fmla="*/ 1397627 w 2804574"/>
                <a:gd name="connsiteY32" fmla="*/ 0 h 233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04574" h="2330504">
                  <a:moveTo>
                    <a:pt x="1397627" y="0"/>
                  </a:moveTo>
                  <a:cubicBezTo>
                    <a:pt x="1534400" y="0"/>
                    <a:pt x="1633847" y="89853"/>
                    <a:pt x="1645277" y="176213"/>
                  </a:cubicBezTo>
                  <a:cubicBezTo>
                    <a:pt x="1653850" y="240983"/>
                    <a:pt x="1578661" y="385138"/>
                    <a:pt x="1518163" y="465022"/>
                  </a:cubicBezTo>
                  <a:lnTo>
                    <a:pt x="1513493" y="470566"/>
                  </a:lnTo>
                  <a:lnTo>
                    <a:pt x="2399884" y="470566"/>
                  </a:lnTo>
                  <a:lnTo>
                    <a:pt x="2399884" y="1022938"/>
                  </a:lnTo>
                  <a:lnTo>
                    <a:pt x="2440302" y="1000287"/>
                  </a:lnTo>
                  <a:cubicBezTo>
                    <a:pt x="2509577" y="964052"/>
                    <a:pt x="2585816" y="934842"/>
                    <a:pt x="2628361" y="942303"/>
                  </a:cubicBezTo>
                  <a:cubicBezTo>
                    <a:pt x="2713451" y="957225"/>
                    <a:pt x="2804574" y="1053180"/>
                    <a:pt x="2804574" y="1189953"/>
                  </a:cubicBezTo>
                  <a:cubicBezTo>
                    <a:pt x="2804574" y="1326726"/>
                    <a:pt x="2714721" y="1426173"/>
                    <a:pt x="2628361" y="1437603"/>
                  </a:cubicBezTo>
                  <a:cubicBezTo>
                    <a:pt x="2585181" y="1443318"/>
                    <a:pt x="2506719" y="1411806"/>
                    <a:pt x="2435539" y="1372238"/>
                  </a:cubicBezTo>
                  <a:lnTo>
                    <a:pt x="2399884" y="1350901"/>
                  </a:lnTo>
                  <a:lnTo>
                    <a:pt x="2399884" y="1908841"/>
                  </a:lnTo>
                  <a:lnTo>
                    <a:pt x="1563155" y="1908841"/>
                  </a:lnTo>
                  <a:lnTo>
                    <a:pt x="1564040" y="1910115"/>
                  </a:lnTo>
                  <a:cubicBezTo>
                    <a:pt x="1616257" y="1991213"/>
                    <a:pt x="1667281" y="2100316"/>
                    <a:pt x="1660137" y="2154291"/>
                  </a:cubicBezTo>
                  <a:cubicBezTo>
                    <a:pt x="1648707" y="2240651"/>
                    <a:pt x="1549260" y="2330504"/>
                    <a:pt x="1412487" y="2330504"/>
                  </a:cubicBezTo>
                  <a:cubicBezTo>
                    <a:pt x="1275714" y="2330504"/>
                    <a:pt x="1179759" y="2239381"/>
                    <a:pt x="1164837" y="2154291"/>
                  </a:cubicBezTo>
                  <a:cubicBezTo>
                    <a:pt x="1155511" y="2101110"/>
                    <a:pt x="1203483" y="1995281"/>
                    <a:pt x="1250851" y="1916218"/>
                  </a:cubicBezTo>
                  <a:lnTo>
                    <a:pt x="1255569" y="1908841"/>
                  </a:lnTo>
                  <a:lnTo>
                    <a:pt x="399634" y="1908841"/>
                  </a:lnTo>
                  <a:lnTo>
                    <a:pt x="399634" y="1340640"/>
                  </a:lnTo>
                  <a:lnTo>
                    <a:pt x="369035" y="1358951"/>
                  </a:lnTo>
                  <a:cubicBezTo>
                    <a:pt x="297855" y="1398519"/>
                    <a:pt x="219393" y="1430031"/>
                    <a:pt x="176213" y="1424316"/>
                  </a:cubicBezTo>
                  <a:cubicBezTo>
                    <a:pt x="89853" y="1412886"/>
                    <a:pt x="0" y="1313439"/>
                    <a:pt x="0" y="1176666"/>
                  </a:cubicBezTo>
                  <a:cubicBezTo>
                    <a:pt x="0" y="1039893"/>
                    <a:pt x="91123" y="943938"/>
                    <a:pt x="176213" y="929016"/>
                  </a:cubicBezTo>
                  <a:cubicBezTo>
                    <a:pt x="218758" y="921555"/>
                    <a:pt x="294997" y="950765"/>
                    <a:pt x="364272" y="987000"/>
                  </a:cubicBezTo>
                  <a:lnTo>
                    <a:pt x="399634" y="1006818"/>
                  </a:lnTo>
                  <a:lnTo>
                    <a:pt x="399634" y="470566"/>
                  </a:lnTo>
                  <a:lnTo>
                    <a:pt x="1273371" y="470566"/>
                  </a:lnTo>
                  <a:lnTo>
                    <a:pt x="1263875" y="457877"/>
                  </a:lnTo>
                  <a:cubicBezTo>
                    <a:pt x="1210104" y="379661"/>
                    <a:pt x="1138786" y="240030"/>
                    <a:pt x="1149977" y="176213"/>
                  </a:cubicBezTo>
                  <a:cubicBezTo>
                    <a:pt x="1164899" y="91123"/>
                    <a:pt x="1260854" y="0"/>
                    <a:pt x="139762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1905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6367" y="3088649"/>
              <a:ext cx="2697448" cy="1156049"/>
            </a:xfrm>
            <a:prstGeom prst="rect">
              <a:avLst/>
            </a:prstGeom>
          </p:spPr>
        </p:pic>
      </p:grpSp>
      <p:sp>
        <p:nvSpPr>
          <p:cNvPr id="14" name="Объект 6"/>
          <p:cNvSpPr>
            <a:spLocks noGrp="1"/>
          </p:cNvSpPr>
          <p:nvPr>
            <p:ph sz="half" idx="2"/>
          </p:nvPr>
        </p:nvSpPr>
        <p:spPr>
          <a:xfrm>
            <a:off x="844972" y="3111304"/>
            <a:ext cx="17181909" cy="10662763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Клиентские ОС –</a:t>
            </a:r>
            <a:r>
              <a:rPr lang="en-US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Windows </a:t>
            </a:r>
            <a:r>
              <a:rPr lang="ru-RU" sz="40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40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Linux</a:t>
            </a:r>
            <a:endParaRPr lang="ru-RU" sz="4000" b="1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Многоуровневая </a:t>
            </a:r>
            <a:r>
              <a:rPr lang="ru-RU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архитектура</a:t>
            </a:r>
            <a:r>
              <a:rPr lang="ru-RU" sz="40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PKI</a:t>
            </a:r>
            <a:r>
              <a:rPr lang="ru-RU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распределённость</a:t>
            </a:r>
            <a:endParaRPr lang="ru-RU" sz="4000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разделять роли центра сертификации на компоненты (</a:t>
            </a:r>
            <a:r>
              <a:rPr lang="en-US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CDP-DB-TSP-OCSP</a:t>
            </a:r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Обязательная иерархия (</a:t>
            </a:r>
            <a:r>
              <a:rPr lang="ru-RU" sz="2800" dirty="0" smtClean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корневой-подчинённый-выдающий</a:t>
            </a:r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Сложная организационная структура (корпорация)</a:t>
            </a:r>
          </a:p>
          <a:p>
            <a:pPr lvl="1"/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Территориальная </a:t>
            </a:r>
            <a:r>
              <a:rPr lang="ru-RU" sz="2800" dirty="0" err="1" smtClean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распределённость</a:t>
            </a:r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несколько площадок ЦОД</a:t>
            </a:r>
          </a:p>
          <a:p>
            <a:pPr marL="0" indent="0">
              <a:buNone/>
            </a:pPr>
            <a:r>
              <a:rPr lang="ru-RU" sz="40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Повышенные требования </a:t>
            </a:r>
            <a:r>
              <a:rPr lang="ru-RU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 специализированным</a:t>
            </a:r>
            <a:r>
              <a:rPr lang="ru-RU" sz="40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сервисам:</a:t>
            </a:r>
          </a:p>
          <a:p>
            <a:pPr lvl="1"/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Требуется выпускать сертификаты для оборудования (</a:t>
            </a:r>
            <a:r>
              <a:rPr lang="en-US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Network Device Enrollment Service (NDES)</a:t>
            </a:r>
            <a:endParaRPr lang="ru-RU" sz="2800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Повышенные требования к сервисам </a:t>
            </a:r>
            <a:r>
              <a:rPr lang="en-US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TSP </a:t>
            </a:r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OCSP</a:t>
            </a:r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выделенные серверы </a:t>
            </a:r>
            <a:r>
              <a:rPr lang="en-US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CDP</a:t>
            </a:r>
          </a:p>
          <a:p>
            <a:pPr lvl="1"/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Замещение </a:t>
            </a:r>
            <a:r>
              <a:rPr lang="ru-RU" sz="2800" dirty="0" smtClean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идёт </a:t>
            </a:r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со стороны серверной группировки</a:t>
            </a:r>
          </a:p>
          <a:p>
            <a:pPr marL="0" indent="0">
              <a:buNone/>
            </a:pPr>
            <a:r>
              <a:rPr lang="ru-RU" sz="40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Высокие нагрузки</a:t>
            </a:r>
            <a:r>
              <a:rPr lang="ru-RU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большое количество пользователей</a:t>
            </a:r>
          </a:p>
          <a:p>
            <a:pPr lvl="1"/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Большое количество выпускаемых и перевыпускаемых сертификатов </a:t>
            </a:r>
          </a:p>
          <a:p>
            <a:pPr lvl="3"/>
            <a:r>
              <a:rPr lang="ru-RU" sz="24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проекте 1270 сертификатов в сутки</a:t>
            </a:r>
          </a:p>
          <a:p>
            <a:pPr marL="0" indent="0">
              <a:buNone/>
            </a:pPr>
            <a:r>
              <a:rPr lang="ru-RU" sz="4000" b="1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Отказоустойчивость</a:t>
            </a:r>
          </a:p>
          <a:p>
            <a:pPr lvl="1"/>
            <a:r>
              <a:rPr lang="ru-RU" sz="28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Механизмы репликации и резервирования</a:t>
            </a:r>
            <a:endParaRPr lang="en-US" sz="2800" dirty="0">
              <a:latin typeface="PF BeauSans Pro" panose="02000500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886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86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314" dirty="0"/>
          </a:p>
          <a:p>
            <a:pPr marL="799837" lvl="1" indent="0">
              <a:buNone/>
            </a:pPr>
            <a:endParaRPr lang="ru-RU" sz="2314" dirty="0"/>
          </a:p>
          <a:p>
            <a:pPr lvl="1"/>
            <a:endParaRPr lang="ru-RU" sz="2314" dirty="0"/>
          </a:p>
          <a:p>
            <a:pPr lvl="1"/>
            <a:endParaRPr lang="ru-RU" sz="2314" dirty="0"/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16" name="Полилиния 15"/>
          <p:cNvSpPr/>
          <p:nvPr/>
        </p:nvSpPr>
        <p:spPr>
          <a:xfrm>
            <a:off x="19049338" y="6760914"/>
            <a:ext cx="4379746" cy="2443557"/>
          </a:xfrm>
          <a:custGeom>
            <a:avLst/>
            <a:gdLst>
              <a:gd name="connsiteX0" fmla="*/ 399634 w 2804574"/>
              <a:gd name="connsiteY0" fmla="*/ 0 h 1438275"/>
              <a:gd name="connsiteX1" fmla="*/ 1255569 w 2804574"/>
              <a:gd name="connsiteY1" fmla="*/ 0 h 1438275"/>
              <a:gd name="connsiteX2" fmla="*/ 1250851 w 2804574"/>
              <a:gd name="connsiteY2" fmla="*/ 7377 h 1438275"/>
              <a:gd name="connsiteX3" fmla="*/ 1164837 w 2804574"/>
              <a:gd name="connsiteY3" fmla="*/ 245450 h 1438275"/>
              <a:gd name="connsiteX4" fmla="*/ 1412487 w 2804574"/>
              <a:gd name="connsiteY4" fmla="*/ 421663 h 1438275"/>
              <a:gd name="connsiteX5" fmla="*/ 1660137 w 2804574"/>
              <a:gd name="connsiteY5" fmla="*/ 245450 h 1438275"/>
              <a:gd name="connsiteX6" fmla="*/ 1564040 w 2804574"/>
              <a:gd name="connsiteY6" fmla="*/ 1274 h 1438275"/>
              <a:gd name="connsiteX7" fmla="*/ 1563155 w 2804574"/>
              <a:gd name="connsiteY7" fmla="*/ 0 h 1438275"/>
              <a:gd name="connsiteX8" fmla="*/ 2399884 w 2804574"/>
              <a:gd name="connsiteY8" fmla="*/ 0 h 1438275"/>
              <a:gd name="connsiteX9" fmla="*/ 2399884 w 2804574"/>
              <a:gd name="connsiteY9" fmla="*/ 588123 h 1438275"/>
              <a:gd name="connsiteX10" fmla="*/ 2440302 w 2804574"/>
              <a:gd name="connsiteY10" fmla="*/ 563980 h 1438275"/>
              <a:gd name="connsiteX11" fmla="*/ 2628361 w 2804574"/>
              <a:gd name="connsiteY11" fmla="*/ 505996 h 1438275"/>
              <a:gd name="connsiteX12" fmla="*/ 2804574 w 2804574"/>
              <a:gd name="connsiteY12" fmla="*/ 753646 h 1438275"/>
              <a:gd name="connsiteX13" fmla="*/ 2628361 w 2804574"/>
              <a:gd name="connsiteY13" fmla="*/ 1001296 h 1438275"/>
              <a:gd name="connsiteX14" fmla="*/ 2435539 w 2804574"/>
              <a:gd name="connsiteY14" fmla="*/ 935931 h 1438275"/>
              <a:gd name="connsiteX15" fmla="*/ 2399884 w 2804574"/>
              <a:gd name="connsiteY15" fmla="*/ 912994 h 1438275"/>
              <a:gd name="connsiteX16" fmla="*/ 2399884 w 2804574"/>
              <a:gd name="connsiteY16" fmla="*/ 1438275 h 1438275"/>
              <a:gd name="connsiteX17" fmla="*/ 1524166 w 2804574"/>
              <a:gd name="connsiteY17" fmla="*/ 1438275 h 1438275"/>
              <a:gd name="connsiteX18" fmla="*/ 1549180 w 2804574"/>
              <a:gd name="connsiteY18" fmla="*/ 1402281 h 1438275"/>
              <a:gd name="connsiteX19" fmla="*/ 1645277 w 2804574"/>
              <a:gd name="connsiteY19" fmla="*/ 1158105 h 1438275"/>
              <a:gd name="connsiteX20" fmla="*/ 1397627 w 2804574"/>
              <a:gd name="connsiteY20" fmla="*/ 981892 h 1438275"/>
              <a:gd name="connsiteX21" fmla="*/ 1149977 w 2804574"/>
              <a:gd name="connsiteY21" fmla="*/ 1158105 h 1438275"/>
              <a:gd name="connsiteX22" fmla="*/ 1235991 w 2804574"/>
              <a:gd name="connsiteY22" fmla="*/ 1396179 h 1438275"/>
              <a:gd name="connsiteX23" fmla="*/ 1262920 w 2804574"/>
              <a:gd name="connsiteY23" fmla="*/ 1438275 h 1438275"/>
              <a:gd name="connsiteX24" fmla="*/ 399634 w 2804574"/>
              <a:gd name="connsiteY24" fmla="*/ 1438275 h 1438275"/>
              <a:gd name="connsiteX25" fmla="*/ 399634 w 2804574"/>
              <a:gd name="connsiteY25" fmla="*/ 916246 h 1438275"/>
              <a:gd name="connsiteX26" fmla="*/ 369035 w 2804574"/>
              <a:gd name="connsiteY26" fmla="*/ 935931 h 1438275"/>
              <a:gd name="connsiteX27" fmla="*/ 176213 w 2804574"/>
              <a:gd name="connsiteY27" fmla="*/ 1001296 h 1438275"/>
              <a:gd name="connsiteX28" fmla="*/ 0 w 2804574"/>
              <a:gd name="connsiteY28" fmla="*/ 753646 h 1438275"/>
              <a:gd name="connsiteX29" fmla="*/ 176213 w 2804574"/>
              <a:gd name="connsiteY29" fmla="*/ 505996 h 1438275"/>
              <a:gd name="connsiteX30" fmla="*/ 364272 w 2804574"/>
              <a:gd name="connsiteY30" fmla="*/ 563980 h 1438275"/>
              <a:gd name="connsiteX31" fmla="*/ 399634 w 2804574"/>
              <a:gd name="connsiteY31" fmla="*/ 585103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04574" h="1438275">
                <a:moveTo>
                  <a:pt x="399634" y="0"/>
                </a:moveTo>
                <a:lnTo>
                  <a:pt x="1255569" y="0"/>
                </a:lnTo>
                <a:lnTo>
                  <a:pt x="1250851" y="7377"/>
                </a:lnTo>
                <a:cubicBezTo>
                  <a:pt x="1203483" y="86440"/>
                  <a:pt x="1155511" y="192269"/>
                  <a:pt x="1164837" y="245450"/>
                </a:cubicBezTo>
                <a:cubicBezTo>
                  <a:pt x="1179759" y="330540"/>
                  <a:pt x="1275714" y="421663"/>
                  <a:pt x="1412487" y="421663"/>
                </a:cubicBezTo>
                <a:cubicBezTo>
                  <a:pt x="1549260" y="421663"/>
                  <a:pt x="1648707" y="331810"/>
                  <a:pt x="1660137" y="245450"/>
                </a:cubicBezTo>
                <a:cubicBezTo>
                  <a:pt x="1667281" y="191475"/>
                  <a:pt x="1616257" y="82372"/>
                  <a:pt x="1564040" y="1274"/>
                </a:cubicBezTo>
                <a:lnTo>
                  <a:pt x="1563155" y="0"/>
                </a:lnTo>
                <a:lnTo>
                  <a:pt x="2399884" y="0"/>
                </a:lnTo>
                <a:lnTo>
                  <a:pt x="2399884" y="588123"/>
                </a:lnTo>
                <a:lnTo>
                  <a:pt x="2440302" y="563980"/>
                </a:lnTo>
                <a:cubicBezTo>
                  <a:pt x="2509577" y="527745"/>
                  <a:pt x="2585816" y="498535"/>
                  <a:pt x="2628361" y="505996"/>
                </a:cubicBezTo>
                <a:cubicBezTo>
                  <a:pt x="2713451" y="520918"/>
                  <a:pt x="2804574" y="616873"/>
                  <a:pt x="2804574" y="753646"/>
                </a:cubicBezTo>
                <a:cubicBezTo>
                  <a:pt x="2804574" y="890419"/>
                  <a:pt x="2714721" y="989866"/>
                  <a:pt x="2628361" y="1001296"/>
                </a:cubicBezTo>
                <a:cubicBezTo>
                  <a:pt x="2585181" y="1007011"/>
                  <a:pt x="2506719" y="975499"/>
                  <a:pt x="2435539" y="935931"/>
                </a:cubicBezTo>
                <a:lnTo>
                  <a:pt x="2399884" y="912994"/>
                </a:lnTo>
                <a:lnTo>
                  <a:pt x="2399884" y="1438275"/>
                </a:lnTo>
                <a:lnTo>
                  <a:pt x="1524166" y="1438275"/>
                </a:lnTo>
                <a:lnTo>
                  <a:pt x="1549180" y="1402281"/>
                </a:lnTo>
                <a:cubicBezTo>
                  <a:pt x="1601397" y="1321184"/>
                  <a:pt x="1652421" y="1212080"/>
                  <a:pt x="1645277" y="1158105"/>
                </a:cubicBezTo>
                <a:cubicBezTo>
                  <a:pt x="1633847" y="1071745"/>
                  <a:pt x="1534400" y="981892"/>
                  <a:pt x="1397627" y="981892"/>
                </a:cubicBezTo>
                <a:cubicBezTo>
                  <a:pt x="1260854" y="981892"/>
                  <a:pt x="1164899" y="1073015"/>
                  <a:pt x="1149977" y="1158105"/>
                </a:cubicBezTo>
                <a:cubicBezTo>
                  <a:pt x="1140651" y="1211286"/>
                  <a:pt x="1188623" y="1317115"/>
                  <a:pt x="1235991" y="1396179"/>
                </a:cubicBezTo>
                <a:lnTo>
                  <a:pt x="1262920" y="1438275"/>
                </a:lnTo>
                <a:lnTo>
                  <a:pt x="399634" y="1438275"/>
                </a:lnTo>
                <a:lnTo>
                  <a:pt x="399634" y="916246"/>
                </a:lnTo>
                <a:lnTo>
                  <a:pt x="369035" y="935931"/>
                </a:lnTo>
                <a:cubicBezTo>
                  <a:pt x="297855" y="975499"/>
                  <a:pt x="219393" y="1007011"/>
                  <a:pt x="176213" y="1001296"/>
                </a:cubicBezTo>
                <a:cubicBezTo>
                  <a:pt x="89853" y="989866"/>
                  <a:pt x="0" y="890419"/>
                  <a:pt x="0" y="753646"/>
                </a:cubicBezTo>
                <a:cubicBezTo>
                  <a:pt x="0" y="616873"/>
                  <a:pt x="91123" y="520918"/>
                  <a:pt x="176213" y="505996"/>
                </a:cubicBezTo>
                <a:cubicBezTo>
                  <a:pt x="218758" y="498535"/>
                  <a:pt x="294997" y="527745"/>
                  <a:pt x="364272" y="563980"/>
                </a:cubicBezTo>
                <a:lnTo>
                  <a:pt x="399634" y="58510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190500" dist="38100" dir="2700000" sx="107000" sy="107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EJBCA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6768398" y="8970168"/>
            <a:ext cx="4339313" cy="3743108"/>
          </a:xfrm>
          <a:custGeom>
            <a:avLst/>
            <a:gdLst>
              <a:gd name="connsiteX0" fmla="*/ 1397627 w 2804574"/>
              <a:gd name="connsiteY0" fmla="*/ 0 h 2330504"/>
              <a:gd name="connsiteX1" fmla="*/ 1645277 w 2804574"/>
              <a:gd name="connsiteY1" fmla="*/ 176213 h 2330504"/>
              <a:gd name="connsiteX2" fmla="*/ 1518163 w 2804574"/>
              <a:gd name="connsiteY2" fmla="*/ 465022 h 2330504"/>
              <a:gd name="connsiteX3" fmla="*/ 1513493 w 2804574"/>
              <a:gd name="connsiteY3" fmla="*/ 470566 h 2330504"/>
              <a:gd name="connsiteX4" fmla="*/ 2399884 w 2804574"/>
              <a:gd name="connsiteY4" fmla="*/ 470566 h 2330504"/>
              <a:gd name="connsiteX5" fmla="*/ 2399884 w 2804574"/>
              <a:gd name="connsiteY5" fmla="*/ 1022938 h 2330504"/>
              <a:gd name="connsiteX6" fmla="*/ 2440302 w 2804574"/>
              <a:gd name="connsiteY6" fmla="*/ 1000287 h 2330504"/>
              <a:gd name="connsiteX7" fmla="*/ 2628361 w 2804574"/>
              <a:gd name="connsiteY7" fmla="*/ 942303 h 2330504"/>
              <a:gd name="connsiteX8" fmla="*/ 2804574 w 2804574"/>
              <a:gd name="connsiteY8" fmla="*/ 1189953 h 2330504"/>
              <a:gd name="connsiteX9" fmla="*/ 2628361 w 2804574"/>
              <a:gd name="connsiteY9" fmla="*/ 1437603 h 2330504"/>
              <a:gd name="connsiteX10" fmla="*/ 2435539 w 2804574"/>
              <a:gd name="connsiteY10" fmla="*/ 1372238 h 2330504"/>
              <a:gd name="connsiteX11" fmla="*/ 2399884 w 2804574"/>
              <a:gd name="connsiteY11" fmla="*/ 1350901 h 2330504"/>
              <a:gd name="connsiteX12" fmla="*/ 2399884 w 2804574"/>
              <a:gd name="connsiteY12" fmla="*/ 1908841 h 2330504"/>
              <a:gd name="connsiteX13" fmla="*/ 1563155 w 2804574"/>
              <a:gd name="connsiteY13" fmla="*/ 1908841 h 2330504"/>
              <a:gd name="connsiteX14" fmla="*/ 1564040 w 2804574"/>
              <a:gd name="connsiteY14" fmla="*/ 1910115 h 2330504"/>
              <a:gd name="connsiteX15" fmla="*/ 1660137 w 2804574"/>
              <a:gd name="connsiteY15" fmla="*/ 2154291 h 2330504"/>
              <a:gd name="connsiteX16" fmla="*/ 1412487 w 2804574"/>
              <a:gd name="connsiteY16" fmla="*/ 2330504 h 2330504"/>
              <a:gd name="connsiteX17" fmla="*/ 1164837 w 2804574"/>
              <a:gd name="connsiteY17" fmla="*/ 2154291 h 2330504"/>
              <a:gd name="connsiteX18" fmla="*/ 1250851 w 2804574"/>
              <a:gd name="connsiteY18" fmla="*/ 1916218 h 2330504"/>
              <a:gd name="connsiteX19" fmla="*/ 1255569 w 2804574"/>
              <a:gd name="connsiteY19" fmla="*/ 1908841 h 2330504"/>
              <a:gd name="connsiteX20" fmla="*/ 399634 w 2804574"/>
              <a:gd name="connsiteY20" fmla="*/ 1908841 h 2330504"/>
              <a:gd name="connsiteX21" fmla="*/ 399634 w 2804574"/>
              <a:gd name="connsiteY21" fmla="*/ 1340640 h 2330504"/>
              <a:gd name="connsiteX22" fmla="*/ 369035 w 2804574"/>
              <a:gd name="connsiteY22" fmla="*/ 1358951 h 2330504"/>
              <a:gd name="connsiteX23" fmla="*/ 176213 w 2804574"/>
              <a:gd name="connsiteY23" fmla="*/ 1424316 h 2330504"/>
              <a:gd name="connsiteX24" fmla="*/ 0 w 2804574"/>
              <a:gd name="connsiteY24" fmla="*/ 1176666 h 2330504"/>
              <a:gd name="connsiteX25" fmla="*/ 176213 w 2804574"/>
              <a:gd name="connsiteY25" fmla="*/ 929016 h 2330504"/>
              <a:gd name="connsiteX26" fmla="*/ 364272 w 2804574"/>
              <a:gd name="connsiteY26" fmla="*/ 987000 h 2330504"/>
              <a:gd name="connsiteX27" fmla="*/ 399634 w 2804574"/>
              <a:gd name="connsiteY27" fmla="*/ 1006818 h 2330504"/>
              <a:gd name="connsiteX28" fmla="*/ 399634 w 2804574"/>
              <a:gd name="connsiteY28" fmla="*/ 470566 h 2330504"/>
              <a:gd name="connsiteX29" fmla="*/ 1273371 w 2804574"/>
              <a:gd name="connsiteY29" fmla="*/ 470566 h 2330504"/>
              <a:gd name="connsiteX30" fmla="*/ 1263875 w 2804574"/>
              <a:gd name="connsiteY30" fmla="*/ 457877 h 2330504"/>
              <a:gd name="connsiteX31" fmla="*/ 1149977 w 2804574"/>
              <a:gd name="connsiteY31" fmla="*/ 176213 h 2330504"/>
              <a:gd name="connsiteX32" fmla="*/ 1397627 w 2804574"/>
              <a:gd name="connsiteY32" fmla="*/ 0 h 233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04574" h="2330504">
                <a:moveTo>
                  <a:pt x="1397627" y="0"/>
                </a:moveTo>
                <a:cubicBezTo>
                  <a:pt x="1534400" y="0"/>
                  <a:pt x="1633847" y="89853"/>
                  <a:pt x="1645277" y="176213"/>
                </a:cubicBezTo>
                <a:cubicBezTo>
                  <a:pt x="1653850" y="240983"/>
                  <a:pt x="1578661" y="385138"/>
                  <a:pt x="1518163" y="465022"/>
                </a:cubicBezTo>
                <a:lnTo>
                  <a:pt x="1513493" y="470566"/>
                </a:lnTo>
                <a:lnTo>
                  <a:pt x="2399884" y="470566"/>
                </a:lnTo>
                <a:lnTo>
                  <a:pt x="2399884" y="1022938"/>
                </a:lnTo>
                <a:lnTo>
                  <a:pt x="2440302" y="1000287"/>
                </a:lnTo>
                <a:cubicBezTo>
                  <a:pt x="2509577" y="964052"/>
                  <a:pt x="2585816" y="934842"/>
                  <a:pt x="2628361" y="942303"/>
                </a:cubicBezTo>
                <a:cubicBezTo>
                  <a:pt x="2713451" y="957225"/>
                  <a:pt x="2804574" y="1053180"/>
                  <a:pt x="2804574" y="1189953"/>
                </a:cubicBezTo>
                <a:cubicBezTo>
                  <a:pt x="2804574" y="1326726"/>
                  <a:pt x="2714721" y="1426173"/>
                  <a:pt x="2628361" y="1437603"/>
                </a:cubicBezTo>
                <a:cubicBezTo>
                  <a:pt x="2585181" y="1443318"/>
                  <a:pt x="2506719" y="1411806"/>
                  <a:pt x="2435539" y="1372238"/>
                </a:cubicBezTo>
                <a:lnTo>
                  <a:pt x="2399884" y="1350901"/>
                </a:lnTo>
                <a:lnTo>
                  <a:pt x="2399884" y="1908841"/>
                </a:lnTo>
                <a:lnTo>
                  <a:pt x="1563155" y="1908841"/>
                </a:lnTo>
                <a:lnTo>
                  <a:pt x="1564040" y="1910115"/>
                </a:lnTo>
                <a:cubicBezTo>
                  <a:pt x="1616257" y="1991213"/>
                  <a:pt x="1667281" y="2100316"/>
                  <a:pt x="1660137" y="2154291"/>
                </a:cubicBezTo>
                <a:cubicBezTo>
                  <a:pt x="1648707" y="2240651"/>
                  <a:pt x="1549260" y="2330504"/>
                  <a:pt x="1412487" y="2330504"/>
                </a:cubicBezTo>
                <a:cubicBezTo>
                  <a:pt x="1275714" y="2330504"/>
                  <a:pt x="1179759" y="2239381"/>
                  <a:pt x="1164837" y="2154291"/>
                </a:cubicBezTo>
                <a:cubicBezTo>
                  <a:pt x="1155511" y="2101110"/>
                  <a:pt x="1203483" y="1995281"/>
                  <a:pt x="1250851" y="1916218"/>
                </a:cubicBezTo>
                <a:lnTo>
                  <a:pt x="1255569" y="1908841"/>
                </a:lnTo>
                <a:lnTo>
                  <a:pt x="399634" y="1908841"/>
                </a:lnTo>
                <a:lnTo>
                  <a:pt x="399634" y="1340640"/>
                </a:lnTo>
                <a:lnTo>
                  <a:pt x="369035" y="1358951"/>
                </a:lnTo>
                <a:cubicBezTo>
                  <a:pt x="297855" y="1398519"/>
                  <a:pt x="219393" y="1430031"/>
                  <a:pt x="176213" y="1424316"/>
                </a:cubicBezTo>
                <a:cubicBezTo>
                  <a:pt x="89853" y="1412886"/>
                  <a:pt x="0" y="1313439"/>
                  <a:pt x="0" y="1176666"/>
                </a:cubicBezTo>
                <a:cubicBezTo>
                  <a:pt x="0" y="1039893"/>
                  <a:pt x="91123" y="943938"/>
                  <a:pt x="176213" y="929016"/>
                </a:cubicBezTo>
                <a:cubicBezTo>
                  <a:pt x="218758" y="921555"/>
                  <a:pt x="294997" y="950765"/>
                  <a:pt x="364272" y="987000"/>
                </a:cubicBezTo>
                <a:lnTo>
                  <a:pt x="399634" y="1006818"/>
                </a:lnTo>
                <a:lnTo>
                  <a:pt x="399634" y="470566"/>
                </a:lnTo>
                <a:lnTo>
                  <a:pt x="1273371" y="470566"/>
                </a:lnTo>
                <a:lnTo>
                  <a:pt x="1263875" y="457877"/>
                </a:lnTo>
                <a:cubicBezTo>
                  <a:pt x="1210104" y="379661"/>
                  <a:pt x="1138786" y="240030"/>
                  <a:pt x="1149977" y="176213"/>
                </a:cubicBezTo>
                <a:cubicBezTo>
                  <a:pt x="1164899" y="91123"/>
                  <a:pt x="1260854" y="0"/>
                  <a:pt x="139762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190500" dist="38100" dir="2700000" sx="107000" sy="107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rgbClr val="EA501D"/>
                </a:solidFill>
              </a:rPr>
              <a:t>JMS Linux</a:t>
            </a:r>
            <a:endParaRPr lang="ru-RU" b="1" dirty="0">
              <a:solidFill>
                <a:srgbClr val="EA501D"/>
              </a:solidFill>
            </a:endParaRPr>
          </a:p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en-US" b="1" dirty="0">
                <a:solidFill>
                  <a:srgbClr val="EA501D"/>
                </a:solidFill>
              </a:rPr>
              <a:t>SecurLogon</a:t>
            </a:r>
          </a:p>
          <a:p>
            <a:pPr algn="ctr"/>
            <a:r>
              <a:rPr lang="en-US" b="1" dirty="0">
                <a:solidFill>
                  <a:srgbClr val="EA501D"/>
                </a:solidFill>
              </a:rPr>
              <a:t>Linux</a:t>
            </a:r>
            <a:endParaRPr lang="ru-RU" b="1" dirty="0">
              <a:solidFill>
                <a:srgbClr val="EA5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69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904D3B2-FB27-6C48-ABE7-15FA84CCA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2041" y="956489"/>
            <a:ext cx="19845961" cy="1167340"/>
          </a:xfrm>
        </p:spPr>
        <p:txBody>
          <a:bodyPr/>
          <a:lstStyle/>
          <a:p>
            <a:r>
              <a:rPr lang="ru-RU" sz="6000" dirty="0"/>
              <a:t>Типовые задачи использования </a:t>
            </a:r>
            <a:r>
              <a:rPr lang="en-US" sz="6000" dirty="0" err="1"/>
              <a:t>JaCarta</a:t>
            </a:r>
            <a:r>
              <a:rPr lang="en-US" sz="6000" dirty="0"/>
              <a:t> </a:t>
            </a:r>
            <a:r>
              <a:rPr lang="ru-RU" sz="6000" dirty="0"/>
              <a:t> </a:t>
            </a:r>
          </a:p>
        </p:txBody>
      </p:sp>
      <p:sp>
        <p:nvSpPr>
          <p:cNvPr id="8" name="AutoShape 2" descr="⬇ Скачать картинки Думающий человечек рисунок, стоковые фото Думающий  человечек рисунок в хорошем качестве | Depositphotos"/>
          <p:cNvSpPr>
            <a:spLocks noChangeAspect="1" noChangeArrowheads="1"/>
          </p:cNvSpPr>
          <p:nvPr/>
        </p:nvSpPr>
        <p:spPr bwMode="auto">
          <a:xfrm>
            <a:off x="1481535" y="5706020"/>
            <a:ext cx="13811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Объект 6"/>
          <p:cNvSpPr>
            <a:spLocks noGrp="1"/>
          </p:cNvSpPr>
          <p:nvPr>
            <p:ph sz="half" idx="2"/>
          </p:nvPr>
        </p:nvSpPr>
        <p:spPr>
          <a:xfrm>
            <a:off x="9274687" y="4839933"/>
            <a:ext cx="14543720" cy="5264731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</a:t>
            </a:r>
            <a:r>
              <a:rPr lang="en-US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Aladdin </a:t>
            </a:r>
            <a:r>
              <a:rPr lang="en-US" sz="4000" dirty="0" err="1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SecurLogon</a:t>
            </a:r>
            <a:r>
              <a:rPr lang="en-US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полностью подготавливает операционную систему и рабочее место к работе с токеном или смарт-картой не только для аутентификации в ОС, но и для работы с любым прикладным ПО поддерживающим работу с </a:t>
            </a:r>
            <a:r>
              <a:rPr lang="en-US" sz="4000" dirty="0" err="1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JaCarta</a:t>
            </a:r>
            <a:r>
              <a:rPr lang="en-US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 поддерживается проброс нескольких устройств на </a:t>
            </a:r>
            <a:r>
              <a:rPr lang="ru-RU" sz="4000" dirty="0" smtClean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удалённую </a:t>
            </a:r>
            <a:r>
              <a:rPr lang="ru-RU" sz="4000" dirty="0">
                <a:latin typeface="PF BeauSans Pro" panose="02000500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рабочую станцию или виртуальное рабочее место на других ОС.</a:t>
            </a:r>
          </a:p>
          <a:p>
            <a:endParaRPr lang="ru-RU" sz="4886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86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314" dirty="0"/>
          </a:p>
          <a:p>
            <a:pPr marL="799837" lvl="1" indent="0">
              <a:buNone/>
            </a:pPr>
            <a:endParaRPr lang="ru-RU" sz="2314" dirty="0"/>
          </a:p>
          <a:p>
            <a:pPr lvl="1"/>
            <a:endParaRPr lang="ru-RU" sz="2314" dirty="0"/>
          </a:p>
          <a:p>
            <a:pPr lvl="1"/>
            <a:endParaRPr lang="ru-RU" sz="2314" dirty="0"/>
          </a:p>
          <a:p>
            <a:endParaRPr lang="ru-RU" sz="3200" dirty="0"/>
          </a:p>
          <a:p>
            <a:endParaRPr lang="ru-RU" sz="32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1590F28-F4CB-4F4F-87E7-3BE457A0446F}"/>
              </a:ext>
            </a:extLst>
          </p:cNvPr>
          <p:cNvGrpSpPr/>
          <p:nvPr/>
        </p:nvGrpSpPr>
        <p:grpSpPr>
          <a:xfrm>
            <a:off x="3352433" y="2970476"/>
            <a:ext cx="2971835" cy="3148940"/>
            <a:chOff x="13987664" y="6123858"/>
            <a:chExt cx="2971835" cy="3148940"/>
          </a:xfrm>
        </p:grpSpPr>
        <p:sp>
          <p:nvSpPr>
            <p:cNvPr id="11" name="Rectangle 62">
              <a:extLst>
                <a:ext uri="{FF2B5EF4-FFF2-40B4-BE49-F238E27FC236}">
                  <a16:creationId xmlns:a16="http://schemas.microsoft.com/office/drawing/2014/main" id="{036D10A8-C655-4145-848C-C1EB2FE0E037}"/>
                </a:ext>
              </a:extLst>
            </p:cNvPr>
            <p:cNvSpPr/>
            <p:nvPr/>
          </p:nvSpPr>
          <p:spPr>
            <a:xfrm>
              <a:off x="14328892" y="6123858"/>
              <a:ext cx="2135700" cy="2025290"/>
            </a:xfrm>
            <a:prstGeom prst="rect">
              <a:avLst/>
            </a:prstGeom>
            <a:solidFill>
              <a:srgbClr val="E84E0E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E9314FF5-6FCC-45F8-A292-A82225A117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7664" y="6276263"/>
              <a:ext cx="2971835" cy="178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6DC7B1DE-FFBC-4DB8-8C75-DE4084FE4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9069" y="8564912"/>
              <a:ext cx="101534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000" b="1" kern="0" baseline="0" dirty="0">
                  <a:solidFill>
                    <a:srgbClr val="464749"/>
                  </a:solidFill>
                  <a:latin typeface="PFBeauSansPro-SemiBold (Заголовки)"/>
                </a:rPr>
                <a:t>ЭП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PFBeauSansPro-SemiBold (Заголовки)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0CF76860-B9AB-47F0-8E31-11C00B4BA444}"/>
              </a:ext>
            </a:extLst>
          </p:cNvPr>
          <p:cNvGrpSpPr/>
          <p:nvPr/>
        </p:nvGrpSpPr>
        <p:grpSpPr>
          <a:xfrm>
            <a:off x="897386" y="6642618"/>
            <a:ext cx="2135700" cy="3148940"/>
            <a:chOff x="2577182" y="6123858"/>
            <a:chExt cx="2135700" cy="3148940"/>
          </a:xfrm>
        </p:grpSpPr>
        <p:sp>
          <p:nvSpPr>
            <p:cNvPr id="47" name="Rectangle 62">
              <a:extLst>
                <a:ext uri="{FF2B5EF4-FFF2-40B4-BE49-F238E27FC236}">
                  <a16:creationId xmlns:a16="http://schemas.microsoft.com/office/drawing/2014/main" id="{D2E60C63-07A3-440D-ADBE-8384CA05532F}"/>
                </a:ext>
              </a:extLst>
            </p:cNvPr>
            <p:cNvSpPr/>
            <p:nvPr/>
          </p:nvSpPr>
          <p:spPr>
            <a:xfrm>
              <a:off x="2577182" y="6123858"/>
              <a:ext cx="2135700" cy="2025290"/>
            </a:xfrm>
            <a:prstGeom prst="rect">
              <a:avLst/>
            </a:prstGeom>
            <a:solidFill>
              <a:srgbClr val="E84E0E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1B9D8AF8-8D69-49CB-BADD-30BDE1E15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3712" y="6535182"/>
              <a:ext cx="1202639" cy="1202639"/>
            </a:xfrm>
            <a:prstGeom prst="rect">
              <a:avLst/>
            </a:prstGeom>
            <a:noFill/>
          </p:spPr>
        </p:pic>
        <p:sp>
          <p:nvSpPr>
            <p:cNvPr id="49" name="TextBox 14">
              <a:extLst>
                <a:ext uri="{FF2B5EF4-FFF2-40B4-BE49-F238E27FC236}">
                  <a16:creationId xmlns:a16="http://schemas.microsoft.com/office/drawing/2014/main" id="{84A38B52-CC4C-44CC-AD16-BA0706842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5112" y="8564912"/>
              <a:ext cx="192736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464749"/>
                  </a:solidFill>
                  <a:effectLst/>
                  <a:uLnTx/>
                  <a:uFillTx/>
                  <a:latin typeface="PFBeauSansPro-SemiBold (Заголовки)"/>
                </a:rPr>
                <a:t>B</a:t>
              </a:r>
              <a:r>
                <a:rPr lang="en-US" sz="4000" b="1" kern="0" dirty="0" err="1">
                  <a:solidFill>
                    <a:srgbClr val="464749"/>
                  </a:solidFill>
                  <a:latin typeface="PFBeauSansPro-SemiBold (Заголовки)"/>
                </a:rPr>
                <a:t>oot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PFBeauSansPro-SemiBold (Заголовки)"/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43DE9346-6373-4B4C-9E02-EB77A4DBE949}"/>
              </a:ext>
            </a:extLst>
          </p:cNvPr>
          <p:cNvGrpSpPr/>
          <p:nvPr/>
        </p:nvGrpSpPr>
        <p:grpSpPr>
          <a:xfrm>
            <a:off x="936719" y="2943588"/>
            <a:ext cx="2135700" cy="3148940"/>
            <a:chOff x="226840" y="6123858"/>
            <a:chExt cx="2135700" cy="3148940"/>
          </a:xfrm>
        </p:grpSpPr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5615BD2E-14AA-4C6A-A1DB-16A251661907}"/>
                </a:ext>
              </a:extLst>
            </p:cNvPr>
            <p:cNvSpPr/>
            <p:nvPr/>
          </p:nvSpPr>
          <p:spPr>
            <a:xfrm>
              <a:off x="226840" y="6123858"/>
              <a:ext cx="2135700" cy="2025290"/>
            </a:xfrm>
            <a:prstGeom prst="rect">
              <a:avLst/>
            </a:prstGeom>
            <a:solidFill>
              <a:srgbClr val="E84E0E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pic>
          <p:nvPicPr>
            <p:cNvPr id="52" name="Picture 2" descr="http://sno/asset/library/Corporate/Gemalto%20Corporate%20icons/Gemalto_Icon_Refined_Company_ID_Badge.png">
              <a:extLst>
                <a:ext uri="{FF2B5EF4-FFF2-40B4-BE49-F238E27FC236}">
                  <a16:creationId xmlns:a16="http://schemas.microsoft.com/office/drawing/2014/main" id="{81E861AD-23C6-45F5-A860-AA86A38E16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07" t="36888" r="28299" b="26991"/>
            <a:stretch/>
          </p:blipFill>
          <p:spPr bwMode="auto">
            <a:xfrm rot="583324">
              <a:off x="377887" y="6397001"/>
              <a:ext cx="1833607" cy="1479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14">
              <a:extLst>
                <a:ext uri="{FF2B5EF4-FFF2-40B4-BE49-F238E27FC236}">
                  <a16:creationId xmlns:a16="http://schemas.microsoft.com/office/drawing/2014/main" id="{AC70D108-0A43-4208-8F6C-4A64BE3D3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879" y="8564912"/>
              <a:ext cx="173632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noProof="0" dirty="0">
                  <a:ln>
                    <a:noFill/>
                  </a:ln>
                  <a:solidFill>
                    <a:srgbClr val="464749"/>
                  </a:solidFill>
                  <a:effectLst/>
                  <a:uLnTx/>
                  <a:uFillTx/>
                  <a:latin typeface="PFBeauSansPro-SemiBold (Заголовки)"/>
                </a:rPr>
                <a:t>СКУ</a:t>
              </a:r>
              <a:r>
                <a:rPr lang="ru-RU" sz="4000" b="1" kern="0" dirty="0">
                  <a:solidFill>
                    <a:srgbClr val="464749"/>
                  </a:solidFill>
                  <a:latin typeface="PFBeauSansPro-SemiBold (Заголовки)"/>
                </a:rPr>
                <a:t>Д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PFBeauSansPro-SemiBold (Заголовки)"/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A3D9E0C-3723-48E5-AC3F-129D91D9B9AF}"/>
              </a:ext>
            </a:extLst>
          </p:cNvPr>
          <p:cNvGrpSpPr/>
          <p:nvPr/>
        </p:nvGrpSpPr>
        <p:grpSpPr>
          <a:xfrm>
            <a:off x="6035328" y="2948339"/>
            <a:ext cx="2931204" cy="3236236"/>
            <a:chOff x="6872700" y="6036562"/>
            <a:chExt cx="2931204" cy="3236236"/>
          </a:xfrm>
        </p:grpSpPr>
        <p:sp>
          <p:nvSpPr>
            <p:cNvPr id="55" name="Rectangle 62">
              <a:extLst>
                <a:ext uri="{FF2B5EF4-FFF2-40B4-BE49-F238E27FC236}">
                  <a16:creationId xmlns:a16="http://schemas.microsoft.com/office/drawing/2014/main" id="{366BFF9C-BF76-4F8A-B18E-FD15606E0798}"/>
                </a:ext>
              </a:extLst>
            </p:cNvPr>
            <p:cNvSpPr/>
            <p:nvPr/>
          </p:nvSpPr>
          <p:spPr>
            <a:xfrm>
              <a:off x="7277866" y="6036562"/>
              <a:ext cx="2135700" cy="2112586"/>
            </a:xfrm>
            <a:prstGeom prst="rect">
              <a:avLst/>
            </a:prstGeom>
            <a:solidFill>
              <a:srgbClr val="E84E0E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9BE65D1D-4DCC-4E40-AB3F-33E047813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624" y="6474691"/>
              <a:ext cx="1936565" cy="1487365"/>
            </a:xfrm>
            <a:prstGeom prst="rect">
              <a:avLst/>
            </a:prstGeom>
          </p:spPr>
        </p:pic>
        <p:sp>
          <p:nvSpPr>
            <p:cNvPr id="57" name="TextBox 14">
              <a:extLst>
                <a:ext uri="{FF2B5EF4-FFF2-40B4-BE49-F238E27FC236}">
                  <a16:creationId xmlns:a16="http://schemas.microsoft.com/office/drawing/2014/main" id="{A4A11D29-FEAF-44AB-88A2-C0C58E615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2700" y="8564912"/>
              <a:ext cx="293120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464749"/>
                  </a:solidFill>
                  <a:effectLst/>
                  <a:uLnTx/>
                  <a:uFillTx/>
                  <a:latin typeface="PFBeauSansPro-SemiBold (Заголовки)"/>
                </a:rPr>
                <a:t>VDI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PFBeauSansPro-SemiBold (Заголовки)"/>
              </a:endParaRP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0078E76E-7635-48AD-B297-7A3EB5BF6BFB}"/>
              </a:ext>
            </a:extLst>
          </p:cNvPr>
          <p:cNvGrpSpPr/>
          <p:nvPr/>
        </p:nvGrpSpPr>
        <p:grpSpPr>
          <a:xfrm>
            <a:off x="3705348" y="6682111"/>
            <a:ext cx="2135700" cy="3148940"/>
            <a:chOff x="9628208" y="6123858"/>
            <a:chExt cx="2135700" cy="3148940"/>
          </a:xfrm>
        </p:grpSpPr>
        <p:sp>
          <p:nvSpPr>
            <p:cNvPr id="59" name="Rectangle 62">
              <a:extLst>
                <a:ext uri="{FF2B5EF4-FFF2-40B4-BE49-F238E27FC236}">
                  <a16:creationId xmlns:a16="http://schemas.microsoft.com/office/drawing/2014/main" id="{92BE4A29-1AED-4F0F-8957-31DA6629BCC0}"/>
                </a:ext>
              </a:extLst>
            </p:cNvPr>
            <p:cNvSpPr/>
            <p:nvPr/>
          </p:nvSpPr>
          <p:spPr>
            <a:xfrm>
              <a:off x="9628208" y="6123858"/>
              <a:ext cx="2135700" cy="2025290"/>
            </a:xfrm>
            <a:prstGeom prst="rect">
              <a:avLst/>
            </a:prstGeom>
            <a:solidFill>
              <a:srgbClr val="E84E0E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0" name="TextBox 14">
              <a:extLst>
                <a:ext uri="{FF2B5EF4-FFF2-40B4-BE49-F238E27FC236}">
                  <a16:creationId xmlns:a16="http://schemas.microsoft.com/office/drawing/2014/main" id="{1139B710-DE34-4FE0-BBBF-8D79BEFD3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48443" y="8564912"/>
              <a:ext cx="126762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baseline="0" dirty="0">
                  <a:solidFill>
                    <a:srgbClr val="464749"/>
                  </a:solidFill>
                  <a:latin typeface="PFBeauSansPro-SemiBold (Заголовки)"/>
                </a:rPr>
                <a:t>VPN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PFBeauSansPro-SemiBold (Заголовки)"/>
              </a:endParaRPr>
            </a:p>
          </p:txBody>
        </p:sp>
        <p:pic>
          <p:nvPicPr>
            <p:cNvPr id="61" name="Picture 4" descr="http://sno/asset/library/Corporate/Gemalto%20Corporate%20icons/Gemalto_Icon_Refined_Firewall.png">
              <a:extLst>
                <a:ext uri="{FF2B5EF4-FFF2-40B4-BE49-F238E27FC236}">
                  <a16:creationId xmlns:a16="http://schemas.microsoft.com/office/drawing/2014/main" id="{6DAD99E9-B5CA-4261-9674-5B6BC49BC1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83" t="29166" r="25955" b="28285"/>
            <a:stretch/>
          </p:blipFill>
          <p:spPr bwMode="auto">
            <a:xfrm>
              <a:off x="9851925" y="6388367"/>
              <a:ext cx="1688265" cy="1398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0F73AEA5-D81C-4258-948A-94DD55AB44E7}"/>
              </a:ext>
            </a:extLst>
          </p:cNvPr>
          <p:cNvGrpSpPr/>
          <p:nvPr/>
        </p:nvGrpSpPr>
        <p:grpSpPr>
          <a:xfrm>
            <a:off x="6343011" y="6642618"/>
            <a:ext cx="2232756" cy="3148940"/>
            <a:chOff x="4835352" y="6123858"/>
            <a:chExt cx="2232756" cy="3148940"/>
          </a:xfrm>
        </p:grpSpPr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50B69A16-88AF-40F1-AB6F-8E2756F973B6}"/>
                </a:ext>
              </a:extLst>
            </p:cNvPr>
            <p:cNvSpPr/>
            <p:nvPr/>
          </p:nvSpPr>
          <p:spPr>
            <a:xfrm>
              <a:off x="4927524" y="6123858"/>
              <a:ext cx="2135700" cy="2025290"/>
            </a:xfrm>
            <a:prstGeom prst="rect">
              <a:avLst/>
            </a:prstGeom>
            <a:solidFill>
              <a:srgbClr val="E84E0E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pic>
          <p:nvPicPr>
            <p:cNvPr id="68" name="Рисунок 67" descr="Изображение выглядит как устройство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id="{5EDFA1C2-F3A9-4032-8B5C-386CED53A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675" y="6398640"/>
              <a:ext cx="1475722" cy="1475722"/>
            </a:xfrm>
            <a:prstGeom prst="rect">
              <a:avLst/>
            </a:prstGeom>
          </p:spPr>
        </p:pic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id="{A5A020A5-AEBC-4518-B168-DF86166CF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5352" y="8564912"/>
              <a:ext cx="223275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noProof="0" dirty="0">
                  <a:ln>
                    <a:noFill/>
                  </a:ln>
                  <a:solidFill>
                    <a:srgbClr val="464749"/>
                  </a:solidFill>
                  <a:effectLst/>
                  <a:uLnTx/>
                  <a:uFillTx/>
                  <a:latin typeface="PFBeauSansPro-SemiBold (Заголовки)"/>
                </a:rPr>
                <a:t>Сеть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PFBeauSansPro-SemiBold (Заголовки)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AF5F1FB6-4E2A-427D-98D4-0B64E4CDD3CE}"/>
              </a:ext>
            </a:extLst>
          </p:cNvPr>
          <p:cNvGrpSpPr/>
          <p:nvPr/>
        </p:nvGrpSpPr>
        <p:grpSpPr>
          <a:xfrm>
            <a:off x="3683457" y="9978280"/>
            <a:ext cx="2135700" cy="3148940"/>
            <a:chOff x="11978550" y="6123858"/>
            <a:chExt cx="2135700" cy="314894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13C2EAF7-24E7-4215-A0C8-B2DE598528AF}"/>
                </a:ext>
              </a:extLst>
            </p:cNvPr>
            <p:cNvGrpSpPr/>
            <p:nvPr/>
          </p:nvGrpSpPr>
          <p:grpSpPr>
            <a:xfrm>
              <a:off x="11978550" y="6123858"/>
              <a:ext cx="2135700" cy="3148940"/>
              <a:chOff x="11978550" y="6123858"/>
              <a:chExt cx="2135700" cy="3148940"/>
            </a:xfrm>
          </p:grpSpPr>
          <p:sp>
            <p:nvSpPr>
              <p:cNvPr id="73" name="Rectangle 62">
                <a:extLst>
                  <a:ext uri="{FF2B5EF4-FFF2-40B4-BE49-F238E27FC236}">
                    <a16:creationId xmlns:a16="http://schemas.microsoft.com/office/drawing/2014/main" id="{1B3C8AC2-3E7A-46C8-A89C-9CC9F3FF7893}"/>
                  </a:ext>
                </a:extLst>
              </p:cNvPr>
              <p:cNvSpPr/>
              <p:nvPr/>
            </p:nvSpPr>
            <p:spPr>
              <a:xfrm>
                <a:off x="11978550" y="6123858"/>
                <a:ext cx="2135700" cy="2025290"/>
              </a:xfrm>
              <a:prstGeom prst="rect">
                <a:avLst/>
              </a:prstGeom>
              <a:solidFill>
                <a:srgbClr val="E84E0E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" name="TextBox 14">
                <a:extLst>
                  <a:ext uri="{FF2B5EF4-FFF2-40B4-BE49-F238E27FC236}">
                    <a16:creationId xmlns:a16="http://schemas.microsoft.com/office/drawing/2014/main" id="{D01AD3FA-672A-43B7-9CFE-983F08FFCC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2022" y="8564911"/>
                <a:ext cx="1538346" cy="707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noProof="0" dirty="0">
                    <a:ln>
                      <a:noFill/>
                    </a:ln>
                    <a:solidFill>
                      <a:srgbClr val="464749"/>
                    </a:solidFill>
                    <a:effectLst/>
                    <a:uLnTx/>
                    <a:uFillTx/>
                    <a:latin typeface="PFBeauSansPro-SemiBold (Заголовки)"/>
                  </a:rPr>
                  <a:t>Web</a:t>
                </a:r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464749"/>
                  </a:solidFill>
                  <a:effectLst/>
                  <a:uLnTx/>
                  <a:uFillTx/>
                  <a:latin typeface="PFBeauSansPro-SemiBold (Заголовки)"/>
                </a:endParaRPr>
              </a:p>
            </p:txBody>
          </p:sp>
        </p:grp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C7B52817-79E5-42D4-A424-78690401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0149" y="6330250"/>
              <a:ext cx="1612501" cy="161250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79464C-5F32-4F89-96E9-0C1C53E28A05}"/>
              </a:ext>
            </a:extLst>
          </p:cNvPr>
          <p:cNvGrpSpPr/>
          <p:nvPr/>
        </p:nvGrpSpPr>
        <p:grpSpPr>
          <a:xfrm>
            <a:off x="6486250" y="9999965"/>
            <a:ext cx="2135700" cy="3148940"/>
            <a:chOff x="16679234" y="6123858"/>
            <a:chExt cx="2135700" cy="3148940"/>
          </a:xfrm>
        </p:grpSpPr>
        <p:sp>
          <p:nvSpPr>
            <p:cNvPr id="77" name="Rectangle 62">
              <a:extLst>
                <a:ext uri="{FF2B5EF4-FFF2-40B4-BE49-F238E27FC236}">
                  <a16:creationId xmlns:a16="http://schemas.microsoft.com/office/drawing/2014/main" id="{C3E71EC2-8862-4CB8-B7B9-E58F6920AC9E}"/>
                </a:ext>
              </a:extLst>
            </p:cNvPr>
            <p:cNvSpPr/>
            <p:nvPr/>
          </p:nvSpPr>
          <p:spPr>
            <a:xfrm>
              <a:off x="16679234" y="6123858"/>
              <a:ext cx="2135700" cy="2025290"/>
            </a:xfrm>
            <a:prstGeom prst="rect">
              <a:avLst/>
            </a:prstGeom>
            <a:solidFill>
              <a:srgbClr val="E84E0E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pic>
          <p:nvPicPr>
            <p:cNvPr id="78" name="Рисунок 77" descr="Изображение выглядит как векторная графика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id="{37622ACA-CB25-4925-9226-80200F8A6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3384" y="6589005"/>
              <a:ext cx="1807400" cy="10213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TextBox 14">
              <a:extLst>
                <a:ext uri="{FF2B5EF4-FFF2-40B4-BE49-F238E27FC236}">
                  <a16:creationId xmlns:a16="http://schemas.microsoft.com/office/drawing/2014/main" id="{2FF3CF37-7113-4D4A-AAFD-5C84D4B5F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23001" y="8564912"/>
              <a:ext cx="209193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noProof="0" dirty="0">
                  <a:ln>
                    <a:noFill/>
                  </a:ln>
                  <a:solidFill>
                    <a:srgbClr val="464749"/>
                  </a:solidFill>
                  <a:effectLst/>
                  <a:uLnTx/>
                  <a:uFillTx/>
                  <a:latin typeface="PFBeauSansPro-SemiBold (Заголовки)"/>
                </a:rPr>
                <a:t>Облака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PFBeauSansPro-SemiBold (Заголовки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55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265511" y="2921496"/>
            <a:ext cx="12057556" cy="9433310"/>
          </a:xfrm>
        </p:spPr>
        <p:txBody>
          <a:bodyPr/>
          <a:lstStyle/>
          <a:p>
            <a:pPr lv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PF BeauSans Pro" panose="02000500000000020004" pitchFamily="50" charset="0"/>
              </a:rPr>
              <a:t>Совместно с производителями ОС отработали клиентскую сторону</a:t>
            </a:r>
          </a:p>
          <a:p>
            <a:pPr lvl="1"/>
            <a:r>
              <a:rPr lang="ru-RU" sz="2400" dirty="0" smtClean="0">
                <a:latin typeface="PF BeauSans Pro" panose="02000500000000020004" pitchFamily="50" charset="0"/>
              </a:rPr>
              <a:t>Всё, </a:t>
            </a:r>
            <a:r>
              <a:rPr lang="ru-RU" sz="2400" dirty="0">
                <a:latin typeface="PF BeauSans Pro" panose="02000500000000020004" pitchFamily="50" charset="0"/>
              </a:rPr>
              <a:t>что было связано с 2ФА на </a:t>
            </a:r>
            <a:r>
              <a:rPr lang="en-US" sz="2400" dirty="0">
                <a:latin typeface="PF BeauSans Pro" panose="02000500000000020004" pitchFamily="50" charset="0"/>
              </a:rPr>
              <a:t>Windows</a:t>
            </a:r>
            <a:r>
              <a:rPr lang="ru-RU" sz="2400" dirty="0">
                <a:latin typeface="PF BeauSans Pro" panose="02000500000000020004" pitchFamily="50" charset="0"/>
              </a:rPr>
              <a:t>,</a:t>
            </a:r>
            <a:r>
              <a:rPr lang="en-US" sz="2400" dirty="0">
                <a:latin typeface="PF BeauSans Pro" panose="02000500000000020004" pitchFamily="50" charset="0"/>
              </a:rPr>
              <a:t> </a:t>
            </a:r>
            <a:r>
              <a:rPr lang="ru-RU" sz="2400" dirty="0">
                <a:latin typeface="PF BeauSans Pro" panose="02000500000000020004" pitchFamily="50" charset="0"/>
              </a:rPr>
              <a:t>теперь есть и на отечественных ОС</a:t>
            </a:r>
          </a:p>
          <a:p>
            <a:pPr lvl="1"/>
            <a:r>
              <a:rPr lang="ru-RU" sz="2400" dirty="0">
                <a:latin typeface="PF BeauSans Pro" panose="02000500000000020004" pitchFamily="50" charset="0"/>
              </a:rPr>
              <a:t>Поддерживаем все варианты ИС с различными центрами сертификации и доменами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PF BeauSans Pro" panose="02000500000000020004" pitchFamily="50" charset="0"/>
              </a:rPr>
              <a:t>Отработали методику внедрения и построения серверной группировки со стороны ИТ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PF BeauSans Pro" panose="02000500000000020004" pitchFamily="50" charset="0"/>
              </a:rPr>
              <a:t>Знаем на </a:t>
            </a:r>
            <a:r>
              <a:rPr lang="ru-RU" sz="3600" dirty="0" smtClean="0">
                <a:latin typeface="PF BeauSans Pro" panose="02000500000000020004" pitchFamily="50" charset="0"/>
              </a:rPr>
              <a:t>чём </a:t>
            </a:r>
            <a:r>
              <a:rPr lang="ru-RU" sz="3600" dirty="0">
                <a:latin typeface="PF BeauSans Pro" panose="02000500000000020004" pitchFamily="50" charset="0"/>
              </a:rPr>
              <a:t>и как правильно строить </a:t>
            </a:r>
            <a:r>
              <a:rPr lang="en-US" sz="3600" dirty="0">
                <a:latin typeface="PF BeauSans Pro" panose="02000500000000020004" pitchFamily="50" charset="0"/>
              </a:rPr>
              <a:t>PKI</a:t>
            </a:r>
            <a:r>
              <a:rPr lang="ru-RU" sz="3600" dirty="0">
                <a:latin typeface="PF BeauSans Pro" panose="02000500000000020004" pitchFamily="50" charset="0"/>
              </a:rPr>
              <a:t> 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PF BeauSans Pro" panose="02000500000000020004" pitchFamily="50" charset="0"/>
              </a:rPr>
              <a:t>Разработали </a:t>
            </a:r>
            <a:r>
              <a:rPr lang="en-US" sz="3600" dirty="0">
                <a:latin typeface="PF BeauSans Pro" panose="02000500000000020004" pitchFamily="50" charset="0"/>
              </a:rPr>
              <a:t>Linux </a:t>
            </a:r>
            <a:r>
              <a:rPr lang="ru-RU" sz="3600" dirty="0">
                <a:latin typeface="PF BeauSans Pro" panose="02000500000000020004" pitchFamily="50" charset="0"/>
              </a:rPr>
              <a:t>версии </a:t>
            </a:r>
            <a:r>
              <a:rPr lang="en-US" sz="3600" dirty="0">
                <a:latin typeface="PF BeauSans Pro" panose="02000500000000020004" pitchFamily="50" charset="0"/>
              </a:rPr>
              <a:t>JMS</a:t>
            </a:r>
            <a:r>
              <a:rPr lang="ru-RU" sz="3600" dirty="0">
                <a:latin typeface="PF BeauSans Pro" panose="02000500000000020004" pitchFamily="50" charset="0"/>
              </a:rPr>
              <a:t>, средство автоматизации, управления и </a:t>
            </a:r>
            <a:r>
              <a:rPr lang="ru-RU" sz="3600" dirty="0" smtClean="0">
                <a:latin typeface="PF BeauSans Pro" panose="02000500000000020004" pitchFamily="50" charset="0"/>
              </a:rPr>
              <a:t>учёта</a:t>
            </a:r>
            <a:endParaRPr lang="en-US" sz="3600" dirty="0">
              <a:latin typeface="PF BeauSans Pro" panose="02000500000000020004" pitchFamily="50" charset="0"/>
            </a:endParaRP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latin typeface="PF BeauSans Pro" panose="02000500000000020004" pitchFamily="50" charset="0"/>
              </a:rPr>
              <a:t>Смогли решить основные задачи для организации </a:t>
            </a:r>
          </a:p>
          <a:p>
            <a:pPr marL="0" lvl="0" indent="0">
              <a:buNone/>
            </a:pPr>
            <a:r>
              <a:rPr lang="ru-RU" sz="3600" dirty="0">
                <a:latin typeface="PF BeauSans Pro" panose="02000500000000020004" pitchFamily="50" charset="0"/>
              </a:rPr>
              <a:t>       дистанционной работы</a:t>
            </a:r>
          </a:p>
          <a:p>
            <a:pPr marL="0" indent="0">
              <a:buNone/>
            </a:pPr>
            <a:endParaRPr lang="ru-RU" sz="4000" dirty="0"/>
          </a:p>
          <a:p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Итоги разработки </a:t>
            </a:r>
            <a:r>
              <a:rPr lang="en-US" dirty="0"/>
              <a:t>Aladdin </a:t>
            </a:r>
            <a:r>
              <a:rPr lang="en-US" dirty="0" err="1"/>
              <a:t>SecurLogon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32648" y="833266"/>
            <a:ext cx="118491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200" dirty="0"/>
          </a:p>
        </p:txBody>
      </p:sp>
      <p:sp>
        <p:nvSpPr>
          <p:cNvPr id="11" name="Механизм был запущен ещё в 2012 г.…"/>
          <p:cNvSpPr txBox="1">
            <a:spLocks noGrp="1"/>
          </p:cNvSpPr>
          <p:nvPr/>
        </p:nvSpPr>
        <p:spPr>
          <a:xfrm>
            <a:off x="14442975" y="4001616"/>
            <a:ext cx="8047140" cy="5644655"/>
          </a:xfrm>
          <a:prstGeom prst="rect">
            <a:avLst/>
          </a:prstGeom>
          <a:solidFill>
            <a:srgbClr val="FFFFC8"/>
          </a:solidFill>
          <a:ln w="12700">
            <a:miter lim="400000"/>
          </a:ln>
          <a:effectLst>
            <a:outerShdw blurRad="228600" dist="116253" dir="2377485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00100" rtl="0" latinLnBrk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rgbClr val="000000"/>
                </a:solidFill>
                <a:uFillTx/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1pPr>
            <a:lvl2pPr marL="720000" marR="0" indent="-720000" algn="l" defTabSz="8001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49000"/>
              <a:buFontTx/>
              <a:buBlip>
                <a:blip r:embed="rId2"/>
              </a:buBlip>
              <a:tabLst/>
              <a:defRPr sz="35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PFBeauSansPro-Bbook"/>
              </a:defRPr>
            </a:lvl2pPr>
            <a:lvl3pPr marL="1365673" marR="0" indent="-603673" algn="l" defTabSz="8001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6000"/>
              <a:buFontTx/>
              <a:buChar char="-"/>
              <a:tabLst/>
              <a:defRPr sz="3100" b="0" i="0" u="none" strike="noStrike" cap="none" spc="0" baseline="0">
                <a:solidFill>
                  <a:srgbClr val="000000"/>
                </a:solidFill>
                <a:uFillTx/>
                <a:latin typeface="PT Sans"/>
                <a:ea typeface="PT Sans"/>
                <a:cs typeface="PT Sans"/>
                <a:sym typeface="PT Sans"/>
              </a:defRPr>
            </a:lvl3pPr>
            <a:lvl4pPr marL="1416774" marR="0" indent="-696774" algn="l" defTabSz="8001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24000"/>
              <a:buFontTx/>
              <a:buChar char="✓"/>
              <a:tabLst/>
              <a:defRPr sz="3000" b="1" i="0" u="none" strike="noStrike" cap="none" spc="0" baseline="0">
                <a:solidFill>
                  <a:srgbClr val="D95000"/>
                </a:solidFill>
                <a:uFillTx/>
                <a:latin typeface="PT Sans"/>
                <a:ea typeface="PT Sans"/>
                <a:cs typeface="PT Sans"/>
                <a:sym typeface="PT Sans"/>
              </a:defRPr>
            </a:lvl4pPr>
            <a:lvl5pPr marL="2339999" marR="0" indent="-359999" algn="l" defTabSz="8001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45000"/>
              <a:buFontTx/>
              <a:buChar char="-"/>
              <a:tabLst/>
              <a:defRPr sz="2800" b="0" i="0" u="none" strike="noStrike" cap="none" spc="56" baseline="0">
                <a:solidFill>
                  <a:srgbClr val="000000"/>
                </a:solidFill>
                <a:uFillTx/>
                <a:latin typeface="PT Sans"/>
                <a:ea typeface="PT Sans"/>
                <a:cs typeface="PT Sans"/>
                <a:sym typeface="PT Sans"/>
              </a:defRPr>
            </a:lvl5pPr>
            <a:lvl6pPr marL="1956468" marR="0" indent="-521368" algn="l" defTabSz="800100" rtl="0" latinLnBrk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900" b="0" i="0" u="none" strike="noStrike" cap="none" spc="0" baseline="0">
                <a:solidFill>
                  <a:srgbClr val="000000"/>
                </a:solidFill>
                <a:uFillTx/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6pPr>
            <a:lvl7pPr marL="1994568" marR="0" indent="-521368" algn="l" defTabSz="800100" rtl="0" latinLnBrk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900" b="0" i="0" u="none" strike="noStrike" cap="none" spc="0" baseline="0">
                <a:solidFill>
                  <a:srgbClr val="000000"/>
                </a:solidFill>
                <a:uFillTx/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7pPr>
            <a:lvl8pPr marL="2032668" marR="0" indent="-521368" algn="l" defTabSz="800100" rtl="0" latinLnBrk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900" b="0" i="0" u="none" strike="noStrike" cap="none" spc="0" baseline="0">
                <a:solidFill>
                  <a:srgbClr val="000000"/>
                </a:solidFill>
                <a:uFillTx/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8pPr>
            <a:lvl9pPr marL="2070768" marR="0" indent="-521368" algn="l" defTabSz="800100" rtl="0" latinLnBrk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900" b="0" i="0" u="none" strike="noStrike" cap="none" spc="0" baseline="0">
                <a:solidFill>
                  <a:srgbClr val="000000"/>
                </a:solidFill>
                <a:uFillTx/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9pPr>
          </a:lstStyle>
          <a:p>
            <a:pPr marL="571500" lvl="0" indent="-571500" defTabSz="1980476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PF BeauSans Pro" panose="02000500000000020004" pitchFamily="50" charset="0"/>
                <a:ea typeface="+mn-ea"/>
                <a:cs typeface="+mn-cs"/>
              </a:rPr>
              <a:t>Высокая готовность к проектам</a:t>
            </a:r>
          </a:p>
          <a:p>
            <a:pPr marL="571500" lvl="0" indent="-571500" defTabSz="1980476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PF BeauSans Pro" panose="02000500000000020004" pitchFamily="50" charset="0"/>
                <a:ea typeface="+mn-ea"/>
                <a:cs typeface="+mn-cs"/>
              </a:rPr>
              <a:t>Начинать работать с заказчиками</a:t>
            </a:r>
          </a:p>
          <a:p>
            <a:pPr marL="1447438" lvl="1" indent="-457200" defTabSz="1980476">
              <a:spcBef>
                <a:spcPts val="0"/>
              </a:spcBef>
              <a:buSzTx/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prstClr val="black"/>
                </a:solidFill>
                <a:latin typeface="PF BeauSans Pro" panose="02000500000000020004" pitchFamily="50" charset="0"/>
              </a:rPr>
              <a:t>Государственные органы власти</a:t>
            </a:r>
          </a:p>
          <a:p>
            <a:pPr marL="990238" lvl="1" indent="0" defTabSz="1980476">
              <a:spcBef>
                <a:spcPts val="0"/>
              </a:spcBef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PF BeauSans Pro" panose="02000500000000020004" pitchFamily="50" charset="0"/>
              </a:rPr>
              <a:t>      в рамках ГИС, КИИ и ИСПДН</a:t>
            </a:r>
          </a:p>
          <a:p>
            <a:pPr marL="1447438" lvl="1" indent="-457200" defTabSz="1980476">
              <a:spcBef>
                <a:spcPts val="0"/>
              </a:spcBef>
              <a:buSzTx/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prstClr val="black"/>
                </a:solidFill>
                <a:latin typeface="PF BeauSans Pro" panose="02000500000000020004" pitchFamily="50" charset="0"/>
              </a:rPr>
              <a:t>Госкорпорации </a:t>
            </a:r>
          </a:p>
          <a:p>
            <a:pPr marL="1447438" lvl="1" indent="-457200" defTabSz="1980476">
              <a:spcBef>
                <a:spcPts val="0"/>
              </a:spcBef>
              <a:buSzTx/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prstClr val="black"/>
                </a:solidFill>
                <a:latin typeface="PF BeauSans Pro" panose="02000500000000020004" pitchFamily="50" charset="0"/>
              </a:rPr>
              <a:t>Финансовый сектор</a:t>
            </a:r>
            <a:endParaRPr lang="en-US" sz="2800" dirty="0">
              <a:solidFill>
                <a:prstClr val="black"/>
              </a:solidFill>
              <a:latin typeface="PF BeauSans Pro" panose="02000500000000020004" pitchFamily="50" charset="0"/>
            </a:endParaRPr>
          </a:p>
          <a:p>
            <a:pPr marL="571500" lvl="0" indent="-571500" defTabSz="1980476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PF BeauSans Pro" panose="02000500000000020004" pitchFamily="50" charset="0"/>
                <a:ea typeface="+mn-ea"/>
                <a:cs typeface="+mn-cs"/>
              </a:rPr>
              <a:t>У нас мощная команда, готовая помогать!</a:t>
            </a:r>
          </a:p>
          <a:p>
            <a:pPr marL="990238" lvl="1" indent="0" defTabSz="1980476">
              <a:spcBef>
                <a:spcPts val="0"/>
              </a:spcBef>
              <a:buSzTx/>
              <a:buNone/>
            </a:pP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07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584" y="10556274"/>
            <a:ext cx="6984776" cy="180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778" dirty="0">
                <a:latin typeface="PFBeauSansPro-Bbook"/>
              </a:rPr>
              <a:t>Дмитрий </a:t>
            </a:r>
            <a:r>
              <a:rPr lang="ru-RU" sz="2778" dirty="0" err="1" smtClean="0">
                <a:latin typeface="PFBeauSansPro-Bbook"/>
              </a:rPr>
              <a:t>Шуралёв</a:t>
            </a:r>
            <a:endParaRPr lang="ru-RU" sz="2778" dirty="0">
              <a:latin typeface="PFBeauSansPro-Bbook"/>
            </a:endParaRPr>
          </a:p>
          <a:p>
            <a:pPr algn="l"/>
            <a:r>
              <a:rPr lang="ru-RU" sz="2778" dirty="0">
                <a:latin typeface="PFBeauSansPro-Bbook"/>
              </a:rPr>
              <a:t>+7 905 569 40-43</a:t>
            </a:r>
            <a:r>
              <a:rPr lang="en-US" sz="2778" dirty="0">
                <a:latin typeface="PFBeauSansPro-Bbook"/>
              </a:rPr>
              <a:t> </a:t>
            </a:r>
            <a:endParaRPr lang="ru-RU" sz="2778" dirty="0">
              <a:latin typeface="PFBeauSansPro-Bbook"/>
            </a:endParaRPr>
          </a:p>
          <a:p>
            <a:pPr algn="l"/>
            <a:r>
              <a:rPr lang="en-US" sz="2778" dirty="0">
                <a:latin typeface="PFBeauSansPro-Bbook"/>
                <a:hlinkClick r:id="rId2"/>
              </a:rPr>
              <a:t>d.shuralev@aladdin-rd.ru</a:t>
            </a:r>
            <a:endParaRPr lang="ru-RU" sz="2778" dirty="0">
              <a:latin typeface="PFBeauSansPro-Bbook"/>
            </a:endParaRPr>
          </a:p>
          <a:p>
            <a:pPr algn="l"/>
            <a:r>
              <a:rPr lang="en-US" sz="2778" dirty="0">
                <a:latin typeface="PFBeauSansPro-Bbook"/>
                <a:hlinkClick r:id="rId3"/>
              </a:rPr>
              <a:t>www.aladdin.ru</a:t>
            </a:r>
            <a:endParaRPr lang="ru-RU" sz="2778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02415" y="10583823"/>
            <a:ext cx="4608512" cy="180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778" dirty="0">
                <a:latin typeface="PFBeauSansPro-Bbook"/>
              </a:rPr>
              <a:t>Иванов Михаил</a:t>
            </a:r>
          </a:p>
          <a:p>
            <a:pPr algn="l"/>
            <a:r>
              <a:rPr lang="ru-RU" sz="2778" dirty="0">
                <a:latin typeface="PFBeauSansPro-Bbook"/>
              </a:rPr>
              <a:t>+7 967 158 09-88</a:t>
            </a:r>
          </a:p>
          <a:p>
            <a:pPr algn="l"/>
            <a:r>
              <a:rPr lang="en-US" sz="2778" dirty="0">
                <a:latin typeface="PFBeauSansPro-Bbook"/>
                <a:hlinkClick r:id="rId4"/>
              </a:rPr>
              <a:t>m.ivanov@aladdin-rd.ru</a:t>
            </a:r>
            <a:endParaRPr lang="ru-RU" sz="2778" dirty="0">
              <a:latin typeface="PFBeauSansPro-Bbook"/>
            </a:endParaRPr>
          </a:p>
          <a:p>
            <a:pPr algn="l"/>
            <a:r>
              <a:rPr lang="en-US" sz="2778" dirty="0">
                <a:latin typeface="PFBeauSansPro-Bbook"/>
                <a:hlinkClick r:id="rId5"/>
              </a:rPr>
              <a:t>www.aladdin.ru</a:t>
            </a:r>
            <a:endParaRPr lang="ru-RU" sz="2778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0087" y="10583823"/>
            <a:ext cx="1962150" cy="1990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19239" y="3641576"/>
            <a:ext cx="3702811" cy="37444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22895" y="10579549"/>
            <a:ext cx="1933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0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79BAD27-9C3F-4B2D-BDB1-CA4D7D99C346}"/>
              </a:ext>
            </a:extLst>
          </p:cNvPr>
          <p:cNvGrpSpPr/>
          <p:nvPr/>
        </p:nvGrpSpPr>
        <p:grpSpPr>
          <a:xfrm>
            <a:off x="9029043" y="6089848"/>
            <a:ext cx="6554565" cy="3047276"/>
            <a:chOff x="9029043" y="4148554"/>
            <a:chExt cx="6554565" cy="3047276"/>
          </a:xfrm>
        </p:grpSpPr>
        <p:sp>
          <p:nvSpPr>
            <p:cNvPr id="57" name="Линия">
              <a:extLst>
                <a:ext uri="{FF2B5EF4-FFF2-40B4-BE49-F238E27FC236}">
                  <a16:creationId xmlns:a16="http://schemas.microsoft.com/office/drawing/2014/main" id="{CBBC96DB-DD74-4B77-8D2B-3616F7337799}"/>
                </a:ext>
              </a:extLst>
            </p:cNvPr>
            <p:cNvSpPr/>
            <p:nvPr/>
          </p:nvSpPr>
          <p:spPr>
            <a:xfrm flipH="1">
              <a:off x="9029043" y="5753090"/>
              <a:ext cx="3181684" cy="1442740"/>
            </a:xfrm>
            <a:prstGeom prst="line">
              <a:avLst/>
            </a:prstGeom>
            <a:noFill/>
            <a:ln w="101600" cap="flat">
              <a:solidFill>
                <a:srgbClr val="9299A6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8" name="Линия">
              <a:extLst>
                <a:ext uri="{FF2B5EF4-FFF2-40B4-BE49-F238E27FC236}">
                  <a16:creationId xmlns:a16="http://schemas.microsoft.com/office/drawing/2014/main" id="{79B6EE86-6076-488F-B718-5A293AE23981}"/>
                </a:ext>
              </a:extLst>
            </p:cNvPr>
            <p:cNvSpPr/>
            <p:nvPr/>
          </p:nvSpPr>
          <p:spPr>
            <a:xfrm rot="10800000">
              <a:off x="9066299" y="4148555"/>
              <a:ext cx="3110270" cy="1442740"/>
            </a:xfrm>
            <a:prstGeom prst="line">
              <a:avLst/>
            </a:prstGeom>
            <a:noFill/>
            <a:ln w="101600" cap="flat">
              <a:solidFill>
                <a:srgbClr val="8F96A3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4" name="Линия">
              <a:extLst>
                <a:ext uri="{FF2B5EF4-FFF2-40B4-BE49-F238E27FC236}">
                  <a16:creationId xmlns:a16="http://schemas.microsoft.com/office/drawing/2014/main" id="{0D5C88EA-AD41-4EB0-9679-D414A465DE8D}"/>
                </a:ext>
              </a:extLst>
            </p:cNvPr>
            <p:cNvSpPr/>
            <p:nvPr/>
          </p:nvSpPr>
          <p:spPr>
            <a:xfrm flipV="1">
              <a:off x="12265819" y="4148554"/>
              <a:ext cx="3110271" cy="1586028"/>
            </a:xfrm>
            <a:prstGeom prst="line">
              <a:avLst/>
            </a:prstGeom>
            <a:noFill/>
            <a:ln w="101600" cap="flat">
              <a:solidFill>
                <a:srgbClr val="9399A6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5" name="Линия">
              <a:extLst>
                <a:ext uri="{FF2B5EF4-FFF2-40B4-BE49-F238E27FC236}">
                  <a16:creationId xmlns:a16="http://schemas.microsoft.com/office/drawing/2014/main" id="{9DFA3A9C-6AC3-47F3-B462-7BDAEDD23678}"/>
                </a:ext>
              </a:extLst>
            </p:cNvPr>
            <p:cNvSpPr/>
            <p:nvPr/>
          </p:nvSpPr>
          <p:spPr>
            <a:xfrm>
              <a:off x="12210728" y="5753089"/>
              <a:ext cx="3372880" cy="1424234"/>
            </a:xfrm>
            <a:prstGeom prst="line">
              <a:avLst/>
            </a:prstGeom>
            <a:noFill/>
            <a:ln w="101600" cap="flat">
              <a:solidFill>
                <a:srgbClr val="8F96A3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1756" y="1049288"/>
            <a:ext cx="19918896" cy="2334123"/>
          </a:xfrm>
        </p:spPr>
        <p:txBody>
          <a:bodyPr/>
          <a:lstStyle/>
          <a:p>
            <a:r>
              <a:rPr lang="ru-RU" dirty="0">
                <a:solidFill>
                  <a:srgbClr val="6C6D70"/>
                </a:solidFill>
              </a:rPr>
              <a:t>Настройка двухфакторной </a:t>
            </a:r>
            <a:endParaRPr lang="en-US" dirty="0">
              <a:solidFill>
                <a:srgbClr val="6C6D70"/>
              </a:solidFill>
            </a:endParaRPr>
          </a:p>
          <a:p>
            <a:r>
              <a:rPr lang="ru-RU" dirty="0">
                <a:solidFill>
                  <a:srgbClr val="6C6D70"/>
                </a:solidFill>
              </a:rPr>
              <a:t>аутентификации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9AA74863-3792-4D89-ACA2-B070380CA316}"/>
              </a:ext>
            </a:extLst>
          </p:cNvPr>
          <p:cNvGrpSpPr/>
          <p:nvPr/>
        </p:nvGrpSpPr>
        <p:grpSpPr>
          <a:xfrm>
            <a:off x="9485935" y="5873824"/>
            <a:ext cx="5338732" cy="6480720"/>
            <a:chOff x="8310550" y="3082208"/>
            <a:chExt cx="5913507" cy="7244554"/>
          </a:xfrm>
        </p:grpSpPr>
        <p:pic>
          <p:nvPicPr>
            <p:cNvPr id="44" name="Рисунок 4" descr="Рисунок 4">
              <a:extLst>
                <a:ext uri="{FF2B5EF4-FFF2-40B4-BE49-F238E27FC236}">
                  <a16:creationId xmlns:a16="http://schemas.microsoft.com/office/drawing/2014/main" id="{8D8A8B39-AD99-4B30-BD0F-F7391A50B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32496" y="3082208"/>
              <a:ext cx="2525393" cy="5077508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B950057E-36E7-4716-8C4F-C123F90E8B80}"/>
                </a:ext>
              </a:extLst>
            </p:cNvPr>
            <p:cNvGrpSpPr/>
            <p:nvPr/>
          </p:nvGrpSpPr>
          <p:grpSpPr>
            <a:xfrm>
              <a:off x="8310550" y="5732407"/>
              <a:ext cx="5913507" cy="4594355"/>
              <a:chOff x="15304084" y="2515841"/>
              <a:chExt cx="7192100" cy="5505701"/>
            </a:xfrm>
          </p:grpSpPr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3EAB19D9-910B-4A04-B019-EA818731E7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45083" y="2515841"/>
                <a:ext cx="5851101" cy="3854985"/>
              </a:xfrm>
              <a:prstGeom prst="rect">
                <a:avLst/>
              </a:prstGeom>
            </p:spPr>
          </p:pic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392E79F6-BDA9-40E5-8EEE-13F5AD364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04084" y="4166555"/>
                <a:ext cx="5804850" cy="3854987"/>
              </a:xfrm>
              <a:prstGeom prst="rect">
                <a:avLst/>
              </a:prstGeom>
            </p:spPr>
          </p:pic>
        </p:grpSp>
      </p:grpSp>
      <p:sp>
        <p:nvSpPr>
          <p:cNvPr id="46" name="TextBox 15">
            <a:extLst>
              <a:ext uri="{FF2B5EF4-FFF2-40B4-BE49-F238E27FC236}">
                <a16:creationId xmlns:a16="http://schemas.microsoft.com/office/drawing/2014/main" id="{3E21C56C-C195-46E8-B1B6-FB842F2C7108}"/>
              </a:ext>
            </a:extLst>
          </p:cNvPr>
          <p:cNvSpPr txBox="1"/>
          <p:nvPr/>
        </p:nvSpPr>
        <p:spPr>
          <a:xfrm>
            <a:off x="1874980" y="4194322"/>
            <a:ext cx="7154063" cy="5086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0009" tIns="80009" rIns="80009" bIns="80009">
            <a:spAutoFit/>
          </a:bodyPr>
          <a:lstStyle/>
          <a:p>
            <a:pPr marL="0" marR="0" lvl="0" indent="0" algn="l" defTabSz="177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>
                <a:solidFill>
                  <a:srgbClr val="000000"/>
                </a:solidFill>
                <a:latin typeface="PF BeauSans Pro SemiBold"/>
                <a:ea typeface="PF BeauSans Pro SemiBold"/>
                <a:cs typeface="PF BeauSans Pro SemiBold"/>
                <a:sym typeface="PF BeauSans Pro SemiBold"/>
              </a:defRPr>
            </a:pPr>
            <a:r>
              <a:rPr kumimoji="0" lang="ru-RU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BeauSans Pro SemiBold"/>
                <a:sym typeface="PF BeauSans Pro SemiBold"/>
              </a:rPr>
              <a:t>Локальная 2ФА без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BeauSans Pro SemiBold"/>
                <a:sym typeface="PF BeauSans Pro SemiBold"/>
              </a:rPr>
              <a:t>PKI</a:t>
            </a:r>
            <a:endParaRPr kumimoji="0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BeauSans Pro SemiBold"/>
              <a:sym typeface="PF BeauSans Pro SemiBold"/>
            </a:endParaRPr>
          </a:p>
          <a:p>
            <a:pPr marL="314325" marR="0" lvl="0" indent="-314325" algn="l" defTabSz="177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4900"/>
              </a:buClr>
              <a:buSzPct val="100000"/>
              <a:buFont typeface="Arial"/>
              <a:buChar char="•"/>
              <a:tabLst/>
              <a:defRPr sz="22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Вместо простого пароля используется автоматически сгенерированная сложная последовательность (до 63 символов), хранящихся в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защищённой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области электронного ключа JaCarta. В случае установки в политиках безопасности функции автоматической смены пароля на средстве аутентификации, к примеру, раз в день — задача подбора пароля становится и вовсе невыполнимой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/>
              <a:ea typeface="PT Sans"/>
              <a:sym typeface="PT Sans"/>
            </a:endParaRPr>
          </a:p>
          <a:p>
            <a:pPr marL="314325" marR="0" lvl="0" indent="-314325" algn="l" defTabSz="177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4900"/>
              </a:buClr>
              <a:buSzPct val="100000"/>
              <a:buFont typeface="Arial"/>
              <a:buChar char="•"/>
              <a:tabLst/>
              <a:defRPr sz="22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Пользователю не нужно запоминать сложные пароли и периодически их менять. Нужно всего лишь запомнить короткий PIN-код, который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защищён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от подбора</a:t>
            </a:r>
          </a:p>
          <a:p>
            <a:pPr marL="314325" marR="0" lvl="0" indent="-314325" algn="l" defTabSz="177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4900"/>
              </a:buClr>
              <a:buSzPct val="100000"/>
              <a:buFont typeface="Arial"/>
              <a:buChar char="•"/>
              <a:tabLst/>
              <a:defRPr sz="22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/>
              <a:ea typeface="PT Sans"/>
              <a:sym typeface="PT Sans"/>
            </a:endParaRPr>
          </a:p>
        </p:txBody>
      </p:sp>
      <p:sp>
        <p:nvSpPr>
          <p:cNvPr id="47" name="TextBox 15">
            <a:extLst>
              <a:ext uri="{FF2B5EF4-FFF2-40B4-BE49-F238E27FC236}">
                <a16:creationId xmlns:a16="http://schemas.microsoft.com/office/drawing/2014/main" id="{899B04F0-C31A-4753-9DC5-66FE9CC3745C}"/>
              </a:ext>
            </a:extLst>
          </p:cNvPr>
          <p:cNvSpPr txBox="1"/>
          <p:nvPr/>
        </p:nvSpPr>
        <p:spPr>
          <a:xfrm>
            <a:off x="2038244" y="9098294"/>
            <a:ext cx="7154063" cy="237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0009" tIns="80009" rIns="80009" bIns="80009">
            <a:spAutoFit/>
          </a:bodyPr>
          <a:lstStyle/>
          <a:p>
            <a:pPr marL="0" marR="0" lvl="0" indent="0" algn="l" defTabSz="177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>
                <a:solidFill>
                  <a:srgbClr val="000000"/>
                </a:solidFill>
                <a:latin typeface="PF BeauSans Pro SemiBold"/>
                <a:ea typeface="PF BeauSans Pro SemiBold"/>
                <a:cs typeface="PF BeauSans Pro SemiBold"/>
                <a:sym typeface="PF BeauSans Pro SemiBold"/>
              </a:defRPr>
            </a:pPr>
            <a:r>
              <a:rPr kumimoji="0" lang="ru-RU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BeauSans Pro SemiBold"/>
                <a:sym typeface="PF BeauSans Pro SemiBold"/>
              </a:rPr>
              <a:t>Локальная 2ФА с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BeauSans Pro SemiBold"/>
                <a:sym typeface="PF BeauSans Pro SemiBold"/>
              </a:rPr>
              <a:t>PKI</a:t>
            </a:r>
            <a:endParaRPr kumimoji="0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BeauSans Pro SemiBold"/>
              <a:sym typeface="PF BeauSans Pro SemiBold"/>
            </a:endParaRPr>
          </a:p>
          <a:p>
            <a:pPr marL="314325" marR="0" lvl="0" indent="-314325" algn="l" defTabSz="177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4900"/>
              </a:buClr>
              <a:buSzPct val="100000"/>
              <a:buFont typeface="Arial"/>
              <a:buChar char="•"/>
              <a:tabLst/>
              <a:defRPr sz="22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Aladdin SecurLogon является удобным решением для перехода от простых паролей к двухфакторной аутентификации с использованием цифровых сертификатов, хранящихся в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защищённой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области электронного ключа JaCarta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/>
              <a:ea typeface="PT Sans"/>
              <a:sym typeface="PT Sans"/>
            </a:endParaRPr>
          </a:p>
        </p:txBody>
      </p:sp>
      <p:sp>
        <p:nvSpPr>
          <p:cNvPr id="48" name="TextBox 15">
            <a:extLst>
              <a:ext uri="{FF2B5EF4-FFF2-40B4-BE49-F238E27FC236}">
                <a16:creationId xmlns:a16="http://schemas.microsoft.com/office/drawing/2014/main" id="{880A1986-8DC9-4873-9D57-1401E7EBE111}"/>
              </a:ext>
            </a:extLst>
          </p:cNvPr>
          <p:cNvSpPr txBox="1"/>
          <p:nvPr/>
        </p:nvSpPr>
        <p:spPr>
          <a:xfrm>
            <a:off x="15634443" y="4289648"/>
            <a:ext cx="7154063" cy="3054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0009" tIns="80009" rIns="80009" bIns="80009">
            <a:spAutoFit/>
          </a:bodyPr>
          <a:lstStyle/>
          <a:p>
            <a:pPr marL="0" marR="0" lvl="0" indent="0" algn="l" defTabSz="177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>
                <a:solidFill>
                  <a:srgbClr val="000000"/>
                </a:solidFill>
                <a:latin typeface="PF BeauSans Pro SemiBold"/>
                <a:ea typeface="PF BeauSans Pro SemiBold"/>
                <a:cs typeface="PF BeauSans Pro SemiBold"/>
                <a:sym typeface="PF BeauSans Pro SemiBold"/>
              </a:defRPr>
            </a:pPr>
            <a:r>
              <a:rPr kumimoji="0" lang="ru-RU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BeauSans Pro SemiBold"/>
                <a:sym typeface="PF BeauSans Pro SemiBold"/>
              </a:rPr>
              <a:t>Сетевая 2ФА без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BeauSans Pro SemiBold"/>
                <a:sym typeface="PF BeauSans Pro SemiBold"/>
              </a:rPr>
              <a:t>PKI</a:t>
            </a:r>
            <a:endParaRPr kumimoji="0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BeauSans Pro SemiBold"/>
              <a:sym typeface="PF BeauSans Pro SemiBold"/>
            </a:endParaRPr>
          </a:p>
          <a:p>
            <a:pPr marL="314325" marR="0" lvl="0" indent="-314325" algn="l" defTabSz="177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4900"/>
              </a:buClr>
              <a:buSzPct val="100000"/>
              <a:buFont typeface="Arial"/>
              <a:buChar char="•"/>
              <a:tabLst/>
              <a:defRPr sz="22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Aladdin SecurLogon позволяет легко настроить сетевую 2ФА по логину и паролю,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сохранённому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на закрытом разделе токена или смарт-карты</a:t>
            </a:r>
          </a:p>
          <a:p>
            <a:pPr marL="314325" marR="0" lvl="0" indent="-314325" algn="l" defTabSz="177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4900"/>
              </a:buClr>
              <a:buSzPct val="100000"/>
              <a:buFont typeface="Arial"/>
              <a:buChar char="•"/>
              <a:tabLst/>
              <a:defRPr sz="22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При данном сценарии нет необходимости поддерживать УЦ</a:t>
            </a:r>
          </a:p>
          <a:p>
            <a:pPr marL="314325" marR="0" lvl="0" indent="-314325" algn="l" defTabSz="177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4900"/>
              </a:buClr>
              <a:buSzPct val="100000"/>
              <a:buFont typeface="Arial"/>
              <a:buChar char="•"/>
              <a:tabLst/>
              <a:defRPr sz="22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Домены: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Microsoft AD, FreeIPA, Samba AD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/>
              <a:ea typeface="PT Sans"/>
              <a:sym typeface="PT Sans"/>
            </a:endParaRPr>
          </a:p>
          <a:p>
            <a:pPr marL="314325" marR="0" lvl="0" indent="-314325" algn="l" defTabSz="177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4900"/>
              </a:buClr>
              <a:buSzPct val="100000"/>
              <a:buFont typeface="Arial"/>
              <a:buChar char="•"/>
              <a:tabLst/>
              <a:defRPr sz="22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/>
              <a:ea typeface="PT Sans"/>
              <a:sym typeface="PT Sans"/>
            </a:endParaRP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A8CDE52F-4691-44C0-81D1-2B18A9AD3C34}"/>
              </a:ext>
            </a:extLst>
          </p:cNvPr>
          <p:cNvSpPr txBox="1"/>
          <p:nvPr/>
        </p:nvSpPr>
        <p:spPr>
          <a:xfrm>
            <a:off x="15993379" y="9083840"/>
            <a:ext cx="7154063" cy="3054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0009" tIns="80009" rIns="80009" bIns="80009">
            <a:spAutoFit/>
          </a:bodyPr>
          <a:lstStyle/>
          <a:p>
            <a:pPr marL="0" marR="0" lvl="0" indent="0" algn="l" defTabSz="177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>
                <a:solidFill>
                  <a:srgbClr val="000000"/>
                </a:solidFill>
                <a:latin typeface="PF BeauSans Pro SemiBold"/>
                <a:ea typeface="PF BeauSans Pro SemiBold"/>
                <a:cs typeface="PF BeauSans Pro SemiBold"/>
                <a:sym typeface="PF BeauSans Pro SemiBold"/>
              </a:defRPr>
            </a:pPr>
            <a:r>
              <a:rPr kumimoji="0" lang="ru-RU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BeauSans Pro SemiBold"/>
                <a:sym typeface="PF BeauSans Pro SemiBold"/>
              </a:rPr>
              <a:t>Сетевая 2ФА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BeauSans Pro SemiBold"/>
                <a:sym typeface="PF BeauSans Pro SemiBold"/>
              </a:rPr>
              <a:t>c</a:t>
            </a:r>
            <a:r>
              <a:rPr kumimoji="0" lang="ru-RU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BeauSans Pro SemiBold"/>
                <a:sym typeface="PF BeauSans Pro SemiBold"/>
              </a:rPr>
              <a:t>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BeauSans Pro SemiBold"/>
                <a:sym typeface="PF BeauSans Pro SemiBold"/>
              </a:rPr>
              <a:t>PKI</a:t>
            </a:r>
            <a:endParaRPr kumimoji="0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BeauSans Pro SemiBold"/>
              <a:sym typeface="PF BeauSans Pro SemiBold"/>
            </a:endParaRPr>
          </a:p>
          <a:p>
            <a:pPr marL="314325" marR="0" lvl="0" indent="-314325" algn="l" defTabSz="177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4900"/>
              </a:buClr>
              <a:buSzPct val="100000"/>
              <a:buFont typeface="Arial"/>
              <a:buChar char="•"/>
              <a:tabLst/>
              <a:defRPr sz="22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Aladdin SecurLogon помогает облегчить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создание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гетерогенных сетей в уже существующих системах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c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развёрнутой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PKI,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так и создание ИС на базе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Linux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/>
              <a:ea typeface="PT Sans"/>
              <a:sym typeface="PT Sans"/>
            </a:endParaRPr>
          </a:p>
          <a:p>
            <a:pPr marL="314325" marR="0" lvl="0" indent="-314325" algn="l" defTabSz="177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4900"/>
              </a:buClr>
              <a:buSzPct val="100000"/>
              <a:buFont typeface="Arial"/>
              <a:buChar char="•"/>
              <a:tabLst/>
              <a:defRPr sz="22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При данном сценарии нет необходимости развертывать и поддерживать УЦ</a:t>
            </a:r>
          </a:p>
          <a:p>
            <a:pPr marL="314325" marR="0" lvl="0" indent="-314325" algn="l" defTabSz="177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4900"/>
              </a:buClr>
              <a:buSzPct val="100000"/>
              <a:buFont typeface="Arial"/>
              <a:buChar char="•"/>
              <a:tabLst/>
              <a:defRPr sz="22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Поддерживает работу с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MSCA, EJBCA,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/>
                <a:ea typeface="PT Sans"/>
                <a:sym typeface="PT Sans"/>
              </a:rPr>
              <a:t>DogTAG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/>
              <a:ea typeface="PT Sans"/>
              <a:sym typeface="PT Sans"/>
            </a:endParaRPr>
          </a:p>
          <a:p>
            <a:pPr marL="314325" marR="0" lvl="0" indent="-314325" algn="l" defTabSz="177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4900"/>
              </a:buClr>
              <a:buSzPct val="100000"/>
              <a:buFont typeface="Arial"/>
              <a:buChar char="•"/>
              <a:tabLst/>
              <a:defRPr sz="22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/>
              <a:ea typeface="PT Sans"/>
              <a:sym typeface="PT Sans"/>
            </a:endParaRPr>
          </a:p>
        </p:txBody>
      </p:sp>
      <p:pic>
        <p:nvPicPr>
          <p:cNvPr id="50" name="Рисунок 29" descr="Рисунок 29">
            <a:extLst>
              <a:ext uri="{FF2B5EF4-FFF2-40B4-BE49-F238E27FC236}">
                <a16:creationId xmlns:a16="http://schemas.microsoft.com/office/drawing/2014/main" id="{C8BBB0A5-6FD1-4722-B4CC-7007EA70A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54" y="9252738"/>
            <a:ext cx="581526" cy="581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Рисунок 29" descr="Рисунок 29">
            <a:extLst>
              <a:ext uri="{FF2B5EF4-FFF2-40B4-BE49-F238E27FC236}">
                <a16:creationId xmlns:a16="http://schemas.microsoft.com/office/drawing/2014/main" id="{E7F97C97-FDC4-4B0D-B87C-0868C3F4C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6089" y="9269408"/>
            <a:ext cx="581526" cy="581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Рисунок 29" descr="Рисунок 29">
            <a:extLst>
              <a:ext uri="{FF2B5EF4-FFF2-40B4-BE49-F238E27FC236}">
                <a16:creationId xmlns:a16="http://schemas.microsoft.com/office/drawing/2014/main" id="{F98EEA0C-F91B-46E2-92FD-9F2CBDA1A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453" y="4458546"/>
            <a:ext cx="581526" cy="581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Рисунок 29" descr="Рисунок 29">
            <a:extLst>
              <a:ext uri="{FF2B5EF4-FFF2-40B4-BE49-F238E27FC236}">
                <a16:creationId xmlns:a16="http://schemas.microsoft.com/office/drawing/2014/main" id="{90E0A0A7-266F-4134-BA87-17CCC989D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2917" y="4361656"/>
            <a:ext cx="581526" cy="5815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5575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1756" y="1049289"/>
            <a:ext cx="19918896" cy="1656184"/>
          </a:xfrm>
        </p:spPr>
        <p:txBody>
          <a:bodyPr/>
          <a:lstStyle/>
          <a:p>
            <a:r>
              <a:rPr lang="en-US" dirty="0">
                <a:solidFill>
                  <a:srgbClr val="6C6D70"/>
                </a:solidFill>
              </a:rPr>
              <a:t>Aladdin SecurLogon</a:t>
            </a:r>
            <a:br>
              <a:rPr lang="en-US" dirty="0">
                <a:solidFill>
                  <a:srgbClr val="6C6D70"/>
                </a:solidFill>
              </a:rPr>
            </a:br>
            <a:r>
              <a:rPr lang="ru-RU" dirty="0">
                <a:solidFill>
                  <a:srgbClr val="6C6D70"/>
                </a:solidFill>
              </a:rPr>
              <a:t>в сетевой аутентификации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B5D5DA1-C2EE-4363-9EC7-1508AF14E56A}"/>
              </a:ext>
            </a:extLst>
          </p:cNvPr>
          <p:cNvGrpSpPr/>
          <p:nvPr/>
        </p:nvGrpSpPr>
        <p:grpSpPr>
          <a:xfrm>
            <a:off x="12639015" y="3625869"/>
            <a:ext cx="1493754" cy="2135324"/>
            <a:chOff x="1049488" y="4892923"/>
            <a:chExt cx="1671736" cy="1945157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2A4E391A-2F93-45CE-AD5D-05CE3A40654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9488" y="4892923"/>
              <a:ext cx="1671736" cy="19451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Текст 16">
              <a:extLst>
                <a:ext uri="{FF2B5EF4-FFF2-40B4-BE49-F238E27FC236}">
                  <a16:creationId xmlns:a16="http://schemas.microsoft.com/office/drawing/2014/main" id="{234BA40C-9489-419D-807D-083D1E9536BE}"/>
                </a:ext>
              </a:extLst>
            </p:cNvPr>
            <p:cNvSpPr txBox="1">
              <a:spLocks/>
            </p:cNvSpPr>
            <p:nvPr/>
          </p:nvSpPr>
          <p:spPr>
            <a:xfrm>
              <a:off x="1213257" y="5131946"/>
              <a:ext cx="1507966" cy="1628644"/>
            </a:xfrm>
            <a:prstGeom prst="rect">
              <a:avLst/>
            </a:prstGeom>
          </p:spPr>
          <p:txBody>
            <a:bodyPr/>
            <a:lstStyle>
              <a:lvl1pPr marL="719852" indent="-719852" algn="l" defTabSz="1015796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44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439709" indent="-639872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55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19611" indent="-479904" algn="l" defTabSz="1015796" rtl="0" eaLnBrk="1" latinLnBrk="0" hangingPunct="1">
                <a:spcBef>
                  <a:spcPct val="20000"/>
                </a:spcBef>
                <a:buClr>
                  <a:srgbClr val="464749"/>
                </a:buClr>
                <a:buFont typeface="PF BeauSans Pro Bbook" pitchFamily="50" charset="0"/>
                <a:buChar char="–"/>
                <a:defRPr sz="3109" kern="1200">
                  <a:solidFill>
                    <a:srgbClr val="464749"/>
                  </a:solidFill>
                  <a:latin typeface="PFBeauSansPro-Italic" pitchFamily="50" charset="0"/>
                  <a:ea typeface="+mn-ea"/>
                  <a:cs typeface="+mn-cs"/>
                </a:defRPr>
              </a:lvl3pPr>
              <a:lvl4pPr marL="1919611" indent="-479904" algn="l" defTabSz="1015796" rtl="0" eaLnBrk="1" latinLnBrk="0" hangingPunct="1">
                <a:spcBef>
                  <a:spcPct val="20000"/>
                </a:spcBef>
                <a:buClr>
                  <a:srgbClr val="E64117"/>
                </a:buClr>
                <a:buFont typeface="Wingdings 3" panose="05040102010807070707" pitchFamily="18" charset="2"/>
                <a:buChar char=""/>
                <a:defRPr sz="3109" kern="1200">
                  <a:solidFill>
                    <a:srgbClr val="E64117"/>
                  </a:solidFill>
                  <a:latin typeface="+mn-lt"/>
                  <a:ea typeface="+mn-ea"/>
                  <a:cs typeface="+mn-cs"/>
                </a:defRPr>
              </a:lvl4pPr>
              <a:lvl5pPr marL="2285537" indent="-253947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88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93435" indent="-253947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88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01330" indent="-253947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88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09228" indent="-253947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88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17123" indent="-253947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88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1579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УЦ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: </a:t>
              </a:r>
            </a:p>
            <a:p>
              <a:pPr marL="0" marR="0" lvl="0" indent="0" algn="l" defTabSz="101579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-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MSCA</a:t>
              </a:r>
            </a:p>
            <a:p>
              <a:pPr marL="0" marR="0" lvl="0" indent="0" algn="l" defTabSz="101579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-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EJBCA</a:t>
              </a:r>
            </a:p>
            <a:p>
              <a:pPr marL="0" marR="0" lvl="0" indent="0" algn="l" defTabSz="101579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-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DogTag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+mn-cs"/>
              </a:endParaRPr>
            </a:p>
            <a:p>
              <a:pPr marL="719852" marR="0" lvl="0" indent="-719852" algn="l" defTabSz="101579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endParaRPr kumimoji="0" lang="ru-RU" sz="444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D2D9484-499F-4CE8-A8C7-D160AA9338AB}"/>
              </a:ext>
            </a:extLst>
          </p:cNvPr>
          <p:cNvGrpSpPr/>
          <p:nvPr/>
        </p:nvGrpSpPr>
        <p:grpSpPr>
          <a:xfrm>
            <a:off x="12291204" y="9368270"/>
            <a:ext cx="2067713" cy="2555669"/>
            <a:chOff x="5986656" y="3242221"/>
            <a:chExt cx="2903583" cy="2555669"/>
          </a:xfrm>
        </p:grpSpPr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F9B8B137-01AC-43E9-9DAC-E8737A77011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86656" y="3242221"/>
              <a:ext cx="2903583" cy="25556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Текст 16">
              <a:extLst>
                <a:ext uri="{FF2B5EF4-FFF2-40B4-BE49-F238E27FC236}">
                  <a16:creationId xmlns:a16="http://schemas.microsoft.com/office/drawing/2014/main" id="{94E54C0C-38E7-4490-8C15-D778D162B119}"/>
                </a:ext>
              </a:extLst>
            </p:cNvPr>
            <p:cNvSpPr txBox="1">
              <a:spLocks/>
            </p:cNvSpPr>
            <p:nvPr/>
          </p:nvSpPr>
          <p:spPr>
            <a:xfrm>
              <a:off x="6062648" y="4306392"/>
              <a:ext cx="2493827" cy="1090525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4889" b="0" kern="1200">
                  <a:solidFill>
                    <a:schemeClr val="bg1"/>
                  </a:solidFill>
                  <a:latin typeface="PT Sans" panose="020B0503020203020204" pitchFamily="34" charset="0"/>
                  <a:ea typeface="+mn-ea"/>
                  <a:cs typeface="+mn-cs"/>
                </a:defRPr>
              </a:lvl1pPr>
              <a:lvl2pPr marL="1100308" indent="0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4777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00616" indent="0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4334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300924" indent="0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887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401232" indent="0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887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501540" indent="0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887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601845" indent="0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887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702156" indent="0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887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802464" indent="0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887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1579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Домены: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+mn-cs"/>
              </a:endParaRPr>
            </a:p>
            <a:p>
              <a:pPr marL="0" marR="0" lvl="0" indent="0" algn="l" defTabSz="101579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-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Microsoft AD</a:t>
              </a:r>
            </a:p>
            <a:p>
              <a:pPr marL="0" marR="0" lvl="0" indent="0" algn="l" defTabSz="101579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-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Samba AD</a:t>
              </a:r>
            </a:p>
            <a:p>
              <a:pPr marL="0" marR="0" lvl="0" indent="0" algn="l" defTabSz="101579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-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FreeIPA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+mn-cs"/>
              </a:endParaRPr>
            </a:p>
            <a:p>
              <a:pPr marL="0" marR="0" lvl="0" indent="0" algn="ctr" defTabSz="101579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ru-RU" sz="4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B82F265-F250-47B2-A434-BB3611450DB7}"/>
              </a:ext>
            </a:extLst>
          </p:cNvPr>
          <p:cNvGrpSpPr/>
          <p:nvPr/>
        </p:nvGrpSpPr>
        <p:grpSpPr>
          <a:xfrm>
            <a:off x="189829" y="6277635"/>
            <a:ext cx="4087302" cy="2957188"/>
            <a:chOff x="1872303" y="3003189"/>
            <a:chExt cx="4196065" cy="3170858"/>
          </a:xfrm>
        </p:grpSpPr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A630775C-734F-4832-B2F2-F733E2C878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72303" y="3003189"/>
              <a:ext cx="4145736" cy="31708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Текст 16">
              <a:extLst>
                <a:ext uri="{FF2B5EF4-FFF2-40B4-BE49-F238E27FC236}">
                  <a16:creationId xmlns:a16="http://schemas.microsoft.com/office/drawing/2014/main" id="{E29312C2-42AC-4C88-8813-A0735796B854}"/>
                </a:ext>
              </a:extLst>
            </p:cNvPr>
            <p:cNvSpPr txBox="1">
              <a:spLocks/>
            </p:cNvSpPr>
            <p:nvPr/>
          </p:nvSpPr>
          <p:spPr>
            <a:xfrm>
              <a:off x="2129607" y="3413986"/>
              <a:ext cx="3938761" cy="2109482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4889" b="0" kern="1200">
                  <a:solidFill>
                    <a:schemeClr val="bg1"/>
                  </a:solidFill>
                  <a:latin typeface="PT Sans" panose="020B0503020203020204" pitchFamily="34" charset="0"/>
                  <a:ea typeface="+mn-ea"/>
                  <a:cs typeface="+mn-cs"/>
                </a:defRPr>
              </a:lvl1pPr>
              <a:lvl2pPr marL="1100308" indent="0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4777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00616" indent="0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4334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300924" indent="0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887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401232" indent="0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887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501540" indent="0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887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601845" indent="0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887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702156" indent="0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887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802464" indent="0" algn="l" defTabSz="1015796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887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1579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ОС Клиента: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+mn-cs"/>
              </a:endParaRPr>
            </a:p>
            <a:p>
              <a:pPr marL="685800" marR="0" lvl="0" indent="-685800" algn="l" defTabSz="101579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РЕД ОС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7.2,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РЕД ОС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 7.3</a:t>
              </a:r>
            </a:p>
            <a:p>
              <a:pPr marL="685800" marR="0" lvl="0" indent="-685800" algn="l" defTabSz="101579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Astra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Linux 1.6 SE</a:t>
              </a:r>
            </a:p>
            <a:p>
              <a:pPr marL="685800" marR="0" lvl="0" indent="-685800" algn="l" defTabSz="101579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Аль 8 СП</a:t>
              </a:r>
            </a:p>
            <a:p>
              <a:pPr marL="685800" marR="0" lvl="0" indent="-685800" algn="l" defTabSz="101579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" panose="020B0503020203020204" pitchFamily="34" charset="0"/>
                  <a:ea typeface="+mn-ea"/>
                  <a:cs typeface="+mn-cs"/>
                </a:rPr>
                <a:t>ОСнова</a:t>
              </a:r>
              <a:endParaRPr kumimoji="0" lang="ru-RU" sz="4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FD794BF-6BA8-4A30-B490-E4E4E3BB3A25}"/>
              </a:ext>
            </a:extLst>
          </p:cNvPr>
          <p:cNvGrpSpPr/>
          <p:nvPr/>
        </p:nvGrpSpPr>
        <p:grpSpPr>
          <a:xfrm>
            <a:off x="2703185" y="4115474"/>
            <a:ext cx="9416503" cy="7814748"/>
            <a:chOff x="11832179" y="3744822"/>
            <a:chExt cx="9537436" cy="728156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79BA7EFD-9F23-42B0-86C6-2206194C2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826298" y="4274384"/>
              <a:ext cx="1543317" cy="112241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91235B9-F0D9-457C-BAA6-CC734D443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826297" y="9557327"/>
              <a:ext cx="1543317" cy="1122412"/>
            </a:xfrm>
            <a:prstGeom prst="rect">
              <a:avLst/>
            </a:prstGeom>
            <a:effectLst>
              <a:reflection blurRad="127000" stA="45000" endPos="65000" dist="50800" dir="5400000" sy="-100000" algn="bl" rotWithShape="0"/>
            </a:effectLst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474E45A-6F5B-4D2A-A6AE-C66D698DB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094581" y="4174042"/>
              <a:ext cx="1111401" cy="132309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66944CD-7171-48CC-8EB4-CD6A20C63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07087" y="4279645"/>
              <a:ext cx="1579403" cy="1332621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33E550B8-57BB-4B0E-A973-AB398799E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405541" y="6628478"/>
              <a:ext cx="829522" cy="829522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7FA409EF-78E6-4102-BAAC-41519D081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832179" y="8926904"/>
              <a:ext cx="1954311" cy="63042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38DA582-9F47-487B-8144-821E72402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832179" y="9723515"/>
              <a:ext cx="1954311" cy="1302874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F0FD41F-BB7E-458A-9205-2196E3E4B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4154943" y="10050287"/>
              <a:ext cx="1512957" cy="976101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B60D946-3174-4662-904C-1CD1E4F6B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4226951" y="8783860"/>
              <a:ext cx="1403015" cy="1122412"/>
            </a:xfrm>
            <a:prstGeom prst="rect">
              <a:avLst/>
            </a:prstGeom>
          </p:spPr>
        </p:pic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C9209561-64FC-46AB-A712-761622766DFB}"/>
                </a:ext>
              </a:extLst>
            </p:cNvPr>
            <p:cNvCxnSpPr>
              <a:cxnSpLocks/>
            </p:cNvCxnSpPr>
            <p:nvPr/>
          </p:nvCxnSpPr>
          <p:spPr>
            <a:xfrm>
              <a:off x="13944251" y="4986054"/>
              <a:ext cx="2150330" cy="0"/>
            </a:xfrm>
            <a:prstGeom prst="straightConnector1">
              <a:avLst/>
            </a:prstGeom>
            <a:ln w="76200" cap="rnd">
              <a:solidFill>
                <a:srgbClr val="E64117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D21C8AAF-BEA0-4FB4-99C2-85463876AD6E}"/>
                </a:ext>
              </a:extLst>
            </p:cNvPr>
            <p:cNvCxnSpPr>
              <a:cxnSpLocks/>
            </p:cNvCxnSpPr>
            <p:nvPr/>
          </p:nvCxnSpPr>
          <p:spPr>
            <a:xfrm>
              <a:off x="17395303" y="5053454"/>
              <a:ext cx="2430994" cy="0"/>
            </a:xfrm>
            <a:prstGeom prst="straightConnector1">
              <a:avLst/>
            </a:prstGeom>
            <a:ln w="76200" cap="rnd">
              <a:solidFill>
                <a:srgbClr val="E64117"/>
              </a:solidFill>
              <a:round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C8173B37-4D06-4504-AC9D-43DB26EEF1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58799" y="7280221"/>
              <a:ext cx="1546742" cy="1503639"/>
            </a:xfrm>
            <a:prstGeom prst="straightConnector1">
              <a:avLst/>
            </a:prstGeom>
            <a:ln w="76200" cap="rnd">
              <a:solidFill>
                <a:srgbClr val="E64117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E9D9AA98-9A5E-4220-BA57-1F8610D29D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35065" y="5612266"/>
              <a:ext cx="1111400" cy="1004655"/>
            </a:xfrm>
            <a:prstGeom prst="straightConnector1">
              <a:avLst/>
            </a:prstGeom>
            <a:ln w="76200" cap="rnd">
              <a:solidFill>
                <a:srgbClr val="E64117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2A1DE504-517F-4DC0-B38B-FBCEE7D53A39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20597957" y="5396796"/>
              <a:ext cx="0" cy="4160531"/>
            </a:xfrm>
            <a:prstGeom prst="straightConnector1">
              <a:avLst/>
            </a:prstGeom>
            <a:ln w="76200" cap="rnd">
              <a:solidFill>
                <a:srgbClr val="464749"/>
              </a:solidFill>
              <a:prstDash val="dash"/>
              <a:round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4C626260-C049-43EE-9794-9E870336FF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205982" y="5497138"/>
              <a:ext cx="2620315" cy="4060189"/>
            </a:xfrm>
            <a:prstGeom prst="straightConnector1">
              <a:avLst/>
            </a:prstGeom>
            <a:ln w="76200" cap="rnd">
              <a:solidFill>
                <a:srgbClr val="464749"/>
              </a:solidFill>
              <a:prstDash val="dash"/>
              <a:round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09046359-BAEB-43B6-8A95-EF52F4BF48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67900" y="10194304"/>
              <a:ext cx="415839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prstDash val="dash"/>
              <a:round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52D993-46C7-4401-93B1-244EA700FD1F}"/>
                </a:ext>
              </a:extLst>
            </p:cNvPr>
            <p:cNvSpPr txBox="1"/>
            <p:nvPr/>
          </p:nvSpPr>
          <p:spPr>
            <a:xfrm>
              <a:off x="16205945" y="3744822"/>
              <a:ext cx="800981" cy="412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98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JMS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0C8012F-51F3-46DC-BC77-EA41F436B47F}"/>
                </a:ext>
              </a:extLst>
            </p:cNvPr>
            <p:cNvSpPr txBox="1"/>
            <p:nvPr/>
          </p:nvSpPr>
          <p:spPr>
            <a:xfrm>
              <a:off x="14563463" y="8335662"/>
              <a:ext cx="729990" cy="412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98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ASL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8CF044-9232-41B1-9BE1-2D00DBD8F90F}"/>
              </a:ext>
            </a:extLst>
          </p:cNvPr>
          <p:cNvSpPr/>
          <p:nvPr/>
        </p:nvSpPr>
        <p:spPr>
          <a:xfrm>
            <a:off x="14909641" y="4614760"/>
            <a:ext cx="7643749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BeauSans Pro SemiBold"/>
                <a:ea typeface="+mn-ea"/>
                <a:cs typeface="+mn-cs"/>
              </a:rPr>
              <a:t>Генерация</a:t>
            </a:r>
            <a:r>
              <a:rPr kumimoji="0" lang="ru-RU" sz="3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</a:t>
            </a:r>
            <a:r>
              <a:rPr kumimoji="0" lang="ru-RU" sz="3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BeauSans Pro SemiBold"/>
                <a:ea typeface="+mn-ea"/>
                <a:cs typeface="+mn-cs"/>
              </a:rPr>
              <a:t>сертификата</a:t>
            </a:r>
            <a:r>
              <a:rPr kumimoji="0" lang="ru-RU" sz="3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</a:t>
            </a:r>
          </a:p>
          <a:p>
            <a:pPr marL="742950" marR="0" lvl="0" indent="-74295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Администратор безопасности через консоль управления JaCarta </a:t>
            </a:r>
            <a:r>
              <a:rPr kumimoji="0" lang="ru-RU" sz="20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Management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</a:t>
            </a:r>
            <a:r>
              <a:rPr kumimoji="0" lang="ru-RU" sz="20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System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</a:t>
            </a: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создаёт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на смарт-карте или USB-токене закрытый ключ и формирует CSR-запрос</a:t>
            </a:r>
          </a:p>
          <a:p>
            <a:pPr marL="742950" marR="0" lvl="0" indent="-74295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JMS передает CSR-запрос в удостоверяющий центр</a:t>
            </a:r>
          </a:p>
          <a:p>
            <a:pPr marL="742950" marR="0" lvl="0" indent="-74295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Удостоверяющий центр возвращает в JMS сертификат пользователя</a:t>
            </a:r>
          </a:p>
          <a:p>
            <a:pPr marL="742950" marR="0" lvl="0" indent="-74295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JMS записывает полученный сертификат пользователя в </a:t>
            </a: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защищённую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память электронного ключа JaCarta</a:t>
            </a:r>
          </a:p>
          <a:p>
            <a:pPr marL="742950" marR="0" lvl="0" indent="-74295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ЭК передаётся пользователю</a:t>
            </a:r>
          </a:p>
          <a:p>
            <a:pPr marL="0" marR="0" lvl="0" indent="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BeauSans Pro SemiBold"/>
                <a:ea typeface="+mn-ea"/>
                <a:cs typeface="+mn-cs"/>
              </a:rPr>
              <a:t>Аутентификация</a:t>
            </a:r>
            <a:r>
              <a:rPr kumimoji="0" lang="ru-RU" sz="3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BeauSans Pro SemiBold"/>
                <a:ea typeface="+mn-ea"/>
                <a:cs typeface="+mn-cs"/>
              </a:rPr>
              <a:t> </a:t>
            </a:r>
          </a:p>
          <a:p>
            <a:pPr marL="742950" marR="0" lvl="0" indent="-74295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Пользователь получил смарт-карту или токен и подключает его к своему рабочему ПК с настроенным Aladdin SecurLogon</a:t>
            </a:r>
          </a:p>
          <a:p>
            <a:pPr marL="742950" marR="0" lvl="0" indent="-74295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Для входа в домен пользователь инициирует запрос на аутентификацию</a:t>
            </a:r>
          </a:p>
          <a:p>
            <a:pPr marL="742950" marR="0" lvl="0" indent="-74295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Сервер отправляет пользователю набор данных с запросом их подписать</a:t>
            </a:r>
          </a:p>
          <a:p>
            <a:pPr marL="742950" marR="0" lvl="0" indent="-74295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Пользователь вводит 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PIN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-код для доступа к закрытому </a:t>
            </a: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ключу,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которым подписывается запрос</a:t>
            </a:r>
          </a:p>
          <a:p>
            <a:pPr marL="742950" marR="0" lvl="0" indent="-74295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Подписанный запрос передаётся на сервер</a:t>
            </a:r>
          </a:p>
          <a:p>
            <a:pPr marL="742950" marR="0" lvl="0" indent="-74295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Сервер проверяет подпись и в случае успеха аутентифицирует пользователя</a:t>
            </a:r>
          </a:p>
        </p:txBody>
      </p:sp>
    </p:spTree>
    <p:extLst>
      <p:ext uri="{BB962C8B-B14F-4D97-AF65-F5344CB8AC3E}">
        <p14:creationId xmlns:p14="http://schemas.microsoft.com/office/powerpoint/2010/main" val="576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1756" y="1049289"/>
            <a:ext cx="19918896" cy="1656184"/>
          </a:xfrm>
        </p:spPr>
        <p:txBody>
          <a:bodyPr/>
          <a:lstStyle/>
          <a:p>
            <a:r>
              <a:rPr lang="en-US" sz="6000" dirty="0">
                <a:solidFill>
                  <a:srgbClr val="6C6D70"/>
                </a:solidFill>
              </a:rPr>
              <a:t>Aladdin SecurLogon</a:t>
            </a:r>
            <a:r>
              <a:rPr lang="ru-RU" sz="6000" dirty="0">
                <a:solidFill>
                  <a:srgbClr val="6C6D70"/>
                </a:solidFill>
              </a:rPr>
              <a:t> </a:t>
            </a:r>
            <a:r>
              <a:rPr lang="en-US" sz="6000" dirty="0">
                <a:solidFill>
                  <a:srgbClr val="6C6D70"/>
                </a:solidFill>
              </a:rPr>
              <a:t/>
            </a:r>
            <a:br>
              <a:rPr lang="en-US" sz="6000" dirty="0">
                <a:solidFill>
                  <a:srgbClr val="6C6D70"/>
                </a:solidFill>
              </a:rPr>
            </a:br>
            <a:r>
              <a:rPr lang="ru-RU" sz="6000" dirty="0">
                <a:solidFill>
                  <a:srgbClr val="6C6D70"/>
                </a:solidFill>
              </a:rPr>
              <a:t>в локальной аутентификации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E550B8-57BB-4B0E-A973-AB398799E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1671" y="4079626"/>
            <a:ext cx="900940" cy="7912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FA409EF-78E6-4102-BAAC-41519D081C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5899" y="4434590"/>
            <a:ext cx="2122568" cy="6013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38DA582-9F47-487B-8144-821E724023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75899" y="5194446"/>
            <a:ext cx="2122568" cy="1242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F0FD41F-BB7E-458A-9205-2196E3E4B135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653031" y="5383960"/>
            <a:ext cx="1512462" cy="9163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B60D946-3174-4662-904C-1CD1E4F6B981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547431" y="3785592"/>
            <a:ext cx="1588392" cy="1193276"/>
          </a:xfrm>
          <a:prstGeom prst="rect">
            <a:avLst/>
          </a:prstGeom>
        </p:spPr>
      </p:pic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D21C8AAF-BEA0-4FB4-99C2-85463876AD6E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092505" y="5322691"/>
            <a:ext cx="3115340" cy="18424"/>
          </a:xfrm>
          <a:prstGeom prst="straightConnector1">
            <a:avLst/>
          </a:prstGeom>
          <a:ln w="76200" cap="rnd">
            <a:solidFill>
              <a:srgbClr val="E64117"/>
            </a:solidFill>
            <a:round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731F19E2-27B1-4FA6-8FD2-1E8F0A8210EC}"/>
              </a:ext>
            </a:extLst>
          </p:cNvPr>
          <p:cNvCxnSpPr>
            <a:cxnSpLocks/>
          </p:cNvCxnSpPr>
          <p:nvPr/>
        </p:nvCxnSpPr>
        <p:spPr>
          <a:xfrm flipH="1">
            <a:off x="15213805" y="5139345"/>
            <a:ext cx="3399435" cy="1"/>
          </a:xfrm>
          <a:prstGeom prst="straightConnector1">
            <a:avLst/>
          </a:prstGeom>
          <a:ln w="76200" cap="rnd">
            <a:solidFill>
              <a:srgbClr val="E64117"/>
            </a:solidFill>
            <a:round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AA6646-66DC-46C3-9CE2-64256CE580E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82" y="5583138"/>
            <a:ext cx="729348" cy="85406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F836EB0-B42F-46E0-940C-D56584D6B918}"/>
              </a:ext>
            </a:extLst>
          </p:cNvPr>
          <p:cNvSpPr/>
          <p:nvPr/>
        </p:nvSpPr>
        <p:spPr>
          <a:xfrm>
            <a:off x="1880321" y="8207565"/>
            <a:ext cx="86066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BeauSans Pro SemiBold"/>
                <a:ea typeface="+mn-ea"/>
                <a:cs typeface="+mn-cs"/>
              </a:rPr>
              <a:t>Настройка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E84E0F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  <a:p>
            <a:pPr marL="742950" marR="0" lvl="0" indent="-74295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Администратор безопасности на своем месте или на месте пользователя средствами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ASL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генерирует сертификат или профиль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пользователя. Сгенерированная аутентификационная информация сохраняется на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защищённом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разделе ЭК</a:t>
            </a:r>
          </a:p>
          <a:p>
            <a:pPr marL="742950" marR="0" lvl="0" indent="-74295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При отсутствии развернутой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PKI,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при генерации профиля пользователя,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задаётся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периодичность смены пароля</a:t>
            </a:r>
          </a:p>
          <a:p>
            <a:pPr marL="742950" marR="0" lvl="0" indent="-74295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Автоматическая перегенерация пароля происходит в автоматическом режиме. Пользователь может даже не знать о смене пароля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4CB760-9A32-45A3-AD74-ED8A51DA2BE1}"/>
              </a:ext>
            </a:extLst>
          </p:cNvPr>
          <p:cNvSpPr/>
          <p:nvPr/>
        </p:nvSpPr>
        <p:spPr>
          <a:xfrm>
            <a:off x="13214419" y="8082137"/>
            <a:ext cx="764428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BeauSans Pro SemiBold"/>
                <a:ea typeface="+mn-ea"/>
                <a:cs typeface="+mn-cs"/>
              </a:rPr>
              <a:t>Аутентификация </a:t>
            </a:r>
          </a:p>
          <a:p>
            <a:pPr marL="742950" marR="0" lvl="0" indent="-74295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Пользователь получил смарт-карту или токен и подключает его к своему рабочему ПК с настроенным Aladdin SecurLogon</a:t>
            </a:r>
          </a:p>
          <a:p>
            <a:pPr marL="742950" marR="0" lvl="0" indent="-74295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Для входа в ОС пользователь подключает ЭК к рабочему месту и вводит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PIN-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код</a:t>
            </a:r>
          </a:p>
          <a:p>
            <a:pPr marL="742950" marR="0" lvl="0" indent="-74295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В зависимости от выбранной политики входа и выбранного способа аутентификации происходит сопоставление данных на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защищённом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разделе ЭК и ОС</a:t>
            </a:r>
          </a:p>
          <a:p>
            <a:pPr marL="742950" marR="0" lvl="0" indent="-74295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При успешной аутентификации пользователю предоставляется доступ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к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рабочему столу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2F5F77C-D851-4DC4-AB97-4FE6BF961AF7}"/>
              </a:ext>
            </a:extLst>
          </p:cNvPr>
          <p:cNvGrpSpPr/>
          <p:nvPr/>
        </p:nvGrpSpPr>
        <p:grpSpPr>
          <a:xfrm>
            <a:off x="7185815" y="3322137"/>
            <a:ext cx="8027990" cy="4001071"/>
            <a:chOff x="7185815" y="3821030"/>
            <a:chExt cx="8027990" cy="4001071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0B272F16-AE67-4F84-9AB5-37B2C209E568}"/>
                </a:ext>
              </a:extLst>
            </p:cNvPr>
            <p:cNvSpPr/>
            <p:nvPr/>
          </p:nvSpPr>
          <p:spPr>
            <a:xfrm>
              <a:off x="7185815" y="3821030"/>
              <a:ext cx="8027990" cy="4001071"/>
            </a:xfrm>
            <a:prstGeom prst="rect">
              <a:avLst/>
            </a:prstGeom>
            <a:solidFill>
              <a:srgbClr val="E84E0F"/>
            </a:solidFill>
            <a:ln>
              <a:solidFill>
                <a:srgbClr val="E84E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98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899" b="0" i="0" u="none" strike="noStrike" kern="1200" cap="none" spc="0" normalizeH="0" baseline="0" noProof="0">
                <a:ln>
                  <a:solidFill>
                    <a:srgbClr val="ED500F"/>
                  </a:solidFill>
                </a:ln>
                <a:solidFill>
                  <a:srgbClr val="E84E0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4A89D47-D3F0-4A43-8C7F-9FEC7D336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07845" y="3857914"/>
              <a:ext cx="7990311" cy="3964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1722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026254" y="1033675"/>
            <a:ext cx="19918896" cy="1656184"/>
          </a:xfrm>
        </p:spPr>
        <p:txBody>
          <a:bodyPr/>
          <a:lstStyle/>
          <a:p>
            <a:r>
              <a:rPr lang="ru-RU" sz="5400" dirty="0">
                <a:solidFill>
                  <a:srgbClr val="6C6D70"/>
                </a:solidFill>
              </a:rPr>
              <a:t>Что получает пользователь, применяя </a:t>
            </a:r>
            <a:r>
              <a:rPr lang="en-US" sz="5400" dirty="0">
                <a:solidFill>
                  <a:srgbClr val="6C6D70"/>
                </a:solidFill>
              </a:rPr>
              <a:t>Aladdin SecurLogon</a:t>
            </a:r>
            <a:endParaRPr lang="x-none" sz="5400" dirty="0">
              <a:solidFill>
                <a:srgbClr val="6C6D70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276B193-01E6-4A60-B26B-D97C5753623E}"/>
              </a:ext>
            </a:extLst>
          </p:cNvPr>
          <p:cNvGrpSpPr/>
          <p:nvPr/>
        </p:nvGrpSpPr>
        <p:grpSpPr>
          <a:xfrm>
            <a:off x="582651" y="2489446"/>
            <a:ext cx="8561786" cy="1731244"/>
            <a:chOff x="582651" y="2489446"/>
            <a:chExt cx="8561786" cy="1731244"/>
          </a:xfrm>
        </p:grpSpPr>
        <p:pic>
          <p:nvPicPr>
            <p:cNvPr id="36" name="Рисунок 7" descr="Рисунок 7">
              <a:extLst>
                <a:ext uri="{FF2B5EF4-FFF2-40B4-BE49-F238E27FC236}">
                  <a16:creationId xmlns:a16="http://schemas.microsoft.com/office/drawing/2014/main" id="{3CF046F3-B988-454F-86BA-249B7032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963839" y="2489446"/>
              <a:ext cx="8180598" cy="173124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8" name="TextBox 45">
              <a:extLst>
                <a:ext uri="{FF2B5EF4-FFF2-40B4-BE49-F238E27FC236}">
                  <a16:creationId xmlns:a16="http://schemas.microsoft.com/office/drawing/2014/main" id="{DCA8084F-B59D-4B69-AC2C-03A68354F8B2}"/>
                </a:ext>
              </a:extLst>
            </p:cNvPr>
            <p:cNvSpPr txBox="1"/>
            <p:nvPr/>
          </p:nvSpPr>
          <p:spPr>
            <a:xfrm>
              <a:off x="582651" y="2561456"/>
              <a:ext cx="8180598" cy="1639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0009" tIns="80009" rIns="80009" bIns="80009">
              <a:spAutoFit/>
            </a:bodyPr>
            <a:lstStyle>
              <a:lvl1pPr algn="l" defTabSz="1778000">
                <a:defRPr sz="3000">
                  <a:solidFill>
                    <a:srgbClr val="000000"/>
                  </a:solidFill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pPr marL="1374270" marR="0" lvl="3" indent="-675871" algn="l" defTabSz="776097" rtl="0" eaLnBrk="1" fontAlgn="auto" latinLnBrk="0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ClrTx/>
                <a:buSzPct val="124000"/>
                <a:buFontTx/>
                <a:buChar char="✓"/>
                <a:tabLst/>
                <a:defRPr sz="2910"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501C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  <a:sym typeface="PT Sans"/>
                </a:rPr>
                <a:t>Повышение</a:t>
              </a: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9501C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  <a:sym typeface="PT Sans"/>
                </a:rPr>
                <a:t> </a:t>
              </a: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501C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  <a:sym typeface="PT Sans"/>
                </a:rPr>
                <a:t>общего уровня безопасности</a:t>
              </a:r>
            </a:p>
            <a:p>
              <a:pPr marL="1979613" marR="0" lvl="2" indent="-384175" algn="l" defTabSz="198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- за </a:t>
              </a:r>
              <a:r>
                <a:rPr kumimoji="0" lang="ru-RU" sz="2267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счёт </a:t>
              </a:r>
              <a:r>
                <a:rPr kumimoji="0" lang="ru-RU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перехода от простых паролей к 2ФА</a:t>
              </a:r>
              <a:endParaRPr kumimoji="0" lang="en-US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endParaRPr>
            </a:p>
            <a:p>
              <a:pPr marL="1595438" marR="0" lvl="2" indent="0" algn="l" defTabSz="198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- автоматическая блокировка ПК</a:t>
              </a:r>
              <a:endParaRPr kumimoji="0" lang="en-US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endParaRPr>
            </a:p>
            <a:p>
              <a:pPr marL="1595438" marR="0" lvl="2" indent="0" algn="l" defTabSz="198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- автоматическая генерация и смена пароля</a:t>
              </a:r>
              <a:endParaRPr kumimoji="0" lang="en-US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8656762-6717-43A4-8782-9FE8D39D9C8E}"/>
              </a:ext>
            </a:extLst>
          </p:cNvPr>
          <p:cNvGrpSpPr/>
          <p:nvPr/>
        </p:nvGrpSpPr>
        <p:grpSpPr>
          <a:xfrm>
            <a:off x="14739617" y="9098467"/>
            <a:ext cx="8180598" cy="2528393"/>
            <a:chOff x="14103797" y="9096168"/>
            <a:chExt cx="8180598" cy="2528393"/>
          </a:xfrm>
        </p:grpSpPr>
        <p:pic>
          <p:nvPicPr>
            <p:cNvPr id="32" name="Рисунок 7" descr="Рисунок 7">
              <a:extLst>
                <a:ext uri="{FF2B5EF4-FFF2-40B4-BE49-F238E27FC236}">
                  <a16:creationId xmlns:a16="http://schemas.microsoft.com/office/drawing/2014/main" id="{2CCCCE91-0DA5-4E05-BF76-9205E08C1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03797" y="9096168"/>
              <a:ext cx="8180598" cy="217951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3" name="TextBox 45">
              <a:extLst>
                <a:ext uri="{FF2B5EF4-FFF2-40B4-BE49-F238E27FC236}">
                  <a16:creationId xmlns:a16="http://schemas.microsoft.com/office/drawing/2014/main" id="{7FC6FB48-5B94-436E-B2C8-CADBB15FE0E7}"/>
                </a:ext>
              </a:extLst>
            </p:cNvPr>
            <p:cNvSpPr txBox="1"/>
            <p:nvPr/>
          </p:nvSpPr>
          <p:spPr>
            <a:xfrm>
              <a:off x="14543075" y="9208261"/>
              <a:ext cx="7659995" cy="24163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0009" tIns="80009" rIns="80009" bIns="80009">
              <a:spAutoFit/>
            </a:bodyPr>
            <a:lstStyle>
              <a:lvl1pPr algn="l" defTabSz="1778000">
                <a:defRPr sz="3000">
                  <a:solidFill>
                    <a:srgbClr val="000000"/>
                  </a:solidFill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pPr marL="1374270" marR="0" lvl="3" indent="-675871" algn="l" defTabSz="776097" rtl="0" eaLnBrk="1" fontAlgn="auto" latinLnBrk="0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ClrTx/>
                <a:buSzPct val="124000"/>
                <a:buFontTx/>
                <a:buChar char="✓"/>
                <a:tabLst/>
                <a:defRPr sz="2910"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501C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  <a:sym typeface="PT Sans"/>
                </a:rPr>
                <a:t>Поддержка отечественных ОС</a:t>
              </a:r>
            </a:p>
            <a:p>
              <a:pPr marL="1595438" marR="0" lvl="2" indent="0" algn="l" defTabSz="198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- РЕД ОС 7.2, РЕД ОС 7.3</a:t>
              </a:r>
            </a:p>
            <a:p>
              <a:pPr marL="1595438" marR="0" lvl="2" indent="0" algn="l" defTabSz="198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- Astra Linux 1.6 SE</a:t>
              </a:r>
            </a:p>
            <a:p>
              <a:pPr marL="1595438" marR="0" lvl="2" indent="0" algn="l" defTabSz="198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- Аль 8 СП</a:t>
              </a:r>
            </a:p>
            <a:p>
              <a:pPr marL="1595438" marR="0" lvl="2" indent="0" algn="l" defTabSz="198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- ОСнова</a:t>
              </a:r>
            </a:p>
            <a:p>
              <a:pPr marL="1374270" marR="0" lvl="3" indent="-675871" algn="l" defTabSz="776097" rtl="0" eaLnBrk="1" fontAlgn="auto" latinLnBrk="0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ClrTx/>
                <a:buSzPct val="124000"/>
                <a:buFontTx/>
                <a:buChar char="✓"/>
                <a:tabLst/>
                <a:defRPr sz="2910"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9501C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F214DEF-B7F6-416C-8EC7-B748C0DFB220}"/>
              </a:ext>
            </a:extLst>
          </p:cNvPr>
          <p:cNvGrpSpPr/>
          <p:nvPr/>
        </p:nvGrpSpPr>
        <p:grpSpPr>
          <a:xfrm>
            <a:off x="506451" y="5544519"/>
            <a:ext cx="8637986" cy="1068159"/>
            <a:chOff x="506451" y="6740513"/>
            <a:chExt cx="8637986" cy="1068159"/>
          </a:xfrm>
        </p:grpSpPr>
        <p:pic>
          <p:nvPicPr>
            <p:cNvPr id="58" name="Рисунок 7" descr="Рисунок 7">
              <a:extLst>
                <a:ext uri="{FF2B5EF4-FFF2-40B4-BE49-F238E27FC236}">
                  <a16:creationId xmlns:a16="http://schemas.microsoft.com/office/drawing/2014/main" id="{105B67AB-4341-4C0D-AD1B-D43C9D1EA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963839" y="6740513"/>
              <a:ext cx="8180598" cy="106815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5" name="TextBox 45">
              <a:extLst>
                <a:ext uri="{FF2B5EF4-FFF2-40B4-BE49-F238E27FC236}">
                  <a16:creationId xmlns:a16="http://schemas.microsoft.com/office/drawing/2014/main" id="{93097AAD-5D70-4599-BCD9-686563B52AF6}"/>
                </a:ext>
              </a:extLst>
            </p:cNvPr>
            <p:cNvSpPr txBox="1"/>
            <p:nvPr/>
          </p:nvSpPr>
          <p:spPr>
            <a:xfrm>
              <a:off x="506451" y="6809928"/>
              <a:ext cx="8180598" cy="9413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0009" tIns="80009" rIns="80009" bIns="80009">
              <a:spAutoFit/>
            </a:bodyPr>
            <a:lstStyle>
              <a:lvl1pPr algn="l" defTabSz="1778000">
                <a:defRPr sz="3000">
                  <a:solidFill>
                    <a:srgbClr val="000000"/>
                  </a:solidFill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pPr marL="1374270" marR="0" lvl="3" indent="-675871" algn="l" defTabSz="776097" rtl="0" eaLnBrk="1" fontAlgn="auto" latinLnBrk="0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ClrTx/>
                <a:buSzPct val="124000"/>
                <a:buFontTx/>
                <a:buChar char="✓"/>
                <a:tabLst/>
                <a:defRPr sz="2910"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501C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Простой PIN-код </a:t>
              </a:r>
            </a:p>
            <a:p>
              <a:pPr marL="1979613" marR="0" lvl="2" indent="-384175" algn="l" defTabSz="198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- вместо сложного пароля</a:t>
              </a:r>
              <a:r>
                <a:rPr kumimoji="0" lang="en-US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 (63 </a:t>
              </a:r>
              <a:r>
                <a:rPr kumimoji="0" lang="ru-RU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символа</a:t>
              </a:r>
              <a:r>
                <a:rPr kumimoji="0" lang="en-US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)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1213299-33AB-4CFF-93EE-55AC66445B14}"/>
              </a:ext>
            </a:extLst>
          </p:cNvPr>
          <p:cNvGrpSpPr/>
          <p:nvPr/>
        </p:nvGrpSpPr>
        <p:grpSpPr>
          <a:xfrm>
            <a:off x="14739617" y="2493828"/>
            <a:ext cx="8727416" cy="1711109"/>
            <a:chOff x="14408597" y="2489448"/>
            <a:chExt cx="8727416" cy="1711109"/>
          </a:xfrm>
        </p:grpSpPr>
        <p:pic>
          <p:nvPicPr>
            <p:cNvPr id="26" name="Рисунок 7" descr="Рисунок 7">
              <a:extLst>
                <a:ext uri="{FF2B5EF4-FFF2-40B4-BE49-F238E27FC236}">
                  <a16:creationId xmlns:a16="http://schemas.microsoft.com/office/drawing/2014/main" id="{83B98F7A-16D3-4AC6-95DB-9BBEE594C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08597" y="2489448"/>
              <a:ext cx="8180598" cy="155970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7" name="TextBox 45">
              <a:extLst>
                <a:ext uri="{FF2B5EF4-FFF2-40B4-BE49-F238E27FC236}">
                  <a16:creationId xmlns:a16="http://schemas.microsoft.com/office/drawing/2014/main" id="{A691045E-A5BF-429D-8938-1E427B5B6DE9}"/>
                </a:ext>
              </a:extLst>
            </p:cNvPr>
            <p:cNvSpPr txBox="1"/>
            <p:nvPr/>
          </p:nvSpPr>
          <p:spPr>
            <a:xfrm>
              <a:off x="14678929" y="2561456"/>
              <a:ext cx="8457084" cy="1639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0009" tIns="80009" rIns="80009" bIns="80009">
              <a:spAutoFit/>
            </a:bodyPr>
            <a:lstStyle>
              <a:lvl1pPr algn="l" defTabSz="1778000">
                <a:defRPr sz="3000">
                  <a:solidFill>
                    <a:srgbClr val="000000"/>
                  </a:solidFill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pPr marL="1374270" marR="0" lvl="3" indent="-675871" algn="l" defTabSz="776097" rtl="0" eaLnBrk="1" fontAlgn="auto" latinLnBrk="0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ClrTx/>
                <a:buSzPct val="124000"/>
                <a:buFontTx/>
                <a:buChar char="✓"/>
                <a:tabLst/>
                <a:defRPr sz="2910"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501C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Быстрая установка и настройка</a:t>
              </a:r>
            </a:p>
            <a:p>
              <a:pPr marL="1943100" marR="0" lvl="2" indent="-342900" algn="l" defTabSz="198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20 минут на 1000 АРМ</a:t>
              </a:r>
            </a:p>
            <a:p>
              <a:pPr marL="1943100" marR="0" lvl="2" indent="-342900" algn="l" defTabSz="198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графический интерфейс без консоли</a:t>
              </a:r>
            </a:p>
            <a:p>
              <a:pPr marL="1943100" marR="0" lvl="2" indent="-342900" algn="l" defTabSz="198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42EE879-649B-4632-AA16-C18168054F1C}"/>
              </a:ext>
            </a:extLst>
          </p:cNvPr>
          <p:cNvGrpSpPr/>
          <p:nvPr/>
        </p:nvGrpSpPr>
        <p:grpSpPr>
          <a:xfrm>
            <a:off x="506451" y="7936507"/>
            <a:ext cx="8637986" cy="1068159"/>
            <a:chOff x="384536" y="2489448"/>
            <a:chExt cx="8637986" cy="1068159"/>
          </a:xfrm>
        </p:grpSpPr>
        <p:pic>
          <p:nvPicPr>
            <p:cNvPr id="52" name="Рисунок 7" descr="Рисунок 7">
              <a:extLst>
                <a:ext uri="{FF2B5EF4-FFF2-40B4-BE49-F238E27FC236}">
                  <a16:creationId xmlns:a16="http://schemas.microsoft.com/office/drawing/2014/main" id="{C752A9C8-4A34-4279-83F7-7EF88473C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841924" y="2489448"/>
              <a:ext cx="8180598" cy="106815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3" name="TextBox 45">
              <a:extLst>
                <a:ext uri="{FF2B5EF4-FFF2-40B4-BE49-F238E27FC236}">
                  <a16:creationId xmlns:a16="http://schemas.microsoft.com/office/drawing/2014/main" id="{0217D5B7-1D05-4119-887B-FD39BDE13908}"/>
                </a:ext>
              </a:extLst>
            </p:cNvPr>
            <p:cNvSpPr txBox="1"/>
            <p:nvPr/>
          </p:nvSpPr>
          <p:spPr>
            <a:xfrm>
              <a:off x="384536" y="2601541"/>
              <a:ext cx="8332998" cy="9413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0009" tIns="80009" rIns="80009" bIns="80009">
              <a:spAutoFit/>
            </a:bodyPr>
            <a:lstStyle>
              <a:lvl1pPr algn="l" defTabSz="1778000">
                <a:defRPr sz="3000">
                  <a:solidFill>
                    <a:srgbClr val="000000"/>
                  </a:solidFill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pPr marL="1374270" marR="0" lvl="3" indent="-675871" algn="l" defTabSz="776097" rtl="0" eaLnBrk="1" fontAlgn="auto" latinLnBrk="0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ClrTx/>
                <a:buSzPct val="124000"/>
                <a:buFontTx/>
                <a:buChar char="✓"/>
                <a:tabLst/>
                <a:defRPr sz="2910"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501C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Гибкость</a:t>
              </a: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9501C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 </a:t>
              </a: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501C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настройки</a:t>
              </a:r>
            </a:p>
            <a:p>
              <a:pPr marL="1979613" marR="0" lvl="2" indent="-379413" algn="l" defTabSz="198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 - персонализация политик входа (ЭК или пароль)</a:t>
              </a:r>
              <a:endParaRPr kumimoji="0" lang="en-US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C6F4481-99AC-4F3E-A745-B9021108FF91}"/>
              </a:ext>
            </a:extLst>
          </p:cNvPr>
          <p:cNvGrpSpPr/>
          <p:nvPr/>
        </p:nvGrpSpPr>
        <p:grpSpPr>
          <a:xfrm>
            <a:off x="14716559" y="5188522"/>
            <a:ext cx="8727416" cy="1344106"/>
            <a:chOff x="14408597" y="4506254"/>
            <a:chExt cx="8727416" cy="1344106"/>
          </a:xfrm>
        </p:grpSpPr>
        <p:pic>
          <p:nvPicPr>
            <p:cNvPr id="30" name="Рисунок 7" descr="Рисунок 7">
              <a:extLst>
                <a:ext uri="{FF2B5EF4-FFF2-40B4-BE49-F238E27FC236}">
                  <a16:creationId xmlns:a16="http://schemas.microsoft.com/office/drawing/2014/main" id="{0BECEBEC-B626-46FA-935D-70286F247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08597" y="4506254"/>
              <a:ext cx="8180598" cy="134410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6" name="TextBox 45">
              <a:extLst>
                <a:ext uri="{FF2B5EF4-FFF2-40B4-BE49-F238E27FC236}">
                  <a16:creationId xmlns:a16="http://schemas.microsoft.com/office/drawing/2014/main" id="{10AE573F-FD15-4B33-8796-B50B8BB19987}"/>
                </a:ext>
              </a:extLst>
            </p:cNvPr>
            <p:cNvSpPr txBox="1"/>
            <p:nvPr/>
          </p:nvSpPr>
          <p:spPr>
            <a:xfrm>
              <a:off x="14803015" y="4506543"/>
              <a:ext cx="8332998" cy="12902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0009" tIns="80009" rIns="80009" bIns="80009">
              <a:spAutoFit/>
            </a:bodyPr>
            <a:lstStyle>
              <a:lvl1pPr algn="l" defTabSz="1778000">
                <a:defRPr sz="3000">
                  <a:solidFill>
                    <a:srgbClr val="000000"/>
                  </a:solidFill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pPr marL="1374270" marR="0" lvl="3" indent="-675871" algn="l" defTabSz="776097" rtl="0" eaLnBrk="1" fontAlgn="auto" latinLnBrk="0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ClrTx/>
                <a:buSzPct val="124000"/>
                <a:buFontTx/>
                <a:buChar char="✓"/>
                <a:tabLst/>
                <a:defRPr sz="2910"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501C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Гетерогенные</a:t>
              </a: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9501C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 </a:t>
              </a: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501C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сети с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501C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PKI </a:t>
              </a: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501C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или без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501C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PKI</a:t>
              </a: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E9501C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endParaRPr>
            </a:p>
            <a:p>
              <a:pPr marL="1600200" marR="0" lvl="2" indent="20638" algn="l" defTabSz="198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67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- </a:t>
              </a:r>
              <a:r>
                <a:rPr kumimoji="0" lang="ru-RU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Домен: </a:t>
              </a:r>
              <a:r>
                <a:rPr kumimoji="0" lang="ru-RU" sz="22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Microso</a:t>
              </a:r>
              <a:r>
                <a:rPr kumimoji="0" lang="en-US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ft</a:t>
              </a:r>
              <a:r>
                <a:rPr kumimoji="0" lang="ru-RU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 AD, </a:t>
              </a:r>
              <a:r>
                <a:rPr kumimoji="0" lang="ru-RU" sz="22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FreeIPA</a:t>
              </a:r>
              <a:r>
                <a:rPr kumimoji="0" lang="ru-RU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, Samba AD</a:t>
              </a:r>
            </a:p>
            <a:p>
              <a:pPr marL="1600200" marR="0" lvl="2" indent="20638" algn="l" defTabSz="198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- УЦ: </a:t>
              </a:r>
              <a:r>
                <a:rPr kumimoji="0" lang="en-US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MSCA, </a:t>
              </a:r>
              <a:r>
                <a:rPr kumimoji="0" lang="en-US" sz="22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DogTAG</a:t>
              </a:r>
              <a:r>
                <a:rPr kumimoji="0" lang="en-US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, EJBCA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09BA45B-FF9C-465C-B971-D89876E4625D}"/>
              </a:ext>
            </a:extLst>
          </p:cNvPr>
          <p:cNvGrpSpPr/>
          <p:nvPr/>
        </p:nvGrpSpPr>
        <p:grpSpPr>
          <a:xfrm>
            <a:off x="14716559" y="7099124"/>
            <a:ext cx="8180598" cy="2039885"/>
            <a:chOff x="14408597" y="6523060"/>
            <a:chExt cx="8180598" cy="2039885"/>
          </a:xfrm>
        </p:grpSpPr>
        <p:pic>
          <p:nvPicPr>
            <p:cNvPr id="34" name="Рисунок 7" descr="Рисунок 7">
              <a:extLst>
                <a:ext uri="{FF2B5EF4-FFF2-40B4-BE49-F238E27FC236}">
                  <a16:creationId xmlns:a16="http://schemas.microsoft.com/office/drawing/2014/main" id="{877E7584-D478-4EAF-9455-CC4C22517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08597" y="6523060"/>
              <a:ext cx="8180598" cy="157424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9" name="TextBox 45">
              <a:extLst>
                <a:ext uri="{FF2B5EF4-FFF2-40B4-BE49-F238E27FC236}">
                  <a16:creationId xmlns:a16="http://schemas.microsoft.com/office/drawing/2014/main" id="{D07F9394-A789-472F-951E-BDE764E74074}"/>
                </a:ext>
              </a:extLst>
            </p:cNvPr>
            <p:cNvSpPr txBox="1"/>
            <p:nvPr/>
          </p:nvSpPr>
          <p:spPr>
            <a:xfrm>
              <a:off x="14870934" y="6598178"/>
              <a:ext cx="7188510" cy="19647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0009" tIns="80009" rIns="80009" bIns="80009">
              <a:spAutoFit/>
            </a:bodyPr>
            <a:lstStyle>
              <a:lvl1pPr algn="l" defTabSz="1778000">
                <a:defRPr sz="3000">
                  <a:solidFill>
                    <a:srgbClr val="000000"/>
                  </a:solidFill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pPr marL="1374270" marR="0" lvl="3" indent="-675871" algn="l" defTabSz="776097" rtl="0" eaLnBrk="1" fontAlgn="auto" latinLnBrk="0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ClrTx/>
                <a:buSzPct val="124000"/>
                <a:buFontTx/>
                <a:buChar char="✓"/>
                <a:tabLst/>
                <a:defRPr sz="2910"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501C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  <a:sym typeface="PT Sans"/>
                </a:rPr>
                <a:t>Сертифицированное ФС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501C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  <a:sym typeface="PT Sans"/>
                </a:rPr>
                <a:t>T</a:t>
              </a: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501C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  <a:sym typeface="PT Sans"/>
                </a:rPr>
                <a:t>ЭК </a:t>
              </a:r>
              <a:r>
                <a:rPr kumimoji="0" lang="ru-RU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9501C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  <a:sym typeface="PT Sans"/>
                </a:rPr>
                <a:t>ПО</a:t>
              </a:r>
            </a:p>
            <a:p>
              <a:pPr marL="1595438" marR="0" lvl="2" indent="0" algn="l" defTabSz="198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67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- работа с отечественными </a:t>
              </a:r>
            </a:p>
            <a:p>
              <a:pPr marL="1595438" marR="0" lvl="2" indent="0" algn="l" defTabSz="198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67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и </a:t>
              </a:r>
              <a:r>
                <a:rPr kumimoji="0" lang="ru-RU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зарубежными криптоалгоритмами</a:t>
              </a:r>
              <a:endParaRPr kumimoji="0" lang="en-US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endParaRPr>
            </a:p>
            <a:p>
              <a:pPr marL="1374270" marR="0" lvl="3" indent="-675871" algn="l" defTabSz="776097" rtl="0" eaLnBrk="1" fontAlgn="auto" latinLnBrk="0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ClrTx/>
                <a:buSzPct val="124000"/>
                <a:buFontTx/>
                <a:buChar char="✓"/>
                <a:tabLst/>
                <a:defRPr sz="2910"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E9501C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D86DCBA-0958-49A7-8FD8-F845F7F18CEA}"/>
              </a:ext>
            </a:extLst>
          </p:cNvPr>
          <p:cNvGrpSpPr/>
          <p:nvPr/>
        </p:nvGrpSpPr>
        <p:grpSpPr>
          <a:xfrm>
            <a:off x="506451" y="10328496"/>
            <a:ext cx="8637986" cy="1068159"/>
            <a:chOff x="384536" y="2489448"/>
            <a:chExt cx="8637986" cy="1068159"/>
          </a:xfrm>
        </p:grpSpPr>
        <p:pic>
          <p:nvPicPr>
            <p:cNvPr id="61" name="Рисунок 7" descr="Рисунок 7">
              <a:extLst>
                <a:ext uri="{FF2B5EF4-FFF2-40B4-BE49-F238E27FC236}">
                  <a16:creationId xmlns:a16="http://schemas.microsoft.com/office/drawing/2014/main" id="{027EAF5B-E6C1-4ADE-9AFA-DEC9C76EC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841924" y="2489448"/>
              <a:ext cx="8180598" cy="106815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2" name="TextBox 45">
              <a:extLst>
                <a:ext uri="{FF2B5EF4-FFF2-40B4-BE49-F238E27FC236}">
                  <a16:creationId xmlns:a16="http://schemas.microsoft.com/office/drawing/2014/main" id="{7A542A6E-E094-4DC9-8C32-16F28AB3865E}"/>
                </a:ext>
              </a:extLst>
            </p:cNvPr>
            <p:cNvSpPr txBox="1"/>
            <p:nvPr/>
          </p:nvSpPr>
          <p:spPr>
            <a:xfrm>
              <a:off x="384536" y="2601541"/>
              <a:ext cx="8332998" cy="9413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0009" tIns="80009" rIns="80009" bIns="80009">
              <a:spAutoFit/>
            </a:bodyPr>
            <a:lstStyle>
              <a:lvl1pPr algn="l" defTabSz="1778000">
                <a:defRPr sz="3000">
                  <a:solidFill>
                    <a:srgbClr val="000000"/>
                  </a:solidFill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pPr marL="1374270" marR="0" lvl="3" indent="-675871" algn="l" defTabSz="776097" rtl="0" eaLnBrk="1" fontAlgn="auto" latinLnBrk="0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ClrTx/>
                <a:buSzPct val="124000"/>
                <a:buFontTx/>
                <a:buChar char="✓"/>
                <a:tabLst/>
                <a:defRPr sz="2910"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501C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Подключение по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501C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RDP </a:t>
              </a: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E9501C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endParaRPr>
            </a:p>
            <a:p>
              <a:pPr marL="1600200" marR="0" lvl="2" indent="0" algn="l" defTabSz="198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- используя данные с </a:t>
              </a:r>
              <a:r>
                <a:rPr kumimoji="0" lang="ru-RU" sz="2267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защищённого </a:t>
              </a:r>
              <a:r>
                <a:rPr kumimoji="0" lang="ru-RU" sz="22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раздела ЭК</a:t>
              </a:r>
              <a:endParaRPr kumimoji="0" lang="en-US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endParaRPr>
            </a:p>
          </p:txBody>
        </p:sp>
      </p:grpSp>
      <p:pic>
        <p:nvPicPr>
          <p:cNvPr id="66" name="Рисунок 26" descr="Рисунок 26">
            <a:extLst>
              <a:ext uri="{FF2B5EF4-FFF2-40B4-BE49-F238E27FC236}">
                <a16:creationId xmlns:a16="http://schemas.microsoft.com/office/drawing/2014/main" id="{C55E5932-4EFB-4607-8371-6FE7AE086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3962">
            <a:off x="11986972" y="6462601"/>
            <a:ext cx="5501809" cy="1618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Рисунок 26" descr="Рисунок 26">
            <a:extLst>
              <a:ext uri="{FF2B5EF4-FFF2-40B4-BE49-F238E27FC236}">
                <a16:creationId xmlns:a16="http://schemas.microsoft.com/office/drawing/2014/main" id="{E48F58CF-C0A8-4B60-A2A6-291F7D886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01367">
            <a:off x="11940033" y="7747279"/>
            <a:ext cx="5534667" cy="2149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Рисунок 26" descr="Рисунок 26">
            <a:extLst>
              <a:ext uri="{FF2B5EF4-FFF2-40B4-BE49-F238E27FC236}">
                <a16:creationId xmlns:a16="http://schemas.microsoft.com/office/drawing/2014/main" id="{CB125389-97E5-4BCC-B06A-92DC6F436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5781">
            <a:off x="12746104" y="5456542"/>
            <a:ext cx="3778261" cy="1170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Рисунок 26" descr="Рисунок 26">
            <a:extLst>
              <a:ext uri="{FF2B5EF4-FFF2-40B4-BE49-F238E27FC236}">
                <a16:creationId xmlns:a16="http://schemas.microsoft.com/office/drawing/2014/main" id="{E5121302-F2B1-44EB-84B7-790480BC8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74354">
            <a:off x="11529799" y="4221127"/>
            <a:ext cx="5414377" cy="1429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Рисунок 26" descr="Рисунок 26">
            <a:extLst>
              <a:ext uri="{FF2B5EF4-FFF2-40B4-BE49-F238E27FC236}">
                <a16:creationId xmlns:a16="http://schemas.microsoft.com/office/drawing/2014/main" id="{3B5CF415-C01F-4660-8276-465722547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772598">
            <a:off x="7186289" y="4198335"/>
            <a:ext cx="4826691" cy="1669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Рисунок 26" descr="Рисунок 26">
            <a:extLst>
              <a:ext uri="{FF2B5EF4-FFF2-40B4-BE49-F238E27FC236}">
                <a16:creationId xmlns:a16="http://schemas.microsoft.com/office/drawing/2014/main" id="{7224EE84-52E6-40C9-95B3-D98E9F29E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04295">
            <a:off x="6468144" y="8601205"/>
            <a:ext cx="6417251" cy="1362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Рисунок 26" descr="Рисунок 26">
            <a:extLst>
              <a:ext uri="{FF2B5EF4-FFF2-40B4-BE49-F238E27FC236}">
                <a16:creationId xmlns:a16="http://schemas.microsoft.com/office/drawing/2014/main" id="{5D81F8EC-F55F-47BF-A430-B69E61DA2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447921" y="5581783"/>
            <a:ext cx="4090751" cy="1046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Рисунок 26" descr="Рисунок 26">
            <a:extLst>
              <a:ext uri="{FF2B5EF4-FFF2-40B4-BE49-F238E27FC236}">
                <a16:creationId xmlns:a16="http://schemas.microsoft.com/office/drawing/2014/main" id="{FBD0C41F-649D-4627-B4C6-B7028A04A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29655">
            <a:off x="7515694" y="6983138"/>
            <a:ext cx="4090751" cy="1325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004367-4CBA-482B-AD8E-F4B03BC70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51" y="4505673"/>
            <a:ext cx="631870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6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Линия">
            <a:extLst>
              <a:ext uri="{FF2B5EF4-FFF2-40B4-BE49-F238E27FC236}">
                <a16:creationId xmlns:a16="http://schemas.microsoft.com/office/drawing/2014/main" id="{B1E09617-BB5F-462C-91A3-33F2A401D0F8}"/>
              </a:ext>
            </a:extLst>
          </p:cNvPr>
          <p:cNvSpPr/>
          <p:nvPr/>
        </p:nvSpPr>
        <p:spPr>
          <a:xfrm flipV="1">
            <a:off x="-1" y="5262973"/>
            <a:ext cx="23515984" cy="7527"/>
          </a:xfrm>
          <a:prstGeom prst="line">
            <a:avLst/>
          </a:prstGeom>
          <a:ln w="1016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1756" y="1049289"/>
            <a:ext cx="19918896" cy="1656184"/>
          </a:xfrm>
        </p:spPr>
        <p:txBody>
          <a:bodyPr/>
          <a:lstStyle/>
          <a:p>
            <a:r>
              <a:rPr lang="ru-RU" dirty="0">
                <a:solidFill>
                  <a:srgbClr val="6C6D70"/>
                </a:solidFill>
              </a:rPr>
              <a:t>Развитие </a:t>
            </a:r>
            <a:r>
              <a:rPr lang="en-US" dirty="0">
                <a:solidFill>
                  <a:srgbClr val="6C6D70"/>
                </a:solidFill>
              </a:rPr>
              <a:t>Aladdin SecurLogon</a:t>
            </a:r>
            <a:endParaRPr lang="x-none" dirty="0">
              <a:solidFill>
                <a:srgbClr val="6C6D70"/>
              </a:solidFill>
            </a:endParaRPr>
          </a:p>
        </p:txBody>
      </p:sp>
      <p:sp>
        <p:nvSpPr>
          <p:cNvPr id="20" name="Номер слайда">
            <a:extLst>
              <a:ext uri="{FF2B5EF4-FFF2-40B4-BE49-F238E27FC236}">
                <a16:creationId xmlns:a16="http://schemas.microsoft.com/office/drawing/2014/main" id="{451DF856-79FD-44D9-9C17-EC02DD6C9223}"/>
              </a:ext>
            </a:extLst>
          </p:cNvPr>
          <p:cNvSpPr txBox="1">
            <a:spLocks/>
          </p:cNvSpPr>
          <p:nvPr/>
        </p:nvSpPr>
        <p:spPr>
          <a:xfrm>
            <a:off x="20705754" y="12618063"/>
            <a:ext cx="280964" cy="4107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719852" indent="-719852" algn="l" defTabSz="1015796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4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39709" indent="-639872" algn="l" defTabSz="10157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19611" indent="-479904" algn="l" defTabSz="1015796" rtl="0" eaLnBrk="1" latinLnBrk="0" hangingPunct="1">
              <a:spcBef>
                <a:spcPct val="20000"/>
              </a:spcBef>
              <a:buClr>
                <a:srgbClr val="464749"/>
              </a:buClr>
              <a:buFont typeface="PF BeauSans Pro Bbook" pitchFamily="50" charset="0"/>
              <a:buChar char="–"/>
              <a:defRPr sz="3109" kern="1200">
                <a:solidFill>
                  <a:srgbClr val="464749"/>
                </a:solidFill>
                <a:latin typeface="PFBeauSansPro-Italic" pitchFamily="50" charset="0"/>
                <a:ea typeface="+mn-ea"/>
                <a:cs typeface="+mn-cs"/>
              </a:defRPr>
            </a:lvl3pPr>
            <a:lvl4pPr marL="1919611" indent="-479904" algn="l" defTabSz="1015796" rtl="0" eaLnBrk="1" latinLnBrk="0" hangingPunct="1">
              <a:spcBef>
                <a:spcPct val="20000"/>
              </a:spcBef>
              <a:buClr>
                <a:srgbClr val="E64117"/>
              </a:buClr>
              <a:buFont typeface="Wingdings 3" panose="05040102010807070707" pitchFamily="18" charset="2"/>
              <a:buChar char=""/>
              <a:defRPr sz="3109" kern="1200">
                <a:solidFill>
                  <a:srgbClr val="E64117"/>
                </a:solidFill>
                <a:latin typeface="+mn-lt"/>
                <a:ea typeface="+mn-ea"/>
                <a:cs typeface="+mn-cs"/>
              </a:defRPr>
            </a:lvl4pPr>
            <a:lvl5pPr marL="2285537" indent="-253947" algn="l" defTabSz="10157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3435" indent="-253947" algn="l" defTabSz="10157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330" indent="-253947" algn="l" defTabSz="10157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228" indent="-253947" algn="l" defTabSz="10157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123" indent="-253947" algn="l" defTabSz="10157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852" marR="0" lvl="0" indent="-719852" algn="l" defTabSz="1015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ru-RU" sz="444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2020 г.">
            <a:extLst>
              <a:ext uri="{FF2B5EF4-FFF2-40B4-BE49-F238E27FC236}">
                <a16:creationId xmlns:a16="http://schemas.microsoft.com/office/drawing/2014/main" id="{F9AE7E5E-DE06-419D-9625-DB96EFE010C1}"/>
              </a:ext>
            </a:extLst>
          </p:cNvPr>
          <p:cNvSpPr txBox="1"/>
          <p:nvPr/>
        </p:nvSpPr>
        <p:spPr>
          <a:xfrm>
            <a:off x="21289368" y="4353699"/>
            <a:ext cx="1887618" cy="1027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spcBef>
                <a:spcPts val="2000"/>
              </a:spcBef>
              <a:defRPr sz="3500">
                <a:solidFill>
                  <a:srgbClr val="A6AAA9"/>
                </a:solidFill>
                <a:latin typeface="+mn-lt"/>
                <a:ea typeface="+mn-ea"/>
                <a:cs typeface="+mn-cs"/>
                <a:sym typeface="PFBeauSansPro-Bbook"/>
              </a:defRPr>
            </a:lvl1pPr>
          </a:lstStyle>
          <a:p>
            <a:pPr marL="0" marR="0" lvl="0" indent="0" algn="l" defTabSz="1980476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00" b="0" i="0" u="none" strike="noStrike" kern="1200" cap="none" spc="0" normalizeH="0" baseline="0" noProof="0" dirty="0">
                <a:ln>
                  <a:noFill/>
                </a:ln>
                <a:solidFill>
                  <a:srgbClr val="A6AAA9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PFBeauSansPro-Bbook"/>
              </a:rPr>
              <a:t>202</a:t>
            </a:r>
            <a:r>
              <a:rPr kumimoji="0" lang="ru-RU" sz="3500" b="0" i="0" u="none" strike="noStrike" kern="1200" cap="none" spc="0" normalizeH="0" baseline="0" noProof="0" dirty="0">
                <a:ln>
                  <a:noFill/>
                </a:ln>
                <a:solidFill>
                  <a:srgbClr val="A6AAA9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PFBeauSansPro-Bbook"/>
              </a:rPr>
              <a:t>1</a:t>
            </a:r>
            <a:r>
              <a:rPr kumimoji="0" sz="3500" b="0" i="0" u="none" strike="noStrike" kern="1200" cap="none" spc="0" normalizeH="0" baseline="0" noProof="0" dirty="0">
                <a:ln>
                  <a:noFill/>
                </a:ln>
                <a:solidFill>
                  <a:srgbClr val="A6AAA9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PFBeauSansPro-Bbook"/>
              </a:rPr>
              <a:t> г.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7CCD0C7-45DF-49D2-A8D0-5A9C17510930}"/>
              </a:ext>
            </a:extLst>
          </p:cNvPr>
          <p:cNvGrpSpPr/>
          <p:nvPr/>
        </p:nvGrpSpPr>
        <p:grpSpPr>
          <a:xfrm>
            <a:off x="7632080" y="4243228"/>
            <a:ext cx="2055227" cy="1273302"/>
            <a:chOff x="7632080" y="4243228"/>
            <a:chExt cx="2055227" cy="1273302"/>
          </a:xfrm>
        </p:grpSpPr>
        <p:sp>
          <p:nvSpPr>
            <p:cNvPr id="24" name="Кружок">
              <a:extLst>
                <a:ext uri="{FF2B5EF4-FFF2-40B4-BE49-F238E27FC236}">
                  <a16:creationId xmlns:a16="http://schemas.microsoft.com/office/drawing/2014/main" id="{1B95F672-B219-4940-B8FD-376EC3DD4BDA}"/>
                </a:ext>
              </a:extLst>
            </p:cNvPr>
            <p:cNvSpPr/>
            <p:nvPr/>
          </p:nvSpPr>
          <p:spPr>
            <a:xfrm>
              <a:off x="8286151" y="5024470"/>
              <a:ext cx="492060" cy="492060"/>
            </a:xfrm>
            <a:prstGeom prst="ellipse">
              <a:avLst/>
            </a:prstGeom>
            <a:solidFill>
              <a:srgbClr val="A6AAA9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l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5" name="Декабрь">
              <a:extLst>
                <a:ext uri="{FF2B5EF4-FFF2-40B4-BE49-F238E27FC236}">
                  <a16:creationId xmlns:a16="http://schemas.microsoft.com/office/drawing/2014/main" id="{012F83CC-F4AB-40FE-B09F-7B88DF092DE9}"/>
                </a:ext>
              </a:extLst>
            </p:cNvPr>
            <p:cNvSpPr txBox="1"/>
            <p:nvPr/>
          </p:nvSpPr>
          <p:spPr>
            <a:xfrm>
              <a:off x="7632080" y="4243228"/>
              <a:ext cx="2055227" cy="10272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rmAutofit fontScale="92500"/>
            </a:bodyPr>
            <a:lstStyle>
              <a:lvl1pPr>
                <a:spcBef>
                  <a:spcPts val="2000"/>
                </a:spcBef>
                <a:defRPr sz="3500">
                  <a:solidFill>
                    <a:srgbClr val="D95000"/>
                  </a:solidFill>
                  <a:latin typeface="PFBeauSansPro-Bold"/>
                  <a:ea typeface="PFBeauSansPro-Bold"/>
                  <a:cs typeface="PFBeauSansPro-Bold"/>
                  <a:sym typeface="PFBeauSansPro-Bold"/>
                </a:defRPr>
              </a:lvl1pPr>
            </a:lstStyle>
            <a:p>
              <a:pPr marL="0" marR="0" lvl="0" indent="0" algn="l" defTabSz="1980476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D95000"/>
                  </a:solidFill>
                  <a:effectLst/>
                  <a:uLnTx/>
                  <a:uFillTx/>
                  <a:latin typeface="PFBeauSansPro-Bold"/>
                  <a:sym typeface="PFBeauSansPro-Bold"/>
                </a:rPr>
                <a:t>Сентябрь</a:t>
              </a:r>
              <a:endParaRPr kumimoji="0" sz="3500" b="0" i="0" u="none" strike="noStrike" kern="1200" cap="none" spc="0" normalizeH="0" baseline="0" noProof="0" dirty="0">
                <a:ln>
                  <a:noFill/>
                </a:ln>
                <a:solidFill>
                  <a:srgbClr val="D95000"/>
                </a:solidFill>
                <a:effectLst/>
                <a:uLnTx/>
                <a:uFillTx/>
                <a:latin typeface="PFBeauSansPro-Bold"/>
                <a:sym typeface="PFBeauSansPro-Bold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4AE79AD-6BBB-42DC-A4E5-A442C514C5E3}"/>
              </a:ext>
            </a:extLst>
          </p:cNvPr>
          <p:cNvGrpSpPr/>
          <p:nvPr/>
        </p:nvGrpSpPr>
        <p:grpSpPr>
          <a:xfrm>
            <a:off x="2387679" y="4272192"/>
            <a:ext cx="1339111" cy="1221825"/>
            <a:chOff x="7978979" y="4294705"/>
            <a:chExt cx="1434575" cy="1221825"/>
          </a:xfrm>
        </p:grpSpPr>
        <p:sp>
          <p:nvSpPr>
            <p:cNvPr id="36" name="Кружок">
              <a:extLst>
                <a:ext uri="{FF2B5EF4-FFF2-40B4-BE49-F238E27FC236}">
                  <a16:creationId xmlns:a16="http://schemas.microsoft.com/office/drawing/2014/main" id="{0EFE5C7C-F952-43CB-AC6C-49DCE4C1A2F9}"/>
                </a:ext>
              </a:extLst>
            </p:cNvPr>
            <p:cNvSpPr/>
            <p:nvPr/>
          </p:nvSpPr>
          <p:spPr>
            <a:xfrm>
              <a:off x="8286151" y="5024470"/>
              <a:ext cx="492060" cy="492060"/>
            </a:xfrm>
            <a:prstGeom prst="ellipse">
              <a:avLst/>
            </a:prstGeom>
            <a:solidFill>
              <a:srgbClr val="A6AAA9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l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4" name="Декабрь">
              <a:extLst>
                <a:ext uri="{FF2B5EF4-FFF2-40B4-BE49-F238E27FC236}">
                  <a16:creationId xmlns:a16="http://schemas.microsoft.com/office/drawing/2014/main" id="{25526E85-6696-41E5-855B-87D2FC2EC7B5}"/>
                </a:ext>
              </a:extLst>
            </p:cNvPr>
            <p:cNvSpPr txBox="1"/>
            <p:nvPr/>
          </p:nvSpPr>
          <p:spPr>
            <a:xfrm>
              <a:off x="7978979" y="4294705"/>
              <a:ext cx="1434575" cy="10272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rmAutofit/>
            </a:bodyPr>
            <a:lstStyle>
              <a:lvl1pPr>
                <a:spcBef>
                  <a:spcPts val="2000"/>
                </a:spcBef>
                <a:defRPr sz="3500">
                  <a:solidFill>
                    <a:srgbClr val="D95000"/>
                  </a:solidFill>
                  <a:latin typeface="PFBeauSansPro-Bold"/>
                  <a:ea typeface="PFBeauSansPro-Bold"/>
                  <a:cs typeface="PFBeauSansPro-Bold"/>
                  <a:sym typeface="PFBeauSansPro-Bold"/>
                </a:defRPr>
              </a:lvl1pPr>
            </a:lstStyle>
            <a:p>
              <a:pPr marL="0" marR="0" lvl="0" indent="0" algn="l" defTabSz="1980476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D95000"/>
                  </a:solidFill>
                  <a:effectLst/>
                  <a:uLnTx/>
                  <a:uFillTx/>
                  <a:latin typeface="PFBeauSansPro-Bold"/>
                  <a:sym typeface="PFBeauSansPro-Bold"/>
                </a:rPr>
                <a:t>Май</a:t>
              </a: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D95000"/>
                </a:solidFill>
                <a:effectLst/>
                <a:uLnTx/>
                <a:uFillTx/>
                <a:latin typeface="PFBeauSansPro-Bold"/>
                <a:sym typeface="PFBeauSansPro-Bold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ED48205E-1186-4549-A4CD-8D37D741048F}"/>
              </a:ext>
            </a:extLst>
          </p:cNvPr>
          <p:cNvGrpSpPr/>
          <p:nvPr/>
        </p:nvGrpSpPr>
        <p:grpSpPr>
          <a:xfrm>
            <a:off x="12815056" y="4271764"/>
            <a:ext cx="1825745" cy="1273302"/>
            <a:chOff x="7619308" y="4243228"/>
            <a:chExt cx="1825745" cy="1273302"/>
          </a:xfrm>
        </p:grpSpPr>
        <p:sp>
          <p:nvSpPr>
            <p:cNvPr id="47" name="Кружок">
              <a:extLst>
                <a:ext uri="{FF2B5EF4-FFF2-40B4-BE49-F238E27FC236}">
                  <a16:creationId xmlns:a16="http://schemas.microsoft.com/office/drawing/2014/main" id="{736CBAAE-1FF5-4B67-81D4-15B7F2E75542}"/>
                </a:ext>
              </a:extLst>
            </p:cNvPr>
            <p:cNvSpPr/>
            <p:nvPr/>
          </p:nvSpPr>
          <p:spPr>
            <a:xfrm>
              <a:off x="8286151" y="5024470"/>
              <a:ext cx="492060" cy="492060"/>
            </a:xfrm>
            <a:prstGeom prst="ellipse">
              <a:avLst/>
            </a:prstGeom>
            <a:solidFill>
              <a:srgbClr val="A6AAA9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l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8" name="Декабрь">
              <a:extLst>
                <a:ext uri="{FF2B5EF4-FFF2-40B4-BE49-F238E27FC236}">
                  <a16:creationId xmlns:a16="http://schemas.microsoft.com/office/drawing/2014/main" id="{09D8A4D7-0FB1-4A64-9686-924A3425E7C8}"/>
                </a:ext>
              </a:extLst>
            </p:cNvPr>
            <p:cNvSpPr txBox="1"/>
            <p:nvPr/>
          </p:nvSpPr>
          <p:spPr>
            <a:xfrm>
              <a:off x="7619308" y="4243228"/>
              <a:ext cx="1825745" cy="10272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rmAutofit fontScale="92500"/>
            </a:bodyPr>
            <a:lstStyle>
              <a:lvl1pPr>
                <a:spcBef>
                  <a:spcPts val="2000"/>
                </a:spcBef>
                <a:defRPr sz="3500">
                  <a:solidFill>
                    <a:srgbClr val="D95000"/>
                  </a:solidFill>
                  <a:latin typeface="PFBeauSansPro-Bold"/>
                  <a:ea typeface="PFBeauSansPro-Bold"/>
                  <a:cs typeface="PFBeauSansPro-Bold"/>
                  <a:sym typeface="PFBeauSansPro-Bold"/>
                </a:defRPr>
              </a:lvl1pPr>
            </a:lstStyle>
            <a:p>
              <a:pPr marL="0" marR="0" lvl="0" indent="0" algn="l" defTabSz="1980476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D95000"/>
                  </a:solidFill>
                  <a:effectLst/>
                  <a:uLnTx/>
                  <a:uFillTx/>
                  <a:latin typeface="PFBeauSansPro-Bold"/>
                  <a:sym typeface="PFBeauSansPro-Bold"/>
                </a:rPr>
                <a:t>Октябрь</a:t>
              </a:r>
              <a:endParaRPr kumimoji="0" sz="3500" b="0" i="0" u="none" strike="noStrike" kern="1200" cap="none" spc="0" normalizeH="0" baseline="0" noProof="0" dirty="0">
                <a:ln>
                  <a:noFill/>
                </a:ln>
                <a:solidFill>
                  <a:srgbClr val="D95000"/>
                </a:solidFill>
                <a:effectLst/>
                <a:uLnTx/>
                <a:uFillTx/>
                <a:latin typeface="PFBeauSansPro-Bold"/>
                <a:sym typeface="PFBeauSansPro-Bold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C4C5AD5-A5EA-4A09-B057-332E60188123}"/>
              </a:ext>
            </a:extLst>
          </p:cNvPr>
          <p:cNvGrpSpPr/>
          <p:nvPr/>
        </p:nvGrpSpPr>
        <p:grpSpPr>
          <a:xfrm>
            <a:off x="18439849" y="4218037"/>
            <a:ext cx="1931079" cy="1273302"/>
            <a:chOff x="7566641" y="4243228"/>
            <a:chExt cx="1931079" cy="1273302"/>
          </a:xfrm>
        </p:grpSpPr>
        <p:sp>
          <p:nvSpPr>
            <p:cNvPr id="50" name="Кружок">
              <a:extLst>
                <a:ext uri="{FF2B5EF4-FFF2-40B4-BE49-F238E27FC236}">
                  <a16:creationId xmlns:a16="http://schemas.microsoft.com/office/drawing/2014/main" id="{1BD18495-291C-46B3-A39B-32713997BCA1}"/>
                </a:ext>
              </a:extLst>
            </p:cNvPr>
            <p:cNvSpPr/>
            <p:nvPr/>
          </p:nvSpPr>
          <p:spPr>
            <a:xfrm>
              <a:off x="8286151" y="5024470"/>
              <a:ext cx="492060" cy="492060"/>
            </a:xfrm>
            <a:prstGeom prst="ellipse">
              <a:avLst/>
            </a:prstGeom>
            <a:solidFill>
              <a:srgbClr val="A6AAA9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l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1" name="Декабрь">
              <a:extLst>
                <a:ext uri="{FF2B5EF4-FFF2-40B4-BE49-F238E27FC236}">
                  <a16:creationId xmlns:a16="http://schemas.microsoft.com/office/drawing/2014/main" id="{85BC589F-DB61-4C80-B9C6-AD6AEA0F71CD}"/>
                </a:ext>
              </a:extLst>
            </p:cNvPr>
            <p:cNvSpPr txBox="1"/>
            <p:nvPr/>
          </p:nvSpPr>
          <p:spPr>
            <a:xfrm>
              <a:off x="7566641" y="4243228"/>
              <a:ext cx="1931079" cy="10272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rmAutofit fontScale="92500"/>
            </a:bodyPr>
            <a:lstStyle>
              <a:lvl1pPr>
                <a:spcBef>
                  <a:spcPts val="2000"/>
                </a:spcBef>
                <a:defRPr sz="3500">
                  <a:solidFill>
                    <a:srgbClr val="D95000"/>
                  </a:solidFill>
                  <a:latin typeface="PFBeauSansPro-Bold"/>
                  <a:ea typeface="PFBeauSansPro-Bold"/>
                  <a:cs typeface="PFBeauSansPro-Bold"/>
                  <a:sym typeface="PFBeauSansPro-Bold"/>
                </a:defRPr>
              </a:lvl1pPr>
            </a:lstStyle>
            <a:p>
              <a:pPr marL="0" marR="0" lvl="0" indent="0" algn="l" defTabSz="1980476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D95000"/>
                  </a:solidFill>
                  <a:effectLst/>
                  <a:uLnTx/>
                  <a:uFillTx/>
                  <a:latin typeface="PFBeauSansPro-Bold"/>
                  <a:sym typeface="PFBeauSansPro-Bold"/>
                </a:rPr>
                <a:t>Декабрь</a:t>
              </a:r>
              <a:endParaRPr kumimoji="0" sz="3500" b="0" i="0" u="none" strike="noStrike" kern="1200" cap="none" spc="0" normalizeH="0" baseline="0" noProof="0" dirty="0">
                <a:ln>
                  <a:noFill/>
                </a:ln>
                <a:solidFill>
                  <a:srgbClr val="D95000"/>
                </a:solidFill>
                <a:effectLst/>
                <a:uLnTx/>
                <a:uFillTx/>
                <a:latin typeface="PFBeauSansPro-Bold"/>
                <a:sym typeface="PFBeauSansPro-Bold"/>
              </a:endParaRPr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1FC96C60-F320-4104-8634-685854959C5A}"/>
              </a:ext>
            </a:extLst>
          </p:cNvPr>
          <p:cNvSpPr/>
          <p:nvPr/>
        </p:nvSpPr>
        <p:spPr>
          <a:xfrm>
            <a:off x="1610609" y="5824481"/>
            <a:ext cx="25869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BeauSans Pro" panose="02000500000000020004" pitchFamily="50" charset="0"/>
                <a:ea typeface="PT Sans" panose="020B0503020203020204" pitchFamily="34" charset="-52"/>
                <a:cs typeface="+mn-cs"/>
              </a:rPr>
              <a:t>Версия под: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BeauSans Pro" panose="02000500000000020004" pitchFamily="50" charset="0"/>
              <a:ea typeface="PT Sans" panose="020B0503020203020204" pitchFamily="34" charset="-52"/>
              <a:cs typeface="+mn-cs"/>
            </a:endParaRPr>
          </a:p>
          <a:p>
            <a:pPr marL="0" marR="0" lvl="0" indent="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Ubuntu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  <a:p>
            <a:pPr marL="0" marR="0" lvl="0" indent="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CentOS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C149D66C-0B6B-4CE5-8375-747FEECC7952}"/>
              </a:ext>
            </a:extLst>
          </p:cNvPr>
          <p:cNvSpPr/>
          <p:nvPr/>
        </p:nvSpPr>
        <p:spPr>
          <a:xfrm>
            <a:off x="7238722" y="5824481"/>
            <a:ext cx="25869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BeauSans Pro" panose="02000500000000020004" pitchFamily="50" charset="0"/>
                <a:ea typeface="PT Sans" panose="020B0503020203020204" pitchFamily="34" charset="-52"/>
                <a:cs typeface="+mn-cs"/>
              </a:rPr>
              <a:t>Поддержка: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BeauSans Pro" panose="02000500000000020004" pitchFamily="50" charset="0"/>
              <a:ea typeface="PT Sans" panose="020B0503020203020204" pitchFamily="34" charset="-52"/>
              <a:cs typeface="+mn-cs"/>
            </a:endParaRPr>
          </a:p>
          <a:p>
            <a:pPr marL="0" marR="0" lvl="0" indent="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OTP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  <a:p>
            <a:pPr marL="0" marR="0" lvl="0" indent="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BIO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E92E14DB-53D5-447A-B5EE-E8418F803BAB}"/>
              </a:ext>
            </a:extLst>
          </p:cNvPr>
          <p:cNvSpPr/>
          <p:nvPr/>
        </p:nvSpPr>
        <p:spPr>
          <a:xfrm>
            <a:off x="12434469" y="5755033"/>
            <a:ext cx="33766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BeauSans Pro" panose="02000500000000020004" pitchFamily="50" charset="0"/>
                <a:ea typeface="PT Sans" panose="020B0503020203020204" pitchFamily="34" charset="-52"/>
                <a:cs typeface="+mn-cs"/>
              </a:rPr>
              <a:t>Версии под: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BeauSans Pro" panose="02000500000000020004" pitchFamily="50" charset="0"/>
              <a:ea typeface="PT Sans" panose="020B0503020203020204" pitchFamily="34" charset="-52"/>
              <a:cs typeface="+mn-cs"/>
            </a:endParaRPr>
          </a:p>
          <a:p>
            <a:pPr marL="0" marR="0" lvl="0" indent="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macOS 10.15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  <a:p>
            <a:pPr marL="0" marR="0" lvl="0" indent="0" algn="l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macOS 11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EE6682AA-97E5-4899-903B-BE95614EA459}"/>
              </a:ext>
            </a:extLst>
          </p:cNvPr>
          <p:cNvSpPr/>
          <p:nvPr/>
        </p:nvSpPr>
        <p:spPr>
          <a:xfrm>
            <a:off x="17468972" y="5824481"/>
            <a:ext cx="3820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98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BeauSans Pro" panose="02000500000000020004" pitchFamily="50" charset="0"/>
                <a:ea typeface="PT Sans" panose="020B0503020203020204" pitchFamily="34" charset="-52"/>
                <a:cs typeface="+mn-cs"/>
              </a:rPr>
              <a:t>Сертификат ФСТЭК России по УД4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63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1756" y="1049289"/>
            <a:ext cx="19918896" cy="1656184"/>
          </a:xfrm>
        </p:spPr>
        <p:txBody>
          <a:bodyPr/>
          <a:lstStyle/>
          <a:p>
            <a:r>
              <a:rPr lang="ru-RU" dirty="0">
                <a:solidFill>
                  <a:srgbClr val="6C6D70"/>
                </a:solidFill>
              </a:rPr>
              <a:t>Демонстрация решения </a:t>
            </a:r>
            <a:endParaRPr lang="x-none" dirty="0">
              <a:solidFill>
                <a:srgbClr val="6C6D70"/>
              </a:solidFill>
            </a:endParaRPr>
          </a:p>
        </p:txBody>
      </p:sp>
      <p:sp>
        <p:nvSpPr>
          <p:cNvPr id="20" name="Номер слайда">
            <a:extLst>
              <a:ext uri="{FF2B5EF4-FFF2-40B4-BE49-F238E27FC236}">
                <a16:creationId xmlns:a16="http://schemas.microsoft.com/office/drawing/2014/main" id="{451DF856-79FD-44D9-9C17-EC02DD6C9223}"/>
              </a:ext>
            </a:extLst>
          </p:cNvPr>
          <p:cNvSpPr txBox="1">
            <a:spLocks/>
          </p:cNvSpPr>
          <p:nvPr/>
        </p:nvSpPr>
        <p:spPr>
          <a:xfrm>
            <a:off x="20705754" y="12618063"/>
            <a:ext cx="280964" cy="4107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719852" indent="-719852" algn="l" defTabSz="1015796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4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39709" indent="-639872" algn="l" defTabSz="10157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19611" indent="-479904" algn="l" defTabSz="1015796" rtl="0" eaLnBrk="1" latinLnBrk="0" hangingPunct="1">
              <a:spcBef>
                <a:spcPct val="20000"/>
              </a:spcBef>
              <a:buClr>
                <a:srgbClr val="464749"/>
              </a:buClr>
              <a:buFont typeface="PF BeauSans Pro Bbook" pitchFamily="50" charset="0"/>
              <a:buChar char="–"/>
              <a:defRPr sz="3109" kern="1200">
                <a:solidFill>
                  <a:srgbClr val="464749"/>
                </a:solidFill>
                <a:latin typeface="PFBeauSansPro-Italic" pitchFamily="50" charset="0"/>
                <a:ea typeface="+mn-ea"/>
                <a:cs typeface="+mn-cs"/>
              </a:defRPr>
            </a:lvl3pPr>
            <a:lvl4pPr marL="1919611" indent="-479904" algn="l" defTabSz="1015796" rtl="0" eaLnBrk="1" latinLnBrk="0" hangingPunct="1">
              <a:spcBef>
                <a:spcPct val="20000"/>
              </a:spcBef>
              <a:buClr>
                <a:srgbClr val="E64117"/>
              </a:buClr>
              <a:buFont typeface="Wingdings 3" panose="05040102010807070707" pitchFamily="18" charset="2"/>
              <a:buChar char=""/>
              <a:defRPr sz="3109" kern="1200">
                <a:solidFill>
                  <a:srgbClr val="E64117"/>
                </a:solidFill>
                <a:latin typeface="+mn-lt"/>
                <a:ea typeface="+mn-ea"/>
                <a:cs typeface="+mn-cs"/>
              </a:defRPr>
            </a:lvl4pPr>
            <a:lvl5pPr marL="2285537" indent="-253947" algn="l" defTabSz="10157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3435" indent="-253947" algn="l" defTabSz="10157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330" indent="-253947" algn="l" defTabSz="10157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228" indent="-253947" algn="l" defTabSz="10157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123" indent="-253947" algn="l" defTabSz="10157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852" marR="0" lvl="0" indent="-719852" algn="l" defTabSz="10157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ru-RU" sz="444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Объект 6">
            <a:extLst>
              <a:ext uri="{FF2B5EF4-FFF2-40B4-BE49-F238E27FC236}">
                <a16:creationId xmlns:a16="http://schemas.microsoft.com/office/drawing/2014/main" id="{17C82A6D-9157-4F3F-9977-4A8ABB3FD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96707" y="3202995"/>
            <a:ext cx="13177464" cy="9620463"/>
          </a:xfrm>
        </p:spPr>
        <p:txBody>
          <a:bodyPr/>
          <a:lstStyle/>
          <a:p>
            <a:r>
              <a:rPr lang="ru-RU" sz="4000" dirty="0">
                <a:latin typeface="PF BeauSans Pro" panose="02000500000000020004" pitchFamily="50" charset="0"/>
              </a:rPr>
              <a:t>Локальная аутентификация</a:t>
            </a:r>
          </a:p>
          <a:p>
            <a:pPr lvl="1"/>
            <a:r>
              <a:rPr lang="ru-RU" sz="3114" dirty="0">
                <a:latin typeface="PF BeauSans Pro" panose="02000500000000020004" pitchFamily="50" charset="0"/>
              </a:rPr>
              <a:t>Настройка и демонстрация входа</a:t>
            </a:r>
            <a:r>
              <a:rPr lang="en-US" sz="3114" dirty="0">
                <a:latin typeface="PF BeauSans Pro" panose="02000500000000020004" pitchFamily="50" charset="0"/>
              </a:rPr>
              <a:t> </a:t>
            </a:r>
            <a:r>
              <a:rPr lang="ru-RU" sz="3200" dirty="0">
                <a:latin typeface="PF BeauSans Pro" panose="02000500000000020004" pitchFamily="50" charset="0"/>
              </a:rPr>
              <a:t>с </a:t>
            </a:r>
            <a:r>
              <a:rPr lang="en-US" sz="3200" dirty="0">
                <a:latin typeface="PF BeauSans Pro" panose="02000500000000020004" pitchFamily="50" charset="0"/>
              </a:rPr>
              <a:t>PKI</a:t>
            </a:r>
            <a:r>
              <a:rPr lang="ru-RU" sz="3200" dirty="0">
                <a:latin typeface="PF BeauSans Pro" panose="02000500000000020004" pitchFamily="50" charset="0"/>
              </a:rPr>
              <a:t> </a:t>
            </a:r>
            <a:endParaRPr lang="en-US" sz="3200" dirty="0">
              <a:latin typeface="PF BeauSans Pro" panose="02000500000000020004" pitchFamily="50" charset="0"/>
            </a:endParaRPr>
          </a:p>
          <a:p>
            <a:pPr lvl="1"/>
            <a:r>
              <a:rPr lang="ru-RU" sz="3114" dirty="0">
                <a:latin typeface="PF BeauSans Pro" panose="02000500000000020004" pitchFamily="50" charset="0"/>
              </a:rPr>
              <a:t>Настройка и демонстрация входа</a:t>
            </a:r>
            <a:r>
              <a:rPr lang="en-US" sz="3114" dirty="0">
                <a:latin typeface="PF BeauSans Pro" panose="02000500000000020004" pitchFamily="50" charset="0"/>
              </a:rPr>
              <a:t> </a:t>
            </a:r>
            <a:r>
              <a:rPr lang="ru-RU" sz="3200" dirty="0">
                <a:latin typeface="PF BeauSans Pro" panose="02000500000000020004" pitchFamily="50" charset="0"/>
              </a:rPr>
              <a:t>по профилю пользователя</a:t>
            </a:r>
            <a:endParaRPr lang="ru-RU" sz="3114" dirty="0">
              <a:latin typeface="PF BeauSans Pro" panose="02000500000000020004" pitchFamily="50" charset="0"/>
            </a:endParaRPr>
          </a:p>
          <a:p>
            <a:pPr marL="0" indent="0">
              <a:buNone/>
            </a:pPr>
            <a:endParaRPr lang="ru-RU" sz="4000" dirty="0">
              <a:latin typeface="PF BeauSans Pro" panose="02000500000000020004" pitchFamily="50" charset="0"/>
            </a:endParaRPr>
          </a:p>
          <a:p>
            <a:r>
              <a:rPr lang="ru-RU" sz="4000" dirty="0">
                <a:latin typeface="PF BeauSans Pro" panose="02000500000000020004" pitchFamily="50" charset="0"/>
              </a:rPr>
              <a:t>Сетевая аутентификация с </a:t>
            </a:r>
            <a:r>
              <a:rPr lang="en-US" sz="4000" dirty="0">
                <a:latin typeface="PF BeauSans Pro" panose="02000500000000020004" pitchFamily="50" charset="0"/>
              </a:rPr>
              <a:t>PKI</a:t>
            </a:r>
            <a:endParaRPr lang="ru-RU" sz="4000" dirty="0">
              <a:latin typeface="PF BeauSans Pro" panose="02000500000000020004" pitchFamily="50" charset="0"/>
            </a:endParaRPr>
          </a:p>
          <a:p>
            <a:pPr lvl="1"/>
            <a:r>
              <a:rPr lang="ru-RU" sz="3114" dirty="0">
                <a:latin typeface="PF BeauSans Pro" panose="02000500000000020004" pitchFamily="50" charset="0"/>
              </a:rPr>
              <a:t>Настройка и демонстрация входа сертификат выдан </a:t>
            </a:r>
            <a:r>
              <a:rPr lang="en-US" sz="3114" dirty="0">
                <a:latin typeface="PF BeauSans Pro" panose="02000500000000020004" pitchFamily="50" charset="0"/>
              </a:rPr>
              <a:t>MSCA </a:t>
            </a:r>
            <a:r>
              <a:rPr lang="ru-RU" sz="3114" dirty="0">
                <a:latin typeface="PF BeauSans Pro" panose="02000500000000020004" pitchFamily="50" charset="0"/>
              </a:rPr>
              <a:t>домен </a:t>
            </a:r>
            <a:r>
              <a:rPr lang="en-US" sz="3114" dirty="0" err="1">
                <a:latin typeface="PF BeauSans Pro" panose="02000500000000020004" pitchFamily="50" charset="0"/>
              </a:rPr>
              <a:t>ActiveDirectory</a:t>
            </a:r>
            <a:endParaRPr lang="en-US" sz="3114" dirty="0">
              <a:latin typeface="PF BeauSans Pro" panose="02000500000000020004" pitchFamily="50" charset="0"/>
            </a:endParaRPr>
          </a:p>
          <a:p>
            <a:endParaRPr lang="en-US" sz="4000" dirty="0">
              <a:latin typeface="PF BeauSans Pro" panose="02000500000000020004" pitchFamily="50" charset="0"/>
            </a:endParaRPr>
          </a:p>
          <a:p>
            <a:r>
              <a:rPr lang="ru-RU" sz="4000" dirty="0" smtClean="0">
                <a:latin typeface="PF BeauSans Pro" panose="02000500000000020004" pitchFamily="50" charset="0"/>
              </a:rPr>
              <a:t>Удалённый </a:t>
            </a:r>
            <a:r>
              <a:rPr lang="ru-RU" sz="4000" dirty="0">
                <a:latin typeface="PF BeauSans Pro" panose="02000500000000020004" pitchFamily="50" charset="0"/>
              </a:rPr>
              <a:t>доступ к серверу </a:t>
            </a:r>
            <a:r>
              <a:rPr lang="en-US" sz="4000" dirty="0">
                <a:latin typeface="PF BeauSans Pro" panose="02000500000000020004" pitchFamily="50" charset="0"/>
              </a:rPr>
              <a:t>RDS</a:t>
            </a:r>
            <a:endParaRPr lang="ru-RU" sz="4000" dirty="0">
              <a:latin typeface="PF BeauSans Pro" panose="02000500000000020004" pitchFamily="50" charset="0"/>
            </a:endParaRPr>
          </a:p>
          <a:p>
            <a:pPr lvl="1"/>
            <a:r>
              <a:rPr lang="ru-RU" sz="3114" dirty="0">
                <a:latin typeface="PF BeauSans Pro" panose="02000500000000020004" pitchFamily="50" charset="0"/>
              </a:rPr>
              <a:t>Настройка и демонстрация входа</a:t>
            </a:r>
          </a:p>
          <a:p>
            <a:pPr lvl="1"/>
            <a:r>
              <a:rPr lang="ru-RU" sz="3114" dirty="0">
                <a:latin typeface="PF BeauSans Pro" panose="02000500000000020004" pitchFamily="50" charset="0"/>
              </a:rPr>
              <a:t>Вход по "</a:t>
            </a:r>
            <a:r>
              <a:rPr lang="ru-RU" sz="3114" dirty="0" smtClean="0">
                <a:latin typeface="PF BeauSans Pro" panose="02000500000000020004" pitchFamily="50" charset="0"/>
              </a:rPr>
              <a:t>профилю</a:t>
            </a:r>
            <a:r>
              <a:rPr lang="ru-RU" sz="3114" dirty="0">
                <a:latin typeface="PF BeauSans Pro" panose="02000500000000020004" pitchFamily="50" charset="0"/>
              </a:rPr>
              <a:t>" записанному средствами </a:t>
            </a:r>
            <a:r>
              <a:rPr lang="en-US" sz="3114" dirty="0">
                <a:latin typeface="PF BeauSans Pro" panose="02000500000000020004" pitchFamily="50" charset="0"/>
              </a:rPr>
              <a:t>ASL </a:t>
            </a:r>
            <a:r>
              <a:rPr lang="ru-RU" sz="3114" dirty="0">
                <a:latin typeface="PF BeauSans Pro" panose="02000500000000020004" pitchFamily="50" charset="0"/>
              </a:rPr>
              <a:t>на токен, доступ к профилю по предъявлению </a:t>
            </a:r>
            <a:r>
              <a:rPr lang="en-US" sz="3114" dirty="0">
                <a:latin typeface="PF BeauSans Pro" panose="02000500000000020004" pitchFamily="50" charset="0"/>
              </a:rPr>
              <a:t>PIN</a:t>
            </a:r>
            <a:r>
              <a:rPr lang="ru-RU" sz="3114" dirty="0">
                <a:latin typeface="PF BeauSans Pro" panose="02000500000000020004" pitchFamily="50" charset="0"/>
              </a:rPr>
              <a:t>-кода </a:t>
            </a:r>
            <a:r>
              <a:rPr lang="en-US" sz="3114" dirty="0">
                <a:latin typeface="PF BeauSans Pro" panose="02000500000000020004" pitchFamily="50" charset="0"/>
              </a:rPr>
              <a:t> </a:t>
            </a:r>
            <a:endParaRPr lang="ru-RU" sz="3114" dirty="0">
              <a:latin typeface="PF BeauSans Pro" panose="02000500000000020004" pitchFamily="50" charset="0"/>
            </a:endParaRPr>
          </a:p>
          <a:p>
            <a:pPr marL="0" indent="0">
              <a:buNone/>
            </a:pPr>
            <a:endParaRPr lang="ru-RU" sz="4000" dirty="0">
              <a:latin typeface="PF BeauSans Pro" panose="02000500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1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9474423" y="2650887"/>
            <a:ext cx="13177464" cy="9620463"/>
          </a:xfrm>
        </p:spPr>
        <p:txBody>
          <a:bodyPr/>
          <a:lstStyle/>
          <a:p>
            <a:pPr marL="0" indent="0">
              <a:buNone/>
            </a:pPr>
            <a:endParaRPr lang="ru-RU" sz="4000" dirty="0">
              <a:latin typeface="PF BeauSans Pro" panose="02000500000000020004" pitchFamily="50" charset="0"/>
            </a:endParaRPr>
          </a:p>
          <a:p>
            <a:pPr marL="0" indent="0">
              <a:buNone/>
            </a:pPr>
            <a:r>
              <a:rPr lang="ru-RU" sz="4000" dirty="0">
                <a:latin typeface="PF BeauSans Pro" panose="02000500000000020004" pitchFamily="50" charset="0"/>
              </a:rPr>
              <a:t>Тонкие клиенты и другие АРМ вне домена</a:t>
            </a:r>
          </a:p>
          <a:p>
            <a:pPr marL="719857" lvl="1" indent="0">
              <a:buNone/>
            </a:pPr>
            <a:r>
              <a:rPr lang="ru-RU" sz="2400" dirty="0">
                <a:latin typeface="PF BeauSans Pro" panose="02000500000000020004" pitchFamily="50" charset="0"/>
              </a:rPr>
              <a:t>Тонкие клиенты обычно используются для доступа в различные </a:t>
            </a:r>
            <a:r>
              <a:rPr lang="en-US" sz="2400" dirty="0">
                <a:latin typeface="PF BeauSans Pro" panose="02000500000000020004" pitchFamily="50" charset="0"/>
              </a:rPr>
              <a:t>VDI </a:t>
            </a:r>
            <a:r>
              <a:rPr lang="ru-RU" sz="2400" dirty="0">
                <a:latin typeface="PF BeauSans Pro" panose="02000500000000020004" pitchFamily="50" charset="0"/>
              </a:rPr>
              <a:t>системы </a:t>
            </a:r>
            <a:r>
              <a:rPr lang="ru-RU" sz="2400" dirty="0" smtClean="0">
                <a:latin typeface="PF BeauSans Pro" panose="02000500000000020004" pitchFamily="50" charset="0"/>
              </a:rPr>
              <a:t>и, </a:t>
            </a:r>
            <a:r>
              <a:rPr lang="ru-RU" sz="2400" dirty="0">
                <a:latin typeface="PF BeauSans Pro" panose="02000500000000020004" pitchFamily="50" charset="0"/>
              </a:rPr>
              <a:t>как </a:t>
            </a:r>
            <a:r>
              <a:rPr lang="ru-RU" sz="2400" dirty="0" smtClean="0">
                <a:latin typeface="PF BeauSans Pro" panose="02000500000000020004" pitchFamily="50" charset="0"/>
              </a:rPr>
              <a:t>правило, </a:t>
            </a:r>
            <a:r>
              <a:rPr lang="ru-RU" sz="2400" dirty="0">
                <a:latin typeface="PF BeauSans Pro" panose="02000500000000020004" pitchFamily="50" charset="0"/>
              </a:rPr>
              <a:t>сами тонкие клиенты не включены в домен. С </a:t>
            </a:r>
            <a:r>
              <a:rPr lang="en-US" sz="2400" dirty="0">
                <a:latin typeface="PF BeauSans Pro" panose="02000500000000020004" pitchFamily="50" charset="0"/>
              </a:rPr>
              <a:t>Aladdin </a:t>
            </a:r>
            <a:r>
              <a:rPr lang="en-US" sz="2400" dirty="0" err="1">
                <a:latin typeface="PF BeauSans Pro" panose="02000500000000020004" pitchFamily="50" charset="0"/>
              </a:rPr>
              <a:t>SecurLogon</a:t>
            </a:r>
            <a:r>
              <a:rPr lang="ru-RU" sz="2400" dirty="0">
                <a:latin typeface="PF BeauSans Pro" panose="02000500000000020004" pitchFamily="50" charset="0"/>
              </a:rPr>
              <a:t> можно легко настроить </a:t>
            </a:r>
            <a:r>
              <a:rPr lang="ru-RU" sz="2400" dirty="0" smtClean="0">
                <a:latin typeface="PF BeauSans Pro" panose="02000500000000020004" pitchFamily="50" charset="0"/>
              </a:rPr>
              <a:t>двухфакторную </a:t>
            </a:r>
            <a:r>
              <a:rPr lang="ru-RU" sz="2400" dirty="0">
                <a:latin typeface="PF BeauSans Pro" panose="02000500000000020004" pitchFamily="50" charset="0"/>
              </a:rPr>
              <a:t>аутентификацию тем же </a:t>
            </a:r>
            <a:r>
              <a:rPr lang="ru-RU" sz="2400" dirty="0" err="1">
                <a:latin typeface="PF BeauSans Pro" panose="02000500000000020004" pitchFamily="50" charset="0"/>
              </a:rPr>
              <a:t>токеном</a:t>
            </a:r>
            <a:r>
              <a:rPr lang="ru-RU" sz="2400" dirty="0">
                <a:latin typeface="PF BeauSans Pro" panose="02000500000000020004" pitchFamily="50" charset="0"/>
              </a:rPr>
              <a:t> и </a:t>
            </a:r>
            <a:r>
              <a:rPr lang="ru-RU" sz="2400" dirty="0" smtClean="0">
                <a:latin typeface="PF BeauSans Pro" panose="02000500000000020004" pitchFamily="50" charset="0"/>
              </a:rPr>
              <a:t>тем же сертификатом, </a:t>
            </a:r>
            <a:r>
              <a:rPr lang="ru-RU" sz="2400" dirty="0" smtClean="0">
                <a:latin typeface="PF BeauSans Pro" panose="02000500000000020004" pitchFamily="50" charset="0"/>
              </a:rPr>
              <a:t>которым </a:t>
            </a:r>
            <a:r>
              <a:rPr lang="ru-RU" sz="2400" dirty="0">
                <a:latin typeface="PF BeauSans Pro" panose="02000500000000020004" pitchFamily="50" charset="0"/>
              </a:rPr>
              <a:t>происходит аутентификация в </a:t>
            </a:r>
            <a:r>
              <a:rPr lang="en-US" sz="2400" dirty="0">
                <a:latin typeface="PF BeauSans Pro" panose="02000500000000020004" pitchFamily="50" charset="0"/>
              </a:rPr>
              <a:t>VDI. </a:t>
            </a:r>
          </a:p>
          <a:p>
            <a:pPr marL="0" indent="0">
              <a:buNone/>
            </a:pPr>
            <a:r>
              <a:rPr lang="ru-RU" sz="4000" dirty="0">
                <a:latin typeface="PF BeauSans Pro" panose="02000500000000020004" pitchFamily="50" charset="0"/>
              </a:rPr>
              <a:t>Информационные системы вне традиционного домена</a:t>
            </a:r>
          </a:p>
          <a:p>
            <a:pPr marL="799837" lvl="1" indent="0">
              <a:buNone/>
            </a:pPr>
            <a:r>
              <a:rPr lang="ru-RU" sz="2400" dirty="0" smtClean="0">
                <a:latin typeface="PF BeauSans Pro" panose="02000500000000020004" pitchFamily="50" charset="0"/>
              </a:rPr>
              <a:t>Например, </a:t>
            </a:r>
            <a:r>
              <a:rPr lang="ru-RU" sz="2400" dirty="0">
                <a:latin typeface="PF BeauSans Pro" panose="02000500000000020004" pitchFamily="50" charset="0"/>
              </a:rPr>
              <a:t>территориально </a:t>
            </a:r>
            <a:r>
              <a:rPr lang="ru-RU" sz="2400" dirty="0" smtClean="0">
                <a:latin typeface="PF BeauSans Pro" panose="02000500000000020004" pitchFamily="50" charset="0"/>
              </a:rPr>
              <a:t>распределённые </a:t>
            </a:r>
            <a:r>
              <a:rPr lang="ru-RU" sz="2400" dirty="0" smtClean="0">
                <a:latin typeface="PF BeauSans Pro" panose="02000500000000020004" pitchFamily="50" charset="0"/>
              </a:rPr>
              <a:t>медицинские </a:t>
            </a:r>
            <a:r>
              <a:rPr lang="ru-RU" sz="2400" dirty="0">
                <a:latin typeface="PF BeauSans Pro" panose="02000500000000020004" pitchFamily="50" charset="0"/>
              </a:rPr>
              <a:t>ИС со входом через центральную ИС используя браузер. </a:t>
            </a:r>
          </a:p>
          <a:p>
            <a:pPr marL="799837" lvl="1" indent="0">
              <a:buNone/>
            </a:pPr>
            <a:r>
              <a:rPr lang="en-US" sz="2400" dirty="0">
                <a:latin typeface="PF BeauSans Pro" panose="02000500000000020004" pitchFamily="50" charset="0"/>
              </a:rPr>
              <a:t>Aladdin </a:t>
            </a:r>
            <a:r>
              <a:rPr lang="en-US" sz="2400" dirty="0" err="1">
                <a:latin typeface="PF BeauSans Pro" panose="02000500000000020004" pitchFamily="50" charset="0"/>
              </a:rPr>
              <a:t>SecurLogon</a:t>
            </a:r>
            <a:r>
              <a:rPr lang="en-US" sz="2400" dirty="0">
                <a:latin typeface="PF BeauSans Pro" panose="02000500000000020004" pitchFamily="50" charset="0"/>
              </a:rPr>
              <a:t> </a:t>
            </a:r>
            <a:r>
              <a:rPr lang="ru-RU" sz="2400" dirty="0">
                <a:latin typeface="PF BeauSans Pro" panose="02000500000000020004" pitchFamily="50" charset="0"/>
              </a:rPr>
              <a:t>позволяет легко настроить аутентификацию на рабочее место с использованием того же </a:t>
            </a:r>
            <a:r>
              <a:rPr lang="ru-RU" sz="2400" dirty="0" err="1" smtClean="0">
                <a:latin typeface="PF BeauSans Pro" panose="02000500000000020004" pitchFamily="50" charset="0"/>
              </a:rPr>
              <a:t>токена</a:t>
            </a:r>
            <a:r>
              <a:rPr lang="ru-RU" sz="2400" dirty="0" smtClean="0">
                <a:latin typeface="PF BeauSans Pro" panose="02000500000000020004" pitchFamily="50" charset="0"/>
              </a:rPr>
              <a:t>, </a:t>
            </a:r>
            <a:r>
              <a:rPr lang="ru-RU" sz="2400" dirty="0">
                <a:latin typeface="PF BeauSans Pro" panose="02000500000000020004" pitchFamily="50" charset="0"/>
              </a:rPr>
              <a:t>которым осуществляется подпись в МИС и даже тем же самым квалифицированным сертификатом. </a:t>
            </a:r>
          </a:p>
          <a:p>
            <a:pPr marL="79980" indent="0">
              <a:buNone/>
            </a:pPr>
            <a:r>
              <a:rPr lang="en-US" sz="4000" dirty="0">
                <a:latin typeface="PF BeauSans Pro" panose="02000500000000020004" pitchFamily="50" charset="0"/>
              </a:rPr>
              <a:t>Aladdin Live Office CE (Commercial Edition) </a:t>
            </a:r>
          </a:p>
          <a:p>
            <a:pPr marL="799837" lvl="1" indent="0">
              <a:buNone/>
            </a:pPr>
            <a:r>
              <a:rPr lang="ru-RU" sz="2400" dirty="0">
                <a:latin typeface="PF BeauSans Pro" panose="02000500000000020004" pitchFamily="50" charset="0"/>
              </a:rPr>
              <a:t>Устройство сертифицированное частями, как ПАК (</a:t>
            </a:r>
            <a:r>
              <a:rPr lang="ru-RU" sz="2400" dirty="0" err="1">
                <a:latin typeface="PF BeauSans Pro" panose="02000500000000020004" pitchFamily="50" charset="0"/>
              </a:rPr>
              <a:t>Токен+ОС</a:t>
            </a:r>
            <a:r>
              <a:rPr lang="ru-RU" sz="2400" dirty="0">
                <a:latin typeface="PF BeauSans Pro" panose="02000500000000020004" pitchFamily="50" charset="0"/>
              </a:rPr>
              <a:t>+</a:t>
            </a:r>
            <a:r>
              <a:rPr lang="en-US" sz="2400" dirty="0">
                <a:latin typeface="PF BeauSans Pro" panose="02000500000000020004" pitchFamily="50" charset="0"/>
              </a:rPr>
              <a:t>VPN)</a:t>
            </a:r>
            <a:endParaRPr lang="ru-RU" sz="2400" dirty="0">
              <a:latin typeface="PF BeauSans Pro" panose="02000500000000020004" pitchFamily="50" charset="0"/>
            </a:endParaRPr>
          </a:p>
          <a:p>
            <a:pPr marL="799837" lvl="1" indent="0">
              <a:buNone/>
            </a:pPr>
            <a:r>
              <a:rPr lang="en-US" sz="2400" dirty="0">
                <a:latin typeface="PF BeauSans Pro" panose="02000500000000020004" pitchFamily="50" charset="0"/>
              </a:rPr>
              <a:t>Aladdin </a:t>
            </a:r>
            <a:r>
              <a:rPr lang="en-US" sz="2400" dirty="0" err="1">
                <a:latin typeface="PF BeauSans Pro" panose="02000500000000020004" pitchFamily="50" charset="0"/>
              </a:rPr>
              <a:t>SecurLogon</a:t>
            </a:r>
            <a:r>
              <a:rPr lang="en-US" sz="2400" dirty="0">
                <a:latin typeface="PF BeauSans Pro" panose="02000500000000020004" pitchFamily="50" charset="0"/>
              </a:rPr>
              <a:t> </a:t>
            </a:r>
            <a:r>
              <a:rPr lang="ru-RU" sz="2400" dirty="0">
                <a:latin typeface="PF BeauSans Pro" panose="02000500000000020004" pitchFamily="50" charset="0"/>
              </a:rPr>
              <a:t>обеспечивает двухфакторную аутентификацию в ОС.</a:t>
            </a:r>
            <a:endParaRPr lang="en-US" sz="2400" dirty="0">
              <a:latin typeface="PF BeauSans Pro" panose="02000500000000020004" pitchFamily="50" charset="0"/>
            </a:endParaRPr>
          </a:p>
          <a:p>
            <a:pPr marL="0" indent="0">
              <a:buNone/>
            </a:pPr>
            <a:r>
              <a:rPr lang="ru-RU" sz="4000" dirty="0">
                <a:latin typeface="PF BeauSans Pro" panose="02000500000000020004" pitchFamily="50" charset="0"/>
              </a:rPr>
              <a:t>Любой ноутбук или компьютер на </a:t>
            </a:r>
            <a:r>
              <a:rPr lang="en-US" sz="4000" dirty="0">
                <a:latin typeface="PF BeauSans Pro" panose="02000500000000020004" pitchFamily="50" charset="0"/>
              </a:rPr>
              <a:t>Mac OS</a:t>
            </a:r>
            <a:r>
              <a:rPr lang="ru-RU" sz="4000" dirty="0">
                <a:latin typeface="PF BeauSans Pro" panose="02000500000000020004" pitchFamily="50" charset="0"/>
              </a:rPr>
              <a:t>*</a:t>
            </a:r>
          </a:p>
          <a:p>
            <a:pPr marL="719857" lvl="1" indent="0">
              <a:buNone/>
            </a:pPr>
            <a:r>
              <a:rPr lang="ru-RU" sz="2400" dirty="0" smtClean="0">
                <a:latin typeface="PF BeauSans Pro" panose="02000500000000020004" pitchFamily="50" charset="0"/>
              </a:rPr>
              <a:t>Компьютеры, </a:t>
            </a:r>
            <a:r>
              <a:rPr lang="ru-RU" sz="2400" dirty="0">
                <a:latin typeface="PF BeauSans Pro" panose="02000500000000020004" pitchFamily="50" charset="0"/>
              </a:rPr>
              <a:t>как </a:t>
            </a:r>
            <a:r>
              <a:rPr lang="ru-RU" sz="2400" dirty="0" smtClean="0">
                <a:latin typeface="PF BeauSans Pro" panose="02000500000000020004" pitchFamily="50" charset="0"/>
              </a:rPr>
              <a:t>правило, топ-менеджмента, </a:t>
            </a:r>
            <a:r>
              <a:rPr lang="ru-RU" sz="2400" dirty="0">
                <a:latin typeface="PF BeauSans Pro" panose="02000500000000020004" pitchFamily="50" charset="0"/>
              </a:rPr>
              <a:t>по тем или иным </a:t>
            </a:r>
            <a:r>
              <a:rPr lang="ru-RU" sz="2400" dirty="0" smtClean="0">
                <a:latin typeface="PF BeauSans Pro" panose="02000500000000020004" pitchFamily="50" charset="0"/>
              </a:rPr>
              <a:t>причинам, </a:t>
            </a:r>
            <a:r>
              <a:rPr lang="ru-RU" sz="2400" dirty="0">
                <a:latin typeface="PF BeauSans Pro" panose="02000500000000020004" pitchFamily="50" charset="0"/>
              </a:rPr>
              <a:t>не    входящие в домен.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88698E2-C15C-6C49-A1CD-4D2D7B2BE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1762" y="1049289"/>
            <a:ext cx="19845959" cy="1253006"/>
          </a:xfrm>
        </p:spPr>
        <p:txBody>
          <a:bodyPr/>
          <a:lstStyle/>
          <a:p>
            <a:r>
              <a:rPr lang="ru-RU" dirty="0"/>
              <a:t>Применение локальной аутентификации</a:t>
            </a:r>
          </a:p>
          <a:p>
            <a:endParaRPr lang="en-RU" dirty="0"/>
          </a:p>
        </p:txBody>
      </p:sp>
      <p:pic>
        <p:nvPicPr>
          <p:cNvPr id="1026" name="Picture 2" descr="https://www.intellitek.com.au/wp-content/uploads/2017/03/products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85" y="3137520"/>
            <a:ext cx="6046449" cy="30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cBook - PSD Mocku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62" y="9546232"/>
            <a:ext cx="3834859" cy="289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Чем полезна медицинская информационная система для виннич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191" y="6449888"/>
            <a:ext cx="4248299" cy="26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441051" y="12419887"/>
            <a:ext cx="118491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rgbClr val="01010F"/>
                </a:solidFill>
                <a:latin typeface="Open-Sans"/>
              </a:rPr>
              <a:t>* </a:t>
            </a:r>
            <a:r>
              <a:rPr lang="en-US" sz="2400" i="1" dirty="0">
                <a:solidFill>
                  <a:srgbClr val="01010F"/>
                </a:solidFill>
                <a:latin typeface="Open-Sans"/>
              </a:rPr>
              <a:t> </a:t>
            </a:r>
            <a:r>
              <a:rPr lang="ru-RU" sz="2400" i="1" dirty="0">
                <a:solidFill>
                  <a:srgbClr val="01010F"/>
                </a:solidFill>
                <a:latin typeface="Open-Sans"/>
              </a:rPr>
              <a:t>Запланирован  релиз в </a:t>
            </a:r>
            <a:r>
              <a:rPr lang="en-US" sz="2400" i="1" dirty="0">
                <a:solidFill>
                  <a:srgbClr val="01010F"/>
                </a:solidFill>
                <a:latin typeface="Open-Sans"/>
              </a:rPr>
              <a:t>Q4</a:t>
            </a:r>
            <a:r>
              <a:rPr lang="ru-RU" sz="2400" i="1" dirty="0">
                <a:solidFill>
                  <a:srgbClr val="01010F"/>
                </a:solidFill>
                <a:latin typeface="Open-Sans"/>
              </a:rPr>
              <a:t> 2021</a:t>
            </a:r>
            <a:endParaRPr lang="ru-RU" sz="2400" i="1" dirty="0"/>
          </a:p>
        </p:txBody>
      </p:sp>
      <p:pic>
        <p:nvPicPr>
          <p:cNvPr id="1042" name="Picture 18" descr="Aladdin LiveOffic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71" y="6398781"/>
            <a:ext cx="3124653" cy="26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Комплексный подход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748" y="2057401"/>
            <a:ext cx="14661234" cy="10297144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sz="half" idx="13"/>
          </p:nvPr>
        </p:nvSpPr>
        <p:spPr>
          <a:xfrm>
            <a:off x="573828" y="2667746"/>
            <a:ext cx="8280920" cy="943331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PF BeauSans Pro" panose="02000500000000020004" pitchFamily="50" charset="0"/>
              </a:rPr>
              <a:t>Средство дистанционной работы </a:t>
            </a:r>
            <a:r>
              <a:rPr lang="en-US" sz="3200" dirty="0">
                <a:latin typeface="PF BeauSans Pro" panose="02000500000000020004" pitchFamily="50" charset="0"/>
              </a:rPr>
              <a:t>ALO </a:t>
            </a:r>
            <a:endParaRPr lang="ru-RU" sz="3200" dirty="0">
              <a:latin typeface="PF BeauSans Pro" panose="02000500000000020004" pitchFamily="50" charset="0"/>
            </a:endParaRPr>
          </a:p>
          <a:p>
            <a:pPr lvl="1"/>
            <a:r>
              <a:rPr lang="ru-RU" sz="2400" dirty="0">
                <a:latin typeface="PF BeauSans Pro" panose="02000500000000020004" pitchFamily="50" charset="0"/>
              </a:rPr>
              <a:t>Для </a:t>
            </a:r>
            <a:r>
              <a:rPr lang="ru-RU" altLang="ru-RU" sz="2400" dirty="0">
                <a:latin typeface="PF BeauSans Pro" panose="02000500000000020004" pitchFamily="50" charset="0"/>
              </a:rPr>
              <a:t>"</a:t>
            </a:r>
            <a:r>
              <a:rPr lang="ru-RU" sz="2400" dirty="0" err="1">
                <a:latin typeface="PF BeauSans Pro" panose="02000500000000020004" pitchFamily="50" charset="0"/>
              </a:rPr>
              <a:t>удалёнки</a:t>
            </a:r>
            <a:r>
              <a:rPr lang="ru-RU" altLang="ru-RU" sz="2400" dirty="0">
                <a:latin typeface="PF BeauSans Pro" panose="02000500000000020004" pitchFamily="50" charset="0"/>
              </a:rPr>
              <a:t>"</a:t>
            </a:r>
            <a:endParaRPr lang="ru-RU" sz="2400" dirty="0">
              <a:latin typeface="PF BeauSans Pro" panose="02000500000000020004" pitchFamily="50" charset="0"/>
            </a:endParaRPr>
          </a:p>
          <a:p>
            <a:pPr lvl="1"/>
            <a:r>
              <a:rPr lang="ru-RU" sz="2400" dirty="0">
                <a:latin typeface="PF BeauSans Pro" panose="02000500000000020004" pitchFamily="50" charset="0"/>
              </a:rPr>
              <a:t>Использовать как простой </a:t>
            </a:r>
            <a:r>
              <a:rPr lang="ru-RU" sz="2400" dirty="0" err="1">
                <a:latin typeface="PF BeauSans Pro" panose="02000500000000020004" pitchFamily="50" charset="0"/>
              </a:rPr>
              <a:t>токен</a:t>
            </a:r>
            <a:r>
              <a:rPr lang="ru-RU" sz="2400" dirty="0">
                <a:latin typeface="PF BeauSans Pro" panose="02000500000000020004" pitchFamily="50" charset="0"/>
              </a:rPr>
              <a:t>, если подключить</a:t>
            </a:r>
            <a:r>
              <a:rPr lang="en-US" sz="2400" dirty="0">
                <a:latin typeface="PF BeauSans Pro" panose="02000500000000020004" pitchFamily="50" charset="0"/>
              </a:rPr>
              <a:t> </a:t>
            </a:r>
            <a:r>
              <a:rPr lang="ru-RU" sz="2400" dirty="0">
                <a:latin typeface="PF BeauSans Pro" panose="02000500000000020004" pitchFamily="50" charset="0"/>
              </a:rPr>
              <a:t>к стационарному АРМ</a:t>
            </a:r>
          </a:p>
          <a:p>
            <a:pPr lvl="1"/>
            <a:r>
              <a:rPr lang="ru-RU" sz="2400" dirty="0">
                <a:latin typeface="PF BeauSans Pro" panose="02000500000000020004" pitchFamily="50" charset="0"/>
              </a:rPr>
              <a:t>Проброс ЭП в ВМ среды виртуализации</a:t>
            </a:r>
            <a:endParaRPr lang="en-US" sz="2400" dirty="0">
              <a:latin typeface="PF BeauSans Pro" panose="02000500000000020004" pitchFamily="50" charset="0"/>
            </a:endParaRPr>
          </a:p>
          <a:p>
            <a:pPr lvl="1"/>
            <a:r>
              <a:rPr lang="ru-RU" sz="2400" dirty="0">
                <a:latin typeface="PF BeauSans Pro" panose="02000500000000020004" pitchFamily="50" charset="0"/>
              </a:rPr>
              <a:t>Поддержка сертификатов Минфина и Казначейства</a:t>
            </a:r>
          </a:p>
          <a:p>
            <a:pPr lvl="1"/>
            <a:r>
              <a:rPr lang="ru-RU" sz="2400" dirty="0">
                <a:latin typeface="PF BeauSans Pro" panose="02000500000000020004" pitchFamily="50" charset="0"/>
              </a:rPr>
              <a:t>Работа в смежных сервисах (</a:t>
            </a:r>
            <a:r>
              <a:rPr lang="en-US" sz="2400" dirty="0">
                <a:latin typeface="PF BeauSans Pro" panose="02000500000000020004" pitchFamily="50" charset="0"/>
              </a:rPr>
              <a:t>Web </a:t>
            </a:r>
            <a:r>
              <a:rPr lang="ru-RU" sz="2400" dirty="0">
                <a:latin typeface="PF BeauSans Pro" panose="02000500000000020004" pitchFamily="50" charset="0"/>
              </a:rPr>
              <a:t>порталы</a:t>
            </a:r>
            <a:r>
              <a:rPr lang="en-US" sz="2400" dirty="0">
                <a:latin typeface="PF BeauSans Pro" panose="02000500000000020004" pitchFamily="50" charset="0"/>
              </a:rPr>
              <a:t>, </a:t>
            </a:r>
            <a:r>
              <a:rPr lang="ru-RU" sz="2400" dirty="0">
                <a:latin typeface="PF BeauSans Pro" panose="02000500000000020004" pitchFamily="50" charset="0"/>
              </a:rPr>
              <a:t>СЭД, </a:t>
            </a:r>
            <a:r>
              <a:rPr lang="en-US" sz="2400" dirty="0">
                <a:latin typeface="PF BeauSans Pro" panose="02000500000000020004" pitchFamily="50" charset="0"/>
              </a:rPr>
              <a:t>CRM </a:t>
            </a:r>
            <a:r>
              <a:rPr lang="ru-RU" sz="2400" dirty="0">
                <a:latin typeface="PF BeauSans Pro" panose="02000500000000020004" pitchFamily="50" charset="0"/>
              </a:rPr>
              <a:t> и т.д.)</a:t>
            </a:r>
          </a:p>
          <a:p>
            <a:pPr marL="0" indent="0">
              <a:buNone/>
            </a:pPr>
            <a:r>
              <a:rPr lang="en-US" sz="3600" dirty="0">
                <a:latin typeface="PF BeauSans Pro" panose="02000500000000020004" pitchFamily="50" charset="0"/>
              </a:rPr>
              <a:t>JMS </a:t>
            </a:r>
            <a:r>
              <a:rPr lang="ru-RU" sz="3600" dirty="0">
                <a:latin typeface="PF BeauSans Pro" panose="02000500000000020004" pitchFamily="50" charset="0"/>
              </a:rPr>
              <a:t>управляет токенами</a:t>
            </a:r>
          </a:p>
          <a:p>
            <a:pPr lvl="1"/>
            <a:r>
              <a:rPr lang="ru-RU" sz="2400" dirty="0">
                <a:latin typeface="PF BeauSans Pro" panose="02000500000000020004" pitchFamily="50" charset="0"/>
              </a:rPr>
              <a:t>Сертификат или профиль для 2ФА</a:t>
            </a:r>
          </a:p>
          <a:p>
            <a:pPr lvl="1"/>
            <a:r>
              <a:rPr lang="ru-RU" sz="2400" dirty="0">
                <a:latin typeface="PF BeauSans Pro" panose="02000500000000020004" pitchFamily="50" charset="0"/>
              </a:rPr>
              <a:t>Сертификат ЭП</a:t>
            </a:r>
            <a:endParaRPr lang="en-US" sz="2400" dirty="0">
              <a:latin typeface="PF BeauSans Pro" panose="02000500000000020004" pitchFamily="50" charset="0"/>
            </a:endParaRPr>
          </a:p>
          <a:p>
            <a:pPr lvl="1"/>
            <a:r>
              <a:rPr lang="ru-RU" sz="2400" dirty="0">
                <a:latin typeface="PF BeauSans Pro" panose="02000500000000020004" pitchFamily="50" charset="0"/>
              </a:rPr>
              <a:t>В следующей версии будет автоматизировать персонификацию </a:t>
            </a:r>
            <a:r>
              <a:rPr lang="en-US" sz="2400" dirty="0">
                <a:latin typeface="PF BeauSans Pro" panose="02000500000000020004" pitchFamily="50" charset="0"/>
              </a:rPr>
              <a:t>ALO</a:t>
            </a:r>
            <a:endParaRPr lang="ru-RU" sz="2400" dirty="0">
              <a:latin typeface="PF BeauSans Pro" panose="02000500000000020004" pitchFamily="50" charset="0"/>
            </a:endParaRPr>
          </a:p>
          <a:p>
            <a:pPr marL="0" indent="0">
              <a:buNone/>
            </a:pPr>
            <a:r>
              <a:rPr lang="ru-RU" sz="3600" dirty="0">
                <a:latin typeface="PF BeauSans Pro" panose="02000500000000020004" pitchFamily="50" charset="0"/>
              </a:rPr>
              <a:t>Отечественная </a:t>
            </a:r>
            <a:r>
              <a:rPr lang="en-US" sz="3600" dirty="0">
                <a:latin typeface="PF BeauSans Pro" panose="02000500000000020004" pitchFamily="50" charset="0"/>
              </a:rPr>
              <a:t>VDI</a:t>
            </a:r>
            <a:r>
              <a:rPr lang="ru-RU" sz="3600" dirty="0">
                <a:latin typeface="PF BeauSans Pro" panose="02000500000000020004" pitchFamily="50" charset="0"/>
              </a:rPr>
              <a:t> Ред Виртуализация</a:t>
            </a:r>
          </a:p>
          <a:p>
            <a:pPr lvl="1"/>
            <a:r>
              <a:rPr lang="ru-RU" sz="2400" dirty="0">
                <a:latin typeface="PF BeauSans Pro" panose="02000500000000020004" pitchFamily="50" charset="0"/>
              </a:rPr>
              <a:t>Бездисковые рабочие станции и </a:t>
            </a:r>
            <a:r>
              <a:rPr lang="en-US" sz="2400" dirty="0">
                <a:latin typeface="PF BeauSans Pro" panose="02000500000000020004" pitchFamily="50" charset="0"/>
              </a:rPr>
              <a:t>PXE </a:t>
            </a:r>
            <a:r>
              <a:rPr lang="ru-RU" sz="2400" dirty="0">
                <a:latin typeface="PF BeauSans Pro" panose="02000500000000020004" pitchFamily="50" charset="0"/>
              </a:rPr>
              <a:t>загрузка</a:t>
            </a:r>
          </a:p>
          <a:p>
            <a:pPr marL="0" indent="0">
              <a:buNone/>
            </a:pPr>
            <a:r>
              <a:rPr lang="ru-RU" sz="3600" dirty="0">
                <a:latin typeface="PF BeauSans Pro" panose="02000500000000020004" pitchFamily="50" charset="0"/>
              </a:rPr>
              <a:t>Отечественный шлюз </a:t>
            </a:r>
            <a:r>
              <a:rPr lang="en-US" sz="3600" dirty="0">
                <a:latin typeface="PF BeauSans Pro" panose="02000500000000020004" pitchFamily="50" charset="0"/>
              </a:rPr>
              <a:t>VPN</a:t>
            </a:r>
            <a:endParaRPr lang="ru-RU" sz="3600" dirty="0">
              <a:latin typeface="PF BeauSans Pro" panose="02000500000000020004" pitchFamily="50" charset="0"/>
            </a:endParaRPr>
          </a:p>
          <a:p>
            <a:pPr lvl="1"/>
            <a:r>
              <a:rPr lang="ru-RU" sz="2400" dirty="0">
                <a:solidFill>
                  <a:prstClr val="black"/>
                </a:solidFill>
                <a:latin typeface="PF BeauSans Pro" panose="02000500000000020004" pitchFamily="50" charset="0"/>
              </a:rPr>
              <a:t>С</a:t>
            </a:r>
            <a:r>
              <a:rPr lang="ru-RU" sz="2400" dirty="0">
                <a:latin typeface="PF BeauSans Pro" panose="02000500000000020004" pitchFamily="50" charset="0"/>
              </a:rPr>
              <a:t>истема мониторинга</a:t>
            </a:r>
            <a:endParaRPr lang="en-US" sz="2400" dirty="0">
              <a:latin typeface="PF BeauSans Pro" panose="02000500000000020004" pitchFamily="50" charset="0"/>
            </a:endParaRPr>
          </a:p>
          <a:p>
            <a:endParaRPr lang="ru-RU" sz="3686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754781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_2020 copy222" id="{B2FBAB30-ECAB-884A-BE0A-B17FAF185857}" vid="{65451602-3B3C-0A43-B6E3-2FF8841F6410}"/>
    </a:ext>
  </a:extLst>
</a:theme>
</file>

<file path=ppt/theme/theme2.xml><?xml version="1.0" encoding="utf-8"?>
<a:theme xmlns:a="http://schemas.openxmlformats.org/drawingml/2006/main" name="1_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_2020 copy222" id="{B2FBAB30-ECAB-884A-BE0A-B17FAF185857}" vid="{76333F3D-7467-E74B-ADCF-10D6EBBA39C6}"/>
    </a:ext>
  </a:extLst>
</a:theme>
</file>

<file path=ppt/theme/theme3.xml><?xml version="1.0" encoding="utf-8"?>
<a:theme xmlns:a="http://schemas.openxmlformats.org/drawingml/2006/main" name="Разделы и закрывающие слайды &quot;Аладдин Р.Д.&quot;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_2020 copy222" id="{B2FBAB30-ECAB-884A-BE0A-B17FAF185857}" vid="{108EED2C-9717-6A45-AE7F-7B7160CD808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9688EFAD35D24788B37DE93A3F4DB4" ma:contentTypeVersion="0" ma:contentTypeDescription="Create a new document." ma:contentTypeScope="" ma:versionID="395f96f9b58b0a4a67ea040d41e4de1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D624E17-6467-473D-AE40-24FD58A3DB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33D9F-EDF4-44AF-BB94-91A9DEB7574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8B145E5-FABB-4671-9F97-B9F71A6A3D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1697</Words>
  <Application>Microsoft Office PowerPoint</Application>
  <PresentationFormat>Произвольный</PresentationFormat>
  <Paragraphs>334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38" baseType="lpstr">
      <vt:lpstr>Lato Light</vt:lpstr>
      <vt:lpstr>PF BeauSans Pro</vt:lpstr>
      <vt:lpstr>Open-Sans</vt:lpstr>
      <vt:lpstr>PF BeauSans Pro Bbook</vt:lpstr>
      <vt:lpstr>Gill Sans</vt:lpstr>
      <vt:lpstr>PFBeauSansPro-SemiBold (Заголовки)</vt:lpstr>
      <vt:lpstr>PFBeauSansPro-Bbook</vt:lpstr>
      <vt:lpstr>Calibri</vt:lpstr>
      <vt:lpstr>PFBeauSansPro-SemiBold</vt:lpstr>
      <vt:lpstr>PT Sans</vt:lpstr>
      <vt:lpstr>Wingdings</vt:lpstr>
      <vt:lpstr>Wingdings 3</vt:lpstr>
      <vt:lpstr>Arial</vt:lpstr>
      <vt:lpstr>PF BeauSans Pro SemiBold</vt:lpstr>
      <vt:lpstr>PFBeauSansPro-Regular</vt:lpstr>
      <vt:lpstr>Times New Roman</vt:lpstr>
      <vt:lpstr>PFBeauSansPro-Bold</vt:lpstr>
      <vt:lpstr>PFBeauSansPro-Italic</vt:lpstr>
      <vt:lpstr>Шаблон презентации</vt:lpstr>
      <vt:lpstr>1_Шаблон презентации</vt:lpstr>
      <vt:lpstr>Разделы и закрывающие слайды "Аладдин Р.Д."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2017-09-06T16:20:04Z</dcterms:created>
  <dcterms:modified xsi:type="dcterms:W3CDTF">2021-10-05T09:27:50Z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0x010100219688EFAD35D24788B37DE93A3F4DB4</vt:lpwstr>
  </property>
</Properties>
</file>