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76" r:id="rId3"/>
    <p:sldId id="295" r:id="rId4"/>
    <p:sldId id="297" r:id="rId5"/>
    <p:sldId id="288" r:id="rId6"/>
    <p:sldId id="298" r:id="rId7"/>
    <p:sldId id="299" r:id="rId8"/>
    <p:sldId id="292" r:id="rId9"/>
    <p:sldId id="300" r:id="rId10"/>
    <p:sldId id="278" r:id="rId11"/>
    <p:sldId id="279" r:id="rId12"/>
    <p:sldId id="280" r:id="rId13"/>
    <p:sldId id="301" r:id="rId14"/>
    <p:sldId id="287" r:id="rId15"/>
    <p:sldId id="302" r:id="rId16"/>
    <p:sldId id="304" r:id="rId17"/>
    <p:sldId id="303" r:id="rId18"/>
    <p:sldId id="305" r:id="rId19"/>
    <p:sldId id="306" r:id="rId20"/>
    <p:sldId id="307" r:id="rId21"/>
    <p:sldId id="308" r:id="rId22"/>
    <p:sldId id="309" r:id="rId23"/>
    <p:sldId id="289" r:id="rId24"/>
    <p:sldId id="265" r:id="rId25"/>
  </p:sldIdLst>
  <p:sldSz cx="12192000" cy="6858000"/>
  <p:notesSz cx="6858000" cy="9144000"/>
  <p:embeddedFontLst>
    <p:embeddedFont>
      <p:font typeface="PF BeauSans Pro Bbook" panose="02000503030000020004" pitchFamily="50" charset="0"/>
      <p:regular r:id="rId26"/>
      <p:italic r:id="rId27"/>
    </p:embeddedFont>
    <p:embeddedFont>
      <p:font typeface="PFBeauSansPro-Italic" panose="02000500000000090004" pitchFamily="50" charset="0"/>
      <p: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FBeauSansPro-Bbook" panose="02000503030000020004" pitchFamily="50" charset="0"/>
      <p:regular r:id="rId35"/>
    </p:embeddedFont>
    <p:embeddedFont>
      <p:font typeface="PF BeauSans Pro SemiBold" panose="02000503000000020004" pitchFamily="50" charset="0"/>
      <p:bold r:id="rId36"/>
      <p:boldItalic r:id="rId37"/>
    </p:embeddedFont>
    <p:embeddedFont>
      <p:font typeface="PF BeauSans Pro" panose="02000500000000020004" pitchFamily="50" charset="0"/>
      <p:regular r:id="rId38"/>
      <p:bold r:id="rId39"/>
      <p:italic r:id="rId40"/>
      <p:boldItalic r:id="rId41"/>
    </p:embeddedFont>
    <p:embeddedFont>
      <p:font typeface="PT Sans" panose="020B0503020203020204" pitchFamily="34" charset="-52"/>
      <p:regular r:id="rId42"/>
      <p:bold r:id="rId43"/>
      <p:italic r:id="rId44"/>
      <p:boldItalic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00"/>
    <a:srgbClr val="595959"/>
    <a:srgbClr val="BFBFBF"/>
    <a:srgbClr val="F7F7F7"/>
    <a:srgbClr val="FF9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9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/>
          </p:cNvSpPr>
          <p:nvPr userDrawn="1"/>
        </p:nvSpPr>
        <p:spPr bwMode="auto">
          <a:xfrm>
            <a:off x="1574868" y="2210757"/>
            <a:ext cx="7419936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58"/>
              </a:spcBef>
            </a:pPr>
            <a:r>
              <a:rPr lang="ru-RU" altLang="ru-RU" sz="4286" strike="noStrike" kern="1200" dirty="0">
                <a:solidFill>
                  <a:schemeClr val="tx1"/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Спасибо!</a:t>
            </a:r>
            <a:endParaRPr lang="en-US" altLang="ru-RU" sz="4286" strike="noStrike" kern="1200" dirty="0">
              <a:solidFill>
                <a:schemeClr val="tx1"/>
              </a:solidFill>
              <a:latin typeface="PF BeauSans Pro SemiBold" pitchFamily="50" charset="0"/>
              <a:ea typeface="+mj-ea"/>
              <a:cs typeface="+mj-cs"/>
              <a:sym typeface="PFBeauSansPro-Italic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56465" y="4841089"/>
            <a:ext cx="1388522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999" dirty="0">
                <a:latin typeface="PF BeauSans Pro Bbook" pitchFamily="50" charset="0"/>
              </a:rPr>
              <a:t>Контакты:</a:t>
            </a: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2218368" y="2929970"/>
            <a:ext cx="6758032" cy="3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58"/>
              </a:spcBef>
            </a:pPr>
            <a:r>
              <a:rPr lang="ru-RU" altLang="ru-RU" sz="2285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 в электронном мире!</a:t>
            </a:r>
            <a:r>
              <a:rPr lang="en-US" altLang="ru-RU" sz="2285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2285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755FB-A289-4945-A3EB-530253E53208}"/>
              </a:ext>
            </a:extLst>
          </p:cNvPr>
          <p:cNvSpPr/>
          <p:nvPr userDrawn="1"/>
        </p:nvSpPr>
        <p:spPr>
          <a:xfrm>
            <a:off x="8207334" y="1555157"/>
            <a:ext cx="2630346" cy="263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5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9B32372-A98B-3B4E-8E01-B06BE1E38264}"/>
              </a:ext>
            </a:extLst>
          </p:cNvPr>
          <p:cNvSpPr>
            <a:spLocks/>
          </p:cNvSpPr>
          <p:nvPr userDrawn="1"/>
        </p:nvSpPr>
        <p:spPr bwMode="auto">
          <a:xfrm>
            <a:off x="8994805" y="2446194"/>
            <a:ext cx="1389752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58"/>
              </a:spcBef>
            </a:pPr>
            <a:r>
              <a:rPr lang="en-US" altLang="ru-RU" sz="4286" strike="noStrike" kern="1200" dirty="0">
                <a:solidFill>
                  <a:schemeClr val="bg1">
                    <a:lumMod val="85000"/>
                  </a:schemeClr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QR</a:t>
            </a:r>
          </a:p>
        </p:txBody>
      </p:sp>
    </p:spTree>
    <p:extLst>
      <p:ext uri="{BB962C8B-B14F-4D97-AF65-F5344CB8AC3E}">
        <p14:creationId xmlns:p14="http://schemas.microsoft.com/office/powerpoint/2010/main" val="277867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0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5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9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2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0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4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2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9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5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ddin-rd.ru/" TargetMode="External"/><Relationship Id="rId2" Type="http://schemas.openxmlformats.org/officeDocument/2006/relationships/hyperlink" Target="mailto:aladdin@aladdin-rd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0" y="0"/>
            <a:ext cx="1175657" cy="11756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1175657" y="1175657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11675F7-59FE-C842-8146-339FFB7ECC0A}"/>
              </a:ext>
            </a:extLst>
          </p:cNvPr>
          <p:cNvSpPr/>
          <p:nvPr/>
        </p:nvSpPr>
        <p:spPr>
          <a:xfrm>
            <a:off x="11620831" y="6286831"/>
            <a:ext cx="571169" cy="57116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913" y="344570"/>
            <a:ext cx="912502" cy="674007"/>
          </a:xfrm>
          <a:prstGeom prst="rect">
            <a:avLst/>
          </a:prstGeom>
        </p:spPr>
      </p:pic>
      <p:sp>
        <p:nvSpPr>
          <p:cNvPr id="55" name="JCR-721…">
            <a:extLst>
              <a:ext uri="{FF2B5EF4-FFF2-40B4-BE49-F238E27FC236}">
                <a16:creationId xmlns:a16="http://schemas.microsoft.com/office/drawing/2014/main" id="{6ECE06AF-DF95-D147-A9C6-CBE8750441DE}"/>
              </a:ext>
            </a:extLst>
          </p:cNvPr>
          <p:cNvSpPr txBox="1">
            <a:spLocks/>
          </p:cNvSpPr>
          <p:nvPr/>
        </p:nvSpPr>
        <p:spPr>
          <a:xfrm>
            <a:off x="1604034" y="513845"/>
            <a:ext cx="8961502" cy="15008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595959"/>
                </a:solidFill>
                <a:latin typeface="PF BeauSans Pro" panose="02000500000000020004" pitchFamily="50" charset="0"/>
                <a:ea typeface="PF BeauSans Pro SemiBold" charset="0"/>
                <a:cs typeface="PF BeauSans Pro SemiBold" charset="0"/>
              </a:rPr>
              <a:t>Продуктовая линейка JMS &amp; JAS. Функциональные возможности и практика использования в проектах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F BeauSans Pro" panose="02000500000000020004" pitchFamily="50" charset="0"/>
              <a:ea typeface="PF BeauSans Pro SemiBold" charset="0"/>
              <a:cs typeface="PF BeauSans Pro SemiBold" charset="0"/>
            </a:endParaRPr>
          </a:p>
        </p:txBody>
      </p:sp>
      <p:sp>
        <p:nvSpPr>
          <p:cNvPr id="56" name="JCR-721…">
            <a:extLst>
              <a:ext uri="{FF2B5EF4-FFF2-40B4-BE49-F238E27FC236}">
                <a16:creationId xmlns:a16="http://schemas.microsoft.com/office/drawing/2014/main" id="{BC282BC0-04B0-A64A-8B19-724C6CAF07A9}"/>
              </a:ext>
            </a:extLst>
          </p:cNvPr>
          <p:cNvSpPr txBox="1">
            <a:spLocks/>
          </p:cNvSpPr>
          <p:nvPr/>
        </p:nvSpPr>
        <p:spPr>
          <a:xfrm>
            <a:off x="1604033" y="2040132"/>
            <a:ext cx="10302381" cy="475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 SemiBold" charset="0"/>
                <a:ea typeface="PF BeauSans Pro SemiBold" charset="0"/>
                <a:cs typeface="PF BeauSans Pro SemiBo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srgbClr val="FF4D00"/>
                </a:solidFill>
                <a:latin typeface="PF BeauSans Pro" panose="02000500000000020004" pitchFamily="50" charset="0"/>
              </a:rPr>
              <a:t>JMS 3.7 (JAS inside) 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panose="02000500000000020004" pitchFamily="50" charset="0"/>
              </a:rPr>
              <a:t>JMS 4LX (Win &amp; Lin) JAS 1.7</a:t>
            </a:r>
            <a:endParaRPr kumimoji="0" lang="ru-RU" sz="3400" i="0" u="none" strike="noStrike" kern="1200" cap="none" spc="0" normalizeH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panose="02000500000000020004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4156E5-956A-457D-AB9B-E8747D62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35" y="3032450"/>
            <a:ext cx="5687648" cy="30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999" y="126000"/>
            <a:ext cx="982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первом из новых субъектов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(потребность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обновлении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контента и встраиваемого 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345396"/>
            <a:ext cx="8629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До появления ЗНИ (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SF/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ГОСТ)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Специфический контент (ключевые контейнеры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сертификаты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аутентификаторы) – специфические методы управления</a:t>
            </a:r>
            <a:endParaRPr lang="ru-RU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Удалённое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обновление (перепрошивка) операционных систем (</a:t>
            </a:r>
            <a:r>
              <a:rPr lang="en-US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firmware)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средств ИБ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через систему централизованного управления - нонсенс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C304E-4124-4616-9642-E82952E4D13F}"/>
              </a:ext>
            </a:extLst>
          </p:cNvPr>
          <p:cNvSpPr txBox="1"/>
          <p:nvPr/>
        </p:nvSpPr>
        <p:spPr>
          <a:xfrm>
            <a:off x="360000" y="3400445"/>
            <a:ext cx="862995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После появления ЗНИ (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SF/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ГОСТ)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Необходимость в </a:t>
            </a:r>
            <a:r>
              <a:rPr lang="ru-RU" dirty="0" smtClean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удалённой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записи</a:t>
            </a:r>
            <a:r>
              <a:rPr lang="en-US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произвольной информации на открытые и закрытые разделы ЗНИ в соответствии с политиками ИБ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Необходимость в </a:t>
            </a:r>
            <a:r>
              <a:rPr lang="ru-RU" dirty="0" smtClean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удалённой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перепрошивке операционной системы (</a:t>
            </a:r>
            <a:r>
              <a:rPr lang="en-US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firmware)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средств ИБ</a:t>
            </a:r>
          </a:p>
          <a:p>
            <a:pPr marL="265113" lvl="1" indent="-2651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Необходимост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ь в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удалённой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записи различных конфигурационных файлов устройств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удалённой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работы (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Aladdin LiveOffice)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15BC20F-C21D-4975-B7D2-00EDF8C965FD}"/>
              </a:ext>
            </a:extLst>
          </p:cNvPr>
          <p:cNvCxnSpPr>
            <a:cxnSpLocks/>
          </p:cNvCxnSpPr>
          <p:nvPr/>
        </p:nvCxnSpPr>
        <p:spPr>
          <a:xfrm flipV="1">
            <a:off x="269525" y="3187202"/>
            <a:ext cx="8827822" cy="38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E4CC11-18BD-4D5C-A878-5A7B140D295A}"/>
              </a:ext>
            </a:extLst>
          </p:cNvPr>
          <p:cNvCxnSpPr>
            <a:cxnSpLocks/>
          </p:cNvCxnSpPr>
          <p:nvPr/>
        </p:nvCxnSpPr>
        <p:spPr>
          <a:xfrm>
            <a:off x="11383347" y="3187202"/>
            <a:ext cx="441990" cy="1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3FF8EC-2524-4B8B-8F5F-7C3ED9BE5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0649">
            <a:off x="9369198" y="2702191"/>
            <a:ext cx="1758846" cy="11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2000" y="126000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 жизненном цикле средств ИБ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(с точки зрения Регулятора (ФСТЭК))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150304"/>
            <a:ext cx="8629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До 131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приказа ФСТЭК (сейчас 76)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Релиз продукта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Получение сертификата на ТУ и НДВ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Спокойная размеренная жизнь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Инспекционный контроль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если очень нужно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DC76D3-04C4-4A44-902B-8C5A6D81F055}"/>
              </a:ext>
            </a:extLst>
          </p:cNvPr>
          <p:cNvSpPr txBox="1"/>
          <p:nvPr/>
        </p:nvSpPr>
        <p:spPr>
          <a:xfrm>
            <a:off x="360000" y="3290400"/>
            <a:ext cx="863997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После 131 приказа ФСТЭК (сейчас 76)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Релиз продукта</a:t>
            </a:r>
          </a:p>
          <a:p>
            <a:pPr marL="265113" lvl="1" indent="-2651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Получение сертификата на УД и ТУ (внедренная система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SDL –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обязательное условие получения сертификата)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Постоянный регулярный контроль сертифицированных средств ИБ на наличие уязвимостей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обновление ПО в установленном порядке и распространение обновлений среди заказчиков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узаконивание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 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внесённых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изменений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FBDC9FF-FA22-4BFB-A7AD-F46C6391A61B}"/>
              </a:ext>
            </a:extLst>
          </p:cNvPr>
          <p:cNvCxnSpPr>
            <a:cxnSpLocks/>
          </p:cNvCxnSpPr>
          <p:nvPr/>
        </p:nvCxnSpPr>
        <p:spPr>
          <a:xfrm>
            <a:off x="269525" y="3187582"/>
            <a:ext cx="955561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327299F-70E3-4D09-9865-7F6AED9C728F}"/>
              </a:ext>
            </a:extLst>
          </p:cNvPr>
          <p:cNvCxnSpPr>
            <a:cxnSpLocks/>
          </p:cNvCxnSpPr>
          <p:nvPr/>
        </p:nvCxnSpPr>
        <p:spPr>
          <a:xfrm>
            <a:off x="11383347" y="3187202"/>
            <a:ext cx="441990" cy="1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E25C96-0B03-4394-837E-DBE6C5E74E34}"/>
              </a:ext>
            </a:extLst>
          </p:cNvPr>
          <p:cNvSpPr txBox="1"/>
          <p:nvPr/>
        </p:nvSpPr>
        <p:spPr>
          <a:xfrm>
            <a:off x="9921201" y="3007105"/>
            <a:ext cx="136608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131 ПРИКАЗ</a:t>
            </a:r>
          </a:p>
        </p:txBody>
      </p:sp>
    </p:spTree>
    <p:extLst>
      <p:ext uri="{BB962C8B-B14F-4D97-AF65-F5344CB8AC3E}">
        <p14:creationId xmlns:p14="http://schemas.microsoft.com/office/powerpoint/2010/main" val="62413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2000" y="126000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Management System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4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LX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 (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Windows &amp; Linux)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готова к управлению средствами ИБ нового поколения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0000" y="1268153"/>
            <a:ext cx="864014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Разрабатывается на единой кодовой базе – из единого кода может быть собран дистрибутив для работы на Linux и на Windows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Версия для платформы 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Windows 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функционально соответствует версии 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JMS 3.7  (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плюс ЗНИ минус 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JAS)</a:t>
            </a:r>
            <a:endParaRPr lang="ru-RU" sz="24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­­</a:t>
            </a:r>
            <a:r>
              <a:rPr lang="ru-RU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Версия для платформы </a:t>
            </a:r>
            <a:r>
              <a:rPr lang="ru-RU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Linux находится на сертификации:</a:t>
            </a:r>
          </a:p>
          <a:p>
            <a:pPr marL="623888" lvl="1" indent="-358775">
              <a:buFont typeface="PT Sans" panose="020B0503020203020204" pitchFamily="34" charset="-52"/>
              <a:buChar char="−"/>
              <a:defRPr/>
            </a:pPr>
            <a:r>
              <a:rPr lang="ru-RU" sz="22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во ФСТЭК на соответствие УД-4 согласно</a:t>
            </a:r>
            <a:r>
              <a:rPr lang="en-US" sz="22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</a:t>
            </a:r>
            <a:r>
              <a:rPr lang="ru-RU" sz="22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требований 76 приказа</a:t>
            </a:r>
          </a:p>
          <a:p>
            <a:pPr marL="623888" lvl="1" indent="-358775">
              <a:buFont typeface="PT Sans" panose="020B0503020203020204" pitchFamily="34" charset="-52"/>
              <a:buChar char="−"/>
              <a:defRPr/>
            </a:pPr>
            <a:r>
              <a:rPr lang="ru-RU" sz="22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в МО на отсутствие НДВ по 2 уровню контроля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Версия для платформы </a:t>
            </a:r>
            <a:r>
              <a:rPr lang="en-US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Windows</a:t>
            </a:r>
            <a:r>
              <a:rPr lang="ru-RU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– в МО на отсутствие НДВ по 4 уровню контроля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b="1" dirty="0">
              <a:solidFill>
                <a:srgbClr val="FF4D00"/>
              </a:solidFill>
              <a:latin typeface="PF BeauSans Pro SemiBold" panose="02000500000000020004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68208E-FF03-4F13-8736-E8531671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598" y="1877053"/>
            <a:ext cx="3182545" cy="17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310366" y="40512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Management System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4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LX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 (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Linux)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(теперь только о среде исполнения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Linux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6664" y="1019697"/>
            <a:ext cx="8100329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Поддержаны модели токенов, используемые у ключевых заказчиков, с которыми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ведётся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работа в части миграции на платформы Linux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­Поддержана работа в среде соответствующих дистрибутивов Linux:</a:t>
            </a:r>
          </a:p>
          <a:p>
            <a:pPr marL="623888" lvl="1" indent="-3587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Astra Linux SE 1.6 Smolensk</a:t>
            </a:r>
          </a:p>
          <a:p>
            <a:pPr marL="623888" lvl="1" indent="-3587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Astra Linux CE 2.12 Orel</a:t>
            </a:r>
          </a:p>
          <a:p>
            <a:pPr marL="623888" lvl="1" indent="-3587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РЕД ОС 7.2, 7.3</a:t>
            </a:r>
          </a:p>
          <a:p>
            <a:pPr marL="623888" lvl="1" indent="-3587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ОС Альт 8 СП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Поддержаны домены FreeIPA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Samba AD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MS AD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­Обеспечена поддержка Крипто Про CSP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­Реализован офлайн-коннектор для взаимодействия c аккредитованными (или просто находящимися в отдельном контуре) УЦ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­Поддержаны УЦ Dogtag и Microsoft CA (важно)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УЦ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EJBCA –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работе (пишется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API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JMS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4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LX)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­Обеспечена поддержка PostgreSQL + интеграция с </a:t>
            </a:r>
            <a:r>
              <a:rPr lang="ru-RU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Крипто БД</a:t>
            </a:r>
            <a:endParaRPr lang="en-US" sz="2000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Реализована поддержка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JaCarta</a:t>
            </a:r>
            <a:r>
              <a:rPr lang="ru-RU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SecurLogon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1266" name="Picture 2" descr="МВД закупило компьютеры с отечественной ОС на 1,4 миллиарда рублей — Daily  Storm">
            <a:extLst>
              <a:ext uri="{FF2B5EF4-FFF2-40B4-BE49-F238E27FC236}">
                <a16:creationId xmlns:a16="http://schemas.microsoft.com/office/drawing/2014/main" id="{30DD7C44-CE47-4467-9160-3E71E9D6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46" y="3181334"/>
            <a:ext cx="1153992" cy="7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Д ОС на базе Linux | ИНФОРМАЦИОННОЕ ПРАВО в обществе | Яндекс Дзен">
            <a:extLst>
              <a:ext uri="{FF2B5EF4-FFF2-40B4-BE49-F238E27FC236}">
                <a16:creationId xmlns:a16="http://schemas.microsoft.com/office/drawing/2014/main" id="{90957692-42CE-4C9B-97EA-0C9574C6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53" y="3671930"/>
            <a:ext cx="1018176" cy="6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Новая версия ОС «Альт 8 СП» сертифицирована ФСТЭК России. Впервые  сертификат выдан на операционную систему для семи аппаратных платформ">
            <a:extLst>
              <a:ext uri="{FF2B5EF4-FFF2-40B4-BE49-F238E27FC236}">
                <a16:creationId xmlns:a16="http://schemas.microsoft.com/office/drawing/2014/main" id="{211BEE8D-5B05-492A-90BC-717DF26B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02" y="3292929"/>
            <a:ext cx="1005290" cy="5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figure FreeIPA Server in Linux Centos 7 | Youshared">
            <a:extLst>
              <a:ext uri="{FF2B5EF4-FFF2-40B4-BE49-F238E27FC236}">
                <a16:creationId xmlns:a16="http://schemas.microsoft.com/office/drawing/2014/main" id="{4DD8BCB7-50EE-4D7A-A544-69732BD5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1" y="4177232"/>
            <a:ext cx="1521622" cy="5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amba4-2 - SomeBooks.es">
            <a:extLst>
              <a:ext uri="{FF2B5EF4-FFF2-40B4-BE49-F238E27FC236}">
                <a16:creationId xmlns:a16="http://schemas.microsoft.com/office/drawing/2014/main" id="{58121348-D80D-4B6E-8F30-9EE9AE50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69" y="4001176"/>
            <a:ext cx="1153992" cy="7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icrosoft CA – Jay Miah">
            <a:extLst>
              <a:ext uri="{FF2B5EF4-FFF2-40B4-BE49-F238E27FC236}">
                <a16:creationId xmlns:a16="http://schemas.microsoft.com/office/drawing/2014/main" id="{C4772327-162F-4FC2-9614-09DDE39C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545" y="4861016"/>
            <a:ext cx="1101187" cy="7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gistration Authority (RA) | PrimeKey">
            <a:extLst>
              <a:ext uri="{FF2B5EF4-FFF2-40B4-BE49-F238E27FC236}">
                <a16:creationId xmlns:a16="http://schemas.microsoft.com/office/drawing/2014/main" id="{0B1BB038-DBCA-492A-84B7-A1FE6BFD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66" y="4994729"/>
            <a:ext cx="1027108" cy="7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A3082B-95B3-4FB8-88B0-FB7A4FF97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4499" y="1768979"/>
            <a:ext cx="1286663" cy="13441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68601E-F7C3-4D80-8825-3531A1B51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5995" y="1974079"/>
            <a:ext cx="1982799" cy="10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Функциональные возможности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4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LX (Linux)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(теперь только о среде исполнения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Linux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3547150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3547150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18A0B3B-8202-4339-8AE9-EC57209DC712}"/>
              </a:ext>
            </a:extLst>
          </p:cNvPr>
          <p:cNvCxnSpPr>
            <a:cxnSpLocks/>
          </p:cNvCxnSpPr>
          <p:nvPr/>
        </p:nvCxnSpPr>
        <p:spPr>
          <a:xfrm>
            <a:off x="270000" y="2213683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B06657-011B-403D-8D67-380F59920A62}"/>
              </a:ext>
            </a:extLst>
          </p:cNvPr>
          <p:cNvCxnSpPr>
            <a:cxnSpLocks/>
          </p:cNvCxnSpPr>
          <p:nvPr/>
        </p:nvCxnSpPr>
        <p:spPr>
          <a:xfrm>
            <a:off x="8964832" y="2213683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2B3959-9D8B-477C-8C64-C0C97E4BA637}"/>
              </a:ext>
            </a:extLst>
          </p:cNvPr>
          <p:cNvSpPr txBox="1"/>
          <p:nvPr/>
        </p:nvSpPr>
        <p:spPr>
          <a:xfrm>
            <a:off x="347114" y="2259550"/>
            <a:ext cx="732255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CSP,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СКЗИ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etc.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Криптото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кен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 Про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CSP 3.9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 Про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CSP 4.0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 Про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CSP 5.0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287BFA7-EBA9-4CFB-B45A-C25368CA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59" y="1050585"/>
            <a:ext cx="1412580" cy="106375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F3440AF-1993-4B8F-A91C-EFDC3FB7C91C}"/>
              </a:ext>
            </a:extLst>
          </p:cNvPr>
          <p:cNvSpPr txBox="1"/>
          <p:nvPr/>
        </p:nvSpPr>
        <p:spPr>
          <a:xfrm>
            <a:off x="360000" y="957353"/>
            <a:ext cx="732255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Токены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/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смарт-карты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ЗНИ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устройства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IoT etc.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(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линейка)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JaCarta-2 (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линейка)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a-3* (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линейка)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SF/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ГОСТ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13635C3-9006-4FF2-91D7-5A2C047887CB}"/>
              </a:ext>
            </a:extLst>
          </p:cNvPr>
          <p:cNvCxnSpPr>
            <a:cxnSpLocks/>
          </p:cNvCxnSpPr>
          <p:nvPr/>
        </p:nvCxnSpPr>
        <p:spPr>
          <a:xfrm>
            <a:off x="273104" y="5175898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6258042-3341-4724-ABFC-6B538A76BE58}"/>
              </a:ext>
            </a:extLst>
          </p:cNvPr>
          <p:cNvCxnSpPr>
            <a:cxnSpLocks/>
          </p:cNvCxnSpPr>
          <p:nvPr/>
        </p:nvCxnSpPr>
        <p:spPr>
          <a:xfrm>
            <a:off x="8974158" y="5175898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2B4F20-AB2D-49B0-872D-DB5D7A1C74A2}"/>
              </a:ext>
            </a:extLst>
          </p:cNvPr>
          <p:cNvSpPr txBox="1"/>
          <p:nvPr/>
        </p:nvSpPr>
        <p:spPr>
          <a:xfrm>
            <a:off x="360000" y="3591693"/>
            <a:ext cx="7322550" cy="159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Удостоверяющие центры (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Certificate Authority)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Microsoft CA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УЦ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Dogtag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УЦ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EJBCA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Офл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айн-адаптер к внешним УЦ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Взятие под управление сертификатов перечисленных УЦ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75CAF9-E17D-4A02-B480-CF940545666C}"/>
              </a:ext>
            </a:extLst>
          </p:cNvPr>
          <p:cNvSpPr txBox="1"/>
          <p:nvPr/>
        </p:nvSpPr>
        <p:spPr>
          <a:xfrm>
            <a:off x="360000" y="5373881"/>
            <a:ext cx="6097554" cy="105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Ресурсные системы (Службы каталогов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Microsoft Active Directory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FreeIPA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Samba AD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5" name="Рисунок 9">
            <a:extLst>
              <a:ext uri="{FF2B5EF4-FFF2-40B4-BE49-F238E27FC236}">
                <a16:creationId xmlns:a16="http://schemas.microsoft.com/office/drawing/2014/main" id="{949DA124-8D6A-49C6-98D0-5368CFA7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57" y="2588927"/>
            <a:ext cx="816925" cy="6034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6393B6-2D6D-4F3A-8E37-84C2032B8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108" y="2622728"/>
            <a:ext cx="1282067" cy="529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F4D9EF-9CA9-459C-86BD-0A619CFEC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783" y="4157287"/>
            <a:ext cx="743776" cy="4206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160F1-F1DB-4389-A75A-3124992F2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7196" y="3995345"/>
            <a:ext cx="744543" cy="7445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7A5F83-8CDD-4F1D-82B6-F0202ECC7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203" y="4051053"/>
            <a:ext cx="730294" cy="73029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A311F53-E316-4855-BD55-78E210D1A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594" y="5482083"/>
            <a:ext cx="743776" cy="420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23FED3-9DD2-46FB-A943-F36866E09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1299" y="5198770"/>
            <a:ext cx="1330973" cy="661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E165B1-C40B-4AE1-9E07-28391223C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8336" y="5710800"/>
            <a:ext cx="808027" cy="8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0000" y="972171"/>
            <a:ext cx="864014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Мощная система журналирования действий пользователей и администраторов системы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Система поэкземплярного учета СКЗИ в соответствии с приказом ФАПСИ №152 от 13.06.2001 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lvl="1" indent="-3587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Наличие полнофункционального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Web-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портала и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web-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клиента (возможность использования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толстых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клиентов при подключении АРМ на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Windows +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толстые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клиенты на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Qt)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Возможность выгрузки событий на сервер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Syslog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интеграция с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SIEM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Возможность использования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PostgreSQL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 качестве СУБД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Интеграция с </a:t>
            </a:r>
            <a:r>
              <a:rPr lang="ru-RU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Крипто БД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для защиты данных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JMS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Высокая производительность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масштабируемость и отказоустойчивость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(NLB-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кластер)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Оптимизация пользовательского интерфейса – возможность отключать (скрывать) неиспользуемые элементы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процессе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сертификации ФСТЭК на соответствие УД-4 по требованиям 76 приказа от 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.06.2020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 SemiBold" panose="02000500000000020004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Функциональные возможности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4LX (Linux)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(теперь только о среде исполнения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Linux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D28EC7C-6531-4276-86B3-6D398677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07" y="2347085"/>
            <a:ext cx="2756636" cy="15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2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Преимущества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Management System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…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или дайте мне волшебную таблетку и я всех победю)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9C232-3BA4-4A96-8DEB-10BC998AD4AD}"/>
              </a:ext>
            </a:extLst>
          </p:cNvPr>
          <p:cNvSpPr txBox="1"/>
          <p:nvPr/>
        </p:nvSpPr>
        <p:spPr>
          <a:xfrm>
            <a:off x="359999" y="1053540"/>
            <a:ext cx="11172638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JMS 8 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лет на рынке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. 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Конкурирующие решения – плюс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/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минус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столько же – все основные сценарии реализованы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большинство запросов учтены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сравнивают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</a:p>
          <a:p>
            <a:pPr marL="800100" lvl="1" indent="-446088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"Мы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лучшие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априори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". 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Себе –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плюс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конкурентам –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минус и вот она победа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Испанский стыд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800100" lvl="1" indent="-446088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Мы сделали для якорного Заказчика за его деньги уникальную доработку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Она никому больше не нужна и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конкурентов у неё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нет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Объявляем функцию(и) </a:t>
            </a:r>
            <a:r>
              <a:rPr lang="en-US" sz="2000" b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killer feature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вот она победа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Немногим лучше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800100" lvl="1" indent="-446088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 открытых и разных источников добываем информацию о конкурирующих продуктах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Выстраиваем сложную таблицу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отображающую функциональные возможности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 максимуму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Устанавливаем весовые коэффициенты и в итоге доказываем что мы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равно лучшие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Ну ок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54012" lvl="1">
              <a:lnSpc>
                <a:spcPct val="90000"/>
              </a:lnSpc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54012" lvl="1">
              <a:lnSpc>
                <a:spcPct val="90000"/>
              </a:lnSpc>
              <a:defRPr/>
            </a:pPr>
            <a:r>
              <a:rPr lang="ru-RU" cap="all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Только Заказчику в конечном итоге от подобных сравнений мало пользы</a:t>
            </a:r>
            <a:endParaRPr lang="en-US" cap="all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54012" lvl="1">
              <a:lnSpc>
                <a:spcPct val="90000"/>
              </a:lnSpc>
              <a:defRPr/>
            </a:pPr>
            <a:endParaRPr lang="en-US" cap="all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54013" lvl="1" indent="-35401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 как правильно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?</a:t>
            </a:r>
            <a:endParaRPr lang="ru-RU" sz="24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801688" lvl="2" indent="-4476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Разобраться с потребностями Заказчика</a:t>
            </a:r>
          </a:p>
          <a:p>
            <a:pPr marL="801688" lvl="2" indent="-4476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Встроиться в его инфраструктуру и продемонстрировать работоспособность</a:t>
            </a:r>
          </a:p>
          <a:p>
            <a:pPr marL="801688" lvl="2" indent="-447675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Проводить все сравнения на инфраструктуре (макете) и по сценариям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228092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999" y="126000"/>
            <a:ext cx="913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Особенности работы над проектами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(не зависящая от версии часть)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967012"/>
            <a:ext cx="891731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JMS –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сложный продукт и его продажа это точно не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"box moving"</a:t>
            </a:r>
            <a:endParaRPr lang="en-US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Примерная последовательность </a:t>
            </a:r>
            <a:r>
              <a:rPr lang="ru-RU" sz="2000" dirty="0" smtClean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действий: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/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•	Закрепляем технического специалиста</a:t>
            </a:r>
          </a:p>
          <a:p>
            <a:pPr marL="265113" lvl="1" indent="-265113"/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•	Предоставляем готовые опросные листы, на основе информации из которых формируем пользовательские сценарии</a:t>
            </a:r>
          </a:p>
          <a:p>
            <a:pPr marL="265113" lvl="1" indent="-265113"/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•	Проводим пилотный проект (демонстрируем заказчикам работу по сценариям)</a:t>
            </a:r>
          </a:p>
          <a:p>
            <a:pPr marL="265113" lvl="1" indent="-265113"/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•	По итогам пилотного проекта (варианты):</a:t>
            </a:r>
          </a:p>
          <a:p>
            <a:pPr marL="538163" lvl="2" indent="-273050">
              <a:buFont typeface="PT Sans" panose="020B0503020203020204" pitchFamily="34" charset="-52"/>
              <a:buChar char="−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­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Завершён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успешно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</a:t>
            </a:r>
          </a:p>
          <a:p>
            <a:pPr marL="823912" lvl="3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Продаем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ок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)</a:t>
            </a:r>
          </a:p>
          <a:p>
            <a:pPr marL="823912" lvl="3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­Дорабатываем или договариваемся о доработках затем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продаём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ok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823912" lvl="3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­Закрываем или замораживаем проект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ok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)</a:t>
            </a:r>
          </a:p>
          <a:p>
            <a:pPr marL="538163" lvl="2" indent="-273050">
              <a:buFont typeface="PT Sans" panose="020B0503020203020204" pitchFamily="34" charset="-52"/>
              <a:buChar char="−"/>
            </a:pP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Завершён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неудачно – анализируем причины</a:t>
            </a:r>
          </a:p>
          <a:p>
            <a:pPr marL="538163" lvl="2" indent="-273050">
              <a:buFont typeface="PT Sans" panose="020B0503020203020204" pitchFamily="34" charset="-52"/>
              <a:buChar char="−"/>
            </a:pP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2"/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Главная проблема – </a:t>
            </a:r>
            <a:r>
              <a:rPr lang="ru-RU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всё ещё </a:t>
            </a:r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недостаточная вовлеченность</a:t>
            </a:r>
            <a:r>
              <a:rPr lang="en-US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ряда </a:t>
            </a:r>
            <a:r>
              <a:rPr lang="ru-RU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партнёров </a:t>
            </a:r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 процесс работы над проектами</a:t>
            </a:r>
            <a:r>
              <a:rPr lang="en-US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Хотя ситуация в течение 2020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г. заметно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улучшилась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538163" lvl="2" indent="-273050">
              <a:buFont typeface="PT Sans" panose="020B0503020203020204" pitchFamily="34" charset="-52"/>
              <a:buChar char="−"/>
            </a:pP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2"/>
            <a:r>
              <a:rPr lang="ru-RU" i="1" u="sng" dirty="0" smtClean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Важно:</a:t>
            </a:r>
            <a:r>
              <a:rPr lang="en-US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 силу невысокой цены версия </a:t>
            </a:r>
            <a:r>
              <a:rPr lang="en-US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JAS 1.7 </a:t>
            </a:r>
            <a:r>
              <a:rPr lang="ru-RU" i="1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продаётся 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как </a:t>
            </a:r>
            <a:r>
              <a:rPr lang="en-US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коробочный продукт"</a:t>
            </a:r>
            <a:r>
              <a:rPr lang="en-US" i="1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Описанный выше алгоритм может быть применен только в случае</a:t>
            </a:r>
            <a:r>
              <a:rPr lang="en-US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если заказчик хочет проверить реализацию </a:t>
            </a:r>
            <a:r>
              <a:rPr lang="en-US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OTP-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аутентификации на </a:t>
            </a:r>
            <a:r>
              <a:rPr lang="en-US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</a:t>
            </a:r>
            <a:r>
              <a:rPr lang="ru-RU" i="1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лёгком</a:t>
            </a:r>
            <a:r>
              <a:rPr lang="ru-RU" i="1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" продукте </a:t>
            </a:r>
            <a:endParaRPr lang="ru-RU" i="1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A05F98-4CAD-434E-8BC2-AFD01BF8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209" y="1341998"/>
            <a:ext cx="2249619" cy="2164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3D480C-50C2-47B4-A6BF-22105197C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11" y="3946219"/>
            <a:ext cx="2756636" cy="15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2000" y="126000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Особенности работы над проектами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(для версий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 3.7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 4LX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150304"/>
            <a:ext cx="9353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Проекты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JMS 3.7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обычно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Встраивание в инфраструктуры на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MS  Windows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разной степени вычурности 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Максимальная функциональность в части управления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PKI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Интеграция 2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FA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 разнообразными серверами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удалённого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доступа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VPN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 другими подобными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сервисами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DC76D3-04C4-4A44-902B-8C5A6D81F055}"/>
              </a:ext>
            </a:extLst>
          </p:cNvPr>
          <p:cNvSpPr txBox="1"/>
          <p:nvPr/>
        </p:nvSpPr>
        <p:spPr>
          <a:xfrm>
            <a:off x="360000" y="3290400"/>
            <a:ext cx="9353167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Проекты 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JMS 4LX 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как правило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Обеспечение работы с ЗНИ (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SF/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ГОСТ) на платформах 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MS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Windows </a:t>
            </a:r>
            <a:r>
              <a:rPr lang="ru-RU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 </a:t>
            </a:r>
            <a:r>
              <a:rPr lang="en-US" sz="20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Linux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Миграция инфраструктуры или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её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части с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MS Windows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Linux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 части управления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PKI.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Важные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определяющие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особенности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 </a:t>
            </a:r>
            <a:endParaRPr lang="ru-RU" sz="20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541338" lvl="2" indent="-271463">
              <a:lnSpc>
                <a:spcPct val="90000"/>
              </a:lnSpc>
              <a:spcAft>
                <a:spcPts val="800"/>
              </a:spcAft>
              <a:buFont typeface="PT Sans" panose="020B0503020203020204" pitchFamily="34" charset="-52"/>
              <a:buChar char="−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Миграция инфраструктуры – это не только и не столько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PKI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– прикладные бизнес-приложения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всё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же важнее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541338" lvl="2" indent="-271463">
              <a:lnSpc>
                <a:spcPct val="90000"/>
              </a:lnSpc>
              <a:spcAft>
                <a:spcPts val="800"/>
              </a:spcAft>
              <a:buFont typeface="PT Sans" panose="020B0503020203020204" pitchFamily="34" charset="-52"/>
              <a:buChar char="−"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Реализаций существенных элементов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PKI-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инфраструктуры (УЦ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 первую очередь) на платформе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Linux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пока существенно меньше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чем на платформе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Windows.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Но это не помеха в целом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FBDC9FF-FA22-4BFB-A7AD-F46C6391A61B}"/>
              </a:ext>
            </a:extLst>
          </p:cNvPr>
          <p:cNvCxnSpPr>
            <a:cxnSpLocks/>
          </p:cNvCxnSpPr>
          <p:nvPr/>
        </p:nvCxnSpPr>
        <p:spPr>
          <a:xfrm>
            <a:off x="269525" y="3187582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327299F-70E3-4D09-9865-7F6AED9C728F}"/>
              </a:ext>
            </a:extLst>
          </p:cNvPr>
          <p:cNvCxnSpPr>
            <a:cxnSpLocks/>
          </p:cNvCxnSpPr>
          <p:nvPr/>
        </p:nvCxnSpPr>
        <p:spPr>
          <a:xfrm>
            <a:off x="9433243" y="3187202"/>
            <a:ext cx="2530800" cy="1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A5C491-5484-47A9-873C-914D9670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167" y="1235045"/>
            <a:ext cx="1820097" cy="17510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8F0AD-BCB1-498F-8E14-F4E67C2E9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328" y="4013747"/>
            <a:ext cx="2248672" cy="12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Management System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основные положения </a:t>
            </a:r>
            <a:r>
              <a:rPr lang="ru-RU" sz="2400" b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партнёрской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программы - скидки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9C232-3BA4-4A96-8DEB-10BC998AD4AD}"/>
              </a:ext>
            </a:extLst>
          </p:cNvPr>
          <p:cNvSpPr txBox="1"/>
          <p:nvPr/>
        </p:nvSpPr>
        <p:spPr>
          <a:xfrm>
            <a:off x="322795" y="1062871"/>
            <a:ext cx="10091507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Базовая (Максимальная) скидка - 50% компании, зарегистрировавшей проект и предоставившей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5475" lvl="1" indent="-271463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контактную информацию представителей заказчика</a:t>
            </a:r>
          </a:p>
          <a:p>
            <a:pPr marL="625475" lvl="1" indent="-271463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информацию об ориентировочном бюджете, датах и сроках проекта</a:t>
            </a:r>
          </a:p>
          <a:p>
            <a:pPr marL="625475" lvl="1" indent="-271463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техническую информацию по проекту (анкету и опросный лист для закрепления проекта)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Аладдин Р.Д. в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закреплённых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проектах и корректировка размера скидки:</a:t>
            </a:r>
          </a:p>
          <a:p>
            <a:pPr marL="625475" lvl="1" indent="-271463">
              <a:lnSpc>
                <a:spcPct val="90000"/>
              </a:lnSpc>
              <a:buFont typeface="PT Sans" panose="020B0503020203020204" pitchFamily="34" charset="-52"/>
              <a:buChar char="−"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Подготовка и проведение пилотного проекта Аладдин Р.Д.</a:t>
            </a:r>
            <a:r>
              <a:rPr lang="ru-RU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 минус до 15% от максимальной скидки)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989013" lvl="1" indent="-36353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подготовка и согласование пользовательских сценариев</a:t>
            </a:r>
          </a:p>
          <a:p>
            <a:pPr marL="989013" lvl="1" indent="-36353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подготовка и согласование технических требований;</a:t>
            </a:r>
          </a:p>
          <a:p>
            <a:pPr marL="989013" lvl="1" indent="-36353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17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развёртывание </a:t>
            </a:r>
            <a:r>
              <a:rPr lang="ru-RU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настройка системы в инфраструктуре заказчика</a:t>
            </a:r>
          </a:p>
          <a:p>
            <a:pPr marL="989013" lvl="1" indent="-363538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отработка сценариев</a:t>
            </a:r>
            <a:r>
              <a:rPr lang="en-US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7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сопровождение процесса самостоятельного тестирования специалистами заказчика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­Внедрение Аладдин Р.Д. ( минус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 15% от максимальной скидки)</a:t>
            </a:r>
          </a:p>
          <a:p>
            <a:pPr marL="3540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Подготовка и выполнение внедрения с получением подписанного протокола и заключения по итогам (ПМИ)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­Ассоциированный проект Аладдин Р.Д. - проект полностью проработан специалистами Аладдин Р.Д. и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партнёру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только требуется сделать поставку лицензий: скидка до 20%</a:t>
            </a:r>
            <a:r>
              <a:rPr lang="ru-RU" sz="20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**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4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  <a:r>
              <a:rPr lang="ru-RU" sz="1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Организационные вопросы, связанные с Пилотом и Внедрением, решаются </a:t>
            </a:r>
            <a:r>
              <a:rPr lang="ru-RU" sz="14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Партнёром</a:t>
            </a:r>
            <a:r>
              <a:rPr lang="ru-RU" sz="1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14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**</a:t>
            </a:r>
            <a:r>
              <a:rPr lang="ru-RU" sz="1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На усмотрение менеджера Аладдин Р.Д., который </a:t>
            </a:r>
            <a:r>
              <a:rPr lang="ru-RU" sz="14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ведёт </a:t>
            </a:r>
            <a:r>
              <a:rPr lang="ru-RU" sz="1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данный проект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5019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Почему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всё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так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,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а не иначе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?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…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или сложно отказаться от 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PKI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171967"/>
            <a:ext cx="732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95959"/>
              </a:buClr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Мы очень и очень давно работаем с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PKI.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Есть ли альтернатива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?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Clr>
                <a:srgbClr val="595959"/>
              </a:buClr>
            </a:pP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buClr>
                <a:srgbClr val="595959"/>
              </a:buClr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Блокчейн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?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lvl="0" indent="-285750"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ГИС и КИИ -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по всем параметрам</a:t>
            </a:r>
          </a:p>
          <a:p>
            <a:pPr marL="285750" lvl="0" indent="-285750">
              <a:buClr>
                <a:srgbClr val="59595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Enterprise –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очень ограниченно               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370803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3477194"/>
            <a:ext cx="7322550" cy="305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FIDO Alliance?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Desktop logon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Pre-boot Authentication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Web-client Authentication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Thick client Authentication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Email Encryption and Signing (S/MIME)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VPN-</a:t>
            </a:r>
            <a:r>
              <a:rPr lang="en-US" dirty="0" err="1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IPSec</a:t>
            </a:r>
            <a:endParaRPr lang="en-US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TLS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EAP-TLS for wireless access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                                                 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31875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3187202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2B35C7A-840C-4063-9F16-92BCEF48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456" y="1254892"/>
            <a:ext cx="3124687" cy="1632901"/>
          </a:xfrm>
          <a:prstGeom prst="rect">
            <a:avLst/>
          </a:prstGeom>
        </p:spPr>
      </p:pic>
      <p:pic>
        <p:nvPicPr>
          <p:cNvPr id="1026" name="Picture 2" descr="The Value of FIDO Alliance Membership">
            <a:extLst>
              <a:ext uri="{FF2B5EF4-FFF2-40B4-BE49-F238E27FC236}">
                <a16:creationId xmlns:a16="http://schemas.microsoft.com/office/drawing/2014/main" id="{7CB3B1C5-840F-4C71-90B0-D856462F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56" y="3532975"/>
            <a:ext cx="3124687" cy="17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94066CA-CB04-41CA-8080-F3D68F05A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044" y="2095319"/>
            <a:ext cx="373811" cy="3738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D614523-6B90-4113-B2F0-7C4CFE090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92" y="6131065"/>
            <a:ext cx="288000" cy="288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F289F51-51ED-4BD6-AF2C-528B2534A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92" y="5807334"/>
            <a:ext cx="288000" cy="288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92CC398-C91A-4969-9CD1-CC45CD279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92" y="5483869"/>
            <a:ext cx="288000" cy="28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34062DA-D4F0-4FEA-B9E0-45F5A6DC9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92" y="5191888"/>
            <a:ext cx="288000" cy="288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DDA973C-AC38-40C9-9430-BA04C7D5D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192" y="4858763"/>
            <a:ext cx="288000" cy="28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EF556E6-A6C7-4F4A-87E5-4A9352EDB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192" y="4541517"/>
            <a:ext cx="288000" cy="288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D4095A-AD71-47E5-9BAF-10D53798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192" y="4228619"/>
            <a:ext cx="288000" cy="28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1456252-F4C2-449F-AF2B-615230D3E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192" y="3891065"/>
            <a:ext cx="288000" cy="28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6543485-EA74-4CF6-A4DF-FB610DD9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882422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81AADAEA-5BE2-4B1E-9C1B-8384447D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4221436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AB9F56E2-4787-441B-9D6C-66F3269A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4538674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362D4455-377F-4754-9B68-33C751C39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4855917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0ECA006D-3CDD-4519-B807-A1F2C172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201155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9DA4F911-1EB9-4C44-8C15-BE597842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518394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5575913D-B203-49FD-822E-D0DABD38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835626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9C8512DB-0633-4830-BFAA-F8F25789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6162207"/>
            <a:ext cx="305286" cy="3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7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991491" y="126034"/>
            <a:ext cx="1009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Management System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основные положения </a:t>
            </a:r>
            <a:r>
              <a:rPr lang="ru-RU" sz="2400" b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партнёрской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программы – скидки на ТП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9C232-3BA4-4A96-8DEB-10BC998AD4AD}"/>
              </a:ext>
            </a:extLst>
          </p:cNvPr>
          <p:cNvSpPr txBox="1"/>
          <p:nvPr/>
        </p:nvSpPr>
        <p:spPr>
          <a:xfrm>
            <a:off x="322795" y="1062871"/>
            <a:ext cx="10091507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Техническая поддержка: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Базовая скидка - 20% - вся поддержка на Аладдин Р.Д.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30% - первая линия на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партнёре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Порядок взаимодействия и SLA согласовываются с Аладдин Р.Д. (только для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подтвердивших технические компетенции)</a:t>
            </a:r>
            <a:r>
              <a:rPr lang="ru-RU" sz="20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40% - первая и вторая линия на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партнёре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Порядок взаимодействия и SLA согласовываются с Аладдин Р.Д. (только для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подтвердивших технические компетенции)</a:t>
            </a:r>
            <a:r>
              <a:rPr lang="ru-RU" sz="20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Обучение: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Авторизованные курсы в учебном центре компании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err="1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Совинтегра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endParaRPr lang="ru-RU" sz="2000" dirty="0" smtClean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Бесплатные семинары для обучения менеджеров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технических специалистов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партнёров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(по запросу)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­Бесплатное участие BDM Аладдин Р.Д. в первых двух проектах с обучением менеджеров КД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партнёра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"в поле"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­Бесплатное обучение технических специалистов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партнёра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 время подготовки и в процессе выполнения первых двух проектов по выбору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партнёра 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93663" marR="0" lvl="0" indent="-936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ru-RU" sz="20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 </a:t>
            </a:r>
            <a:r>
              <a:rPr lang="ru-RU" sz="1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Неоднократное нарушение SLA вызывает уменьшение скидок. Порядок и процедура описываются в соответствующих соглашениях.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F94A14-8552-458C-B4FF-7C7A4055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242" y="3238855"/>
            <a:ext cx="643536" cy="64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999" y="126000"/>
            <a:ext cx="913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Кратко о системе лицензирования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(справедливо для версий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 3.7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JMS 4LX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036298"/>
            <a:ext cx="592970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Типы лицензий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Активационная –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предназначена для получения контактной информации Заказчика и предотвращения преждевременного прекращения срока действия постоянной лицензии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Бессрочная –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работает по аналогии с лицензиями предыдущих версий. Предусматривает покупку технической поддержки. Технически – срок действия ограничен – необходимо отслеживать и своевременно продлевать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Ограниченная по времени –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срок действия 1 год. Техническая поддержка включена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A3821-0F0B-4B22-BE2F-75FCC75B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20" y="1369584"/>
            <a:ext cx="6005080" cy="2651990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CF266D2-7DFE-41AE-9E88-F033E934C6CB}"/>
              </a:ext>
            </a:extLst>
          </p:cNvPr>
          <p:cNvCxnSpPr>
            <a:cxnSpLocks/>
          </p:cNvCxnSpPr>
          <p:nvPr/>
        </p:nvCxnSpPr>
        <p:spPr>
          <a:xfrm>
            <a:off x="273104" y="4278584"/>
            <a:ext cx="57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511E58F-D6B7-4AC3-A463-38125164FC2D}"/>
              </a:ext>
            </a:extLst>
          </p:cNvPr>
          <p:cNvCxnSpPr>
            <a:cxnSpLocks/>
          </p:cNvCxnSpPr>
          <p:nvPr/>
        </p:nvCxnSpPr>
        <p:spPr>
          <a:xfrm>
            <a:off x="6289705" y="4278584"/>
            <a:ext cx="5538736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A930BC9-C288-421E-B4AE-7E2145C7B281}"/>
              </a:ext>
            </a:extLst>
          </p:cNvPr>
          <p:cNvSpPr txBox="1"/>
          <p:nvPr/>
        </p:nvSpPr>
        <p:spPr>
          <a:xfrm>
            <a:off x="359999" y="4406147"/>
            <a:ext cx="1146844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Субъекты лицензирования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Базовая лицензия = пользователь плюс неограниченное количество токенов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смарт-карт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ЗНИ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программных аутентификаторов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Лицензия на опцию (поддержка внешних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CA,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например) – по количеству пользователей – не может превышать по количеству количество базовых лицензий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Исключение – опция поддержки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JAS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JMS 3.7</a:t>
            </a:r>
          </a:p>
          <a:p>
            <a:pPr marL="0" lvl="1">
              <a:spcAft>
                <a:spcPts val="300"/>
              </a:spcAft>
            </a:pPr>
            <a:endParaRPr lang="en-US" sz="16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0" lvl="1">
              <a:spcAft>
                <a:spcPts val="300"/>
              </a:spcAft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CA Edition не включает функциональности стандартных клиентов JMS. Нет ограничений по количеству.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2000" y="126000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3.7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актуальная версия для платформы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Windows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(пара историй успеха</a:t>
            </a:r>
            <a:r>
              <a:rPr lang="en-US" sz="2400" b="1" baseline="30000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*)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8A8619-9859-4644-8AB9-94A407FAF1E5}"/>
              </a:ext>
            </a:extLst>
          </p:cNvPr>
          <p:cNvSpPr txBox="1"/>
          <p:nvPr/>
        </p:nvSpPr>
        <p:spPr>
          <a:xfrm>
            <a:off x="354564" y="1299600"/>
            <a:ext cx="646611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ПАО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Северсталь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JMS 3.7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Работаем год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Внедрение – 3 недели без выезда к Заказчику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Начали с 1 500 лицензий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На сегодня – 8500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Планируем дальнейшее расширение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F5EFB0-FE09-4568-B7D2-CE62E9ED3B8D}"/>
              </a:ext>
            </a:extLst>
          </p:cNvPr>
          <p:cNvSpPr txBox="1"/>
          <p:nvPr/>
        </p:nvSpPr>
        <p:spPr>
          <a:xfrm>
            <a:off x="343732" y="3672957"/>
            <a:ext cx="647694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СИБУР Холдинг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Начали с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JAS 1.7 (JMS 3.7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была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ещё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не готова)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Работаем 1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,5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года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На сегодня поставлено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623888" lvl="1" indent="-358775">
              <a:buFont typeface="Wingdings" panose="05000000000000000000" pitchFamily="2" charset="2"/>
              <a:buChar char="Ø"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12 000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лицензий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JAS</a:t>
            </a:r>
          </a:p>
          <a:p>
            <a:pPr marL="623888" lvl="1" indent="-358775">
              <a:buFont typeface="Wingdings" panose="05000000000000000000" pitchFamily="2" charset="2"/>
              <a:buChar char="Ø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9 000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лицензий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JMS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Ведутся работы по миграции с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JAS 1.7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на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JMS 3.7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Планируем дальнейшее расширение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E5E3F-30CB-4A89-A5D1-44396592A598}"/>
              </a:ext>
            </a:extLst>
          </p:cNvPr>
          <p:cNvSpPr txBox="1"/>
          <p:nvPr/>
        </p:nvSpPr>
        <p:spPr>
          <a:xfrm>
            <a:off x="458682" y="6315340"/>
            <a:ext cx="36038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595959"/>
                </a:solidFill>
                <a:latin typeface="PF BeauSans Pro SemiBold" panose="02000503000000020004" pitchFamily="2" charset="0"/>
              </a:rPr>
              <a:t>*) </a:t>
            </a:r>
            <a:r>
              <a:rPr lang="ru-RU" sz="1000" dirty="0">
                <a:solidFill>
                  <a:srgbClr val="595959"/>
                </a:solidFill>
                <a:latin typeface="PF BeauSans Pro SemiBold" panose="02000503000000020004" pitchFamily="2" charset="0"/>
              </a:rPr>
              <a:t>Крупных проектов больше – мало разрешений на </a:t>
            </a:r>
            <a:r>
              <a:rPr lang="en-US" sz="1000" dirty="0">
                <a:solidFill>
                  <a:srgbClr val="595959"/>
                </a:solidFill>
                <a:latin typeface="PF BeauSans Pro SemiBold" panose="02000503000000020004" pitchFamily="2" charset="0"/>
              </a:rPr>
              <a:t>PR</a:t>
            </a:r>
            <a:endParaRPr lang="ru-RU" sz="1000" dirty="0">
              <a:solidFill>
                <a:srgbClr val="595959"/>
              </a:solidFill>
              <a:latin typeface="PF BeauSans Pro SemiBold" panose="02000503000000020004" pitchFamily="2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927089F-6EBD-4259-9F82-572BE07CD093}"/>
              </a:ext>
            </a:extLst>
          </p:cNvPr>
          <p:cNvCxnSpPr>
            <a:cxnSpLocks/>
          </p:cNvCxnSpPr>
          <p:nvPr/>
        </p:nvCxnSpPr>
        <p:spPr>
          <a:xfrm flipV="1">
            <a:off x="269525" y="3644409"/>
            <a:ext cx="7269610" cy="38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491F7E1-C644-4467-8236-76A92D883D84}"/>
              </a:ext>
            </a:extLst>
          </p:cNvPr>
          <p:cNvCxnSpPr>
            <a:cxnSpLocks/>
          </p:cNvCxnSpPr>
          <p:nvPr/>
        </p:nvCxnSpPr>
        <p:spPr>
          <a:xfrm>
            <a:off x="8108302" y="3644410"/>
            <a:ext cx="3717035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План инвестиций ПАО &quot;Северсталь&quot; на 2019 год">
            <a:extLst>
              <a:ext uri="{FF2B5EF4-FFF2-40B4-BE49-F238E27FC236}">
                <a16:creationId xmlns:a16="http://schemas.microsoft.com/office/drawing/2014/main" id="{92D06F43-1103-463B-9ABB-68FA338D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12" y="1192100"/>
            <a:ext cx="3509127" cy="2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BC0CFD-C16F-4A50-9F32-F2ADC8060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022" y="3787375"/>
            <a:ext cx="3450717" cy="23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2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778" y="5600023"/>
            <a:ext cx="5349314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29" dirty="0">
                <a:latin typeface="PFBeauSansPro-Bbook"/>
              </a:rPr>
              <a:t>Владимир Бычек</a:t>
            </a:r>
          </a:p>
          <a:p>
            <a:pPr algn="l"/>
            <a:r>
              <a:rPr lang="ru-RU" sz="1429" dirty="0">
                <a:latin typeface="PFBeauSansPro-Bbook"/>
              </a:rPr>
              <a:t>+7 (926) 694 49 21</a:t>
            </a:r>
          </a:p>
          <a:p>
            <a:pPr algn="l"/>
            <a:r>
              <a:rPr lang="en-US" sz="1429" dirty="0">
                <a:latin typeface="PFBeauSansPro-Bbook"/>
                <a:hlinkClick r:id="rId2"/>
              </a:rPr>
              <a:t>v.bychak@aladdin-rd.ru</a:t>
            </a:r>
            <a:endParaRPr lang="ru-RU" sz="1429" dirty="0">
              <a:latin typeface="PFBeauSansPro-Bbook"/>
            </a:endParaRPr>
          </a:p>
          <a:p>
            <a:pPr algn="l"/>
            <a:r>
              <a:rPr lang="en-US" sz="1429" dirty="0">
                <a:latin typeface="PFBeauSansPro-Bbook"/>
                <a:hlinkClick r:id="rId3"/>
              </a:rPr>
              <a:t>www.aladdin-rd.ru</a:t>
            </a:r>
            <a:endParaRPr lang="ru-RU" sz="1429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43C379-2090-414C-A738-6FB758EC4F6E}"/>
              </a:ext>
            </a:extLst>
          </p:cNvPr>
          <p:cNvSpPr/>
          <p:nvPr/>
        </p:nvSpPr>
        <p:spPr>
          <a:xfrm>
            <a:off x="26375" y="6267618"/>
            <a:ext cx="567501" cy="567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235774-32CD-4F93-BEF9-75BCFA818E37}"/>
              </a:ext>
            </a:extLst>
          </p:cNvPr>
          <p:cNvSpPr/>
          <p:nvPr/>
        </p:nvSpPr>
        <p:spPr>
          <a:xfrm>
            <a:off x="579523" y="6022753"/>
            <a:ext cx="246569" cy="24656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D6A4E-CAB1-4875-8B94-5381A600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233" y="5901712"/>
            <a:ext cx="1049896" cy="7754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6AFB9D-257A-48EC-88CF-8F89C6DBB898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830985-3440-460C-875F-1DC375FBB7DC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B79002-66B2-4420-AE1B-A738A7C26653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6DCD8A-2098-4C07-AFF4-B4735F703BD8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B4F6E9-731D-4489-9647-D02586FEF495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EE7469-B739-4168-B955-1AC81E2E4985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AA8D57-D5CA-43A1-B12F-E78A9824BF72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0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вухэтапная аутентификация векторные иллюстрации | Премиум векторы">
            <a:extLst>
              <a:ext uri="{FF2B5EF4-FFF2-40B4-BE49-F238E27FC236}">
                <a16:creationId xmlns:a16="http://schemas.microsoft.com/office/drawing/2014/main" id="{36C1C0CF-852C-42C6-8260-99931845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56" y="4966826"/>
            <a:ext cx="1203931" cy="10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И всем этим нужно управлять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…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или просто о сложном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946403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Токены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/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смарт-карты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ЗНИ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устройства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IoT etc.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A0114D-8A0B-417C-AA90-FC24FB6B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858" y="1531781"/>
            <a:ext cx="1060904" cy="79861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32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32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3947E2-678E-4F67-A213-C25813C4F114}"/>
              </a:ext>
            </a:extLst>
          </p:cNvPr>
          <p:cNvSpPr txBox="1"/>
          <p:nvPr/>
        </p:nvSpPr>
        <p:spPr>
          <a:xfrm>
            <a:off x="360000" y="1044442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Пользователи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5EFF0B-76F7-49B3-80F1-A39659EB1295}"/>
              </a:ext>
            </a:extLst>
          </p:cNvPr>
          <p:cNvCxnSpPr>
            <a:cxnSpLocks/>
          </p:cNvCxnSpPr>
          <p:nvPr/>
        </p:nvCxnSpPr>
        <p:spPr>
          <a:xfrm>
            <a:off x="270000" y="1483180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66ADEAD-61D4-497E-8867-E68ADC6EEB5F}"/>
              </a:ext>
            </a:extLst>
          </p:cNvPr>
          <p:cNvCxnSpPr>
            <a:cxnSpLocks/>
          </p:cNvCxnSpPr>
          <p:nvPr/>
        </p:nvCxnSpPr>
        <p:spPr>
          <a:xfrm>
            <a:off x="8964830" y="148280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18A0B3B-8202-4339-8AE9-EC57209DC712}"/>
              </a:ext>
            </a:extLst>
          </p:cNvPr>
          <p:cNvCxnSpPr>
            <a:cxnSpLocks/>
          </p:cNvCxnSpPr>
          <p:nvPr/>
        </p:nvCxnSpPr>
        <p:spPr>
          <a:xfrm>
            <a:off x="270000" y="23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B06657-011B-403D-8D67-380F59920A62}"/>
              </a:ext>
            </a:extLst>
          </p:cNvPr>
          <p:cNvCxnSpPr>
            <a:cxnSpLocks/>
          </p:cNvCxnSpPr>
          <p:nvPr/>
        </p:nvCxnSpPr>
        <p:spPr>
          <a:xfrm>
            <a:off x="8964832" y="23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2B3959-9D8B-477C-8C64-C0C97E4BA637}"/>
              </a:ext>
            </a:extLst>
          </p:cNvPr>
          <p:cNvSpPr txBox="1"/>
          <p:nvPr/>
        </p:nvSpPr>
        <p:spPr>
          <a:xfrm>
            <a:off x="360000" y="2845249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Сертификаты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ключевые контейнеры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СКЗИ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etc.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5B2734D-707F-443B-A216-C1F37748B876}"/>
              </a:ext>
            </a:extLst>
          </p:cNvPr>
          <p:cNvCxnSpPr>
            <a:cxnSpLocks/>
          </p:cNvCxnSpPr>
          <p:nvPr/>
        </p:nvCxnSpPr>
        <p:spPr>
          <a:xfrm>
            <a:off x="270000" y="41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74A6F57-183A-4AE2-854C-15E669C064A1}"/>
              </a:ext>
            </a:extLst>
          </p:cNvPr>
          <p:cNvCxnSpPr>
            <a:cxnSpLocks/>
          </p:cNvCxnSpPr>
          <p:nvPr/>
        </p:nvCxnSpPr>
        <p:spPr>
          <a:xfrm>
            <a:off x="9011482" y="41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3A2B004-A665-4490-82FC-4C8E90F42142}"/>
              </a:ext>
            </a:extLst>
          </p:cNvPr>
          <p:cNvCxnSpPr>
            <a:cxnSpLocks/>
          </p:cNvCxnSpPr>
          <p:nvPr/>
        </p:nvCxnSpPr>
        <p:spPr>
          <a:xfrm>
            <a:off x="270000" y="50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0586C99-5F24-4F88-985F-47ECE330B73A}"/>
              </a:ext>
            </a:extLst>
          </p:cNvPr>
          <p:cNvCxnSpPr>
            <a:cxnSpLocks/>
          </p:cNvCxnSpPr>
          <p:nvPr/>
        </p:nvCxnSpPr>
        <p:spPr>
          <a:xfrm>
            <a:off x="8992823" y="50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FAFF5AB-D5B7-4F4A-9298-2C629EEC7088}"/>
              </a:ext>
            </a:extLst>
          </p:cNvPr>
          <p:cNvCxnSpPr>
            <a:cxnSpLocks/>
          </p:cNvCxnSpPr>
          <p:nvPr/>
        </p:nvCxnSpPr>
        <p:spPr>
          <a:xfrm>
            <a:off x="270000" y="59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D129E0F-D815-42B9-B34A-8E2DAC90B882}"/>
              </a:ext>
            </a:extLst>
          </p:cNvPr>
          <p:cNvCxnSpPr>
            <a:cxnSpLocks/>
          </p:cNvCxnSpPr>
          <p:nvPr/>
        </p:nvCxnSpPr>
        <p:spPr>
          <a:xfrm>
            <a:off x="8964833" y="59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Какие бывают уровни владения пк — Seoblog">
            <a:extLst>
              <a:ext uri="{FF2B5EF4-FFF2-40B4-BE49-F238E27FC236}">
                <a16:creationId xmlns:a16="http://schemas.microsoft.com/office/drawing/2014/main" id="{3C82FE12-C425-433D-970F-DE17F042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615" y="371795"/>
            <a:ext cx="1324803" cy="10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419DCC6-E6FF-4B99-B1E4-8D03E53A1473}"/>
              </a:ext>
            </a:extLst>
          </p:cNvPr>
          <p:cNvSpPr txBox="1"/>
          <p:nvPr/>
        </p:nvSpPr>
        <p:spPr>
          <a:xfrm>
            <a:off x="360000" y="3744099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Удостоверяющие центры (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Certificate Authority)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4A4CED-7509-4DBF-A343-A2D367B146CE}"/>
              </a:ext>
            </a:extLst>
          </p:cNvPr>
          <p:cNvSpPr txBox="1"/>
          <p:nvPr/>
        </p:nvSpPr>
        <p:spPr>
          <a:xfrm>
            <a:off x="360000" y="4652280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Ресурсные системы (Службы каталогов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BC223D-34E8-440A-B4A1-5946449E0CFA}"/>
              </a:ext>
            </a:extLst>
          </p:cNvPr>
          <p:cNvSpPr txBox="1"/>
          <p:nvPr/>
        </p:nvSpPr>
        <p:spPr>
          <a:xfrm>
            <a:off x="360000" y="5532471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Аутентификаторы (2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FA)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A72AA9-D0AE-4AAE-86AA-C5113B451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706" y="2451525"/>
            <a:ext cx="1186631" cy="7538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86BF6D-5A29-4766-B748-74BFFF437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669" y="3343372"/>
            <a:ext cx="807281" cy="807281"/>
          </a:xfrm>
          <a:prstGeom prst="rect">
            <a:avLst/>
          </a:prstGeom>
        </p:spPr>
      </p:pic>
      <p:pic>
        <p:nvPicPr>
          <p:cNvPr id="3078" name="Picture 6" descr="Active directory что это простыми словами - Вэб-шпаргалка для интернет  предпринимателей!">
            <a:extLst>
              <a:ext uri="{FF2B5EF4-FFF2-40B4-BE49-F238E27FC236}">
                <a16:creationId xmlns:a16="http://schemas.microsoft.com/office/drawing/2014/main" id="{26BEF286-2676-4F2B-8BF3-36020F16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86" y="4217476"/>
            <a:ext cx="833176" cy="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6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2000" y="126000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3.7 </a:t>
            </a: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актуальная версия для платформы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Windows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  <a:p>
            <a:pPr lvl="0" defTabSz="45720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"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последний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из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могикан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",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завершающий серию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.X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0000" y="1800000"/>
            <a:ext cx="86401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>
                <a:solidFill>
                  <a:srgbClr val="595959"/>
                </a:solidFill>
                <a:latin typeface="PF BeauSans Pro SemiBold" panose="02000500000000020004" pitchFamily="2" charset="0"/>
              </a:rPr>
              <a:t>­</a:t>
            </a: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Закрывает все вопросы в части управления инфраструктурой PKI на сегодня и в перспективе нескольких лет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­Обеспечивает второй фактор усиленной аутентификации для организаций масштаба предприятия (</a:t>
            </a:r>
            <a:r>
              <a:rPr lang="en-US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JAS)</a:t>
            </a:r>
            <a:endParaRPr lang="ru-RU" sz="24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­</a:t>
            </a:r>
            <a:r>
              <a:rPr lang="ru-RU" sz="24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Сертифицирована ФСТЭК на соответствие УД-4 по требованиям 76 приказа*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ru-RU" b="1" dirty="0">
              <a:solidFill>
                <a:srgbClr val="FF4D00"/>
              </a:solidFill>
              <a:latin typeface="PF BeauSans Pro SemiBold" panose="02000500000000020004" pitchFamily="2" charset="0"/>
            </a:endParaRPr>
          </a:p>
        </p:txBody>
      </p:sp>
      <p:pic>
        <p:nvPicPr>
          <p:cNvPr id="18" name="Рисунок 17" descr="Изображение выглядит как ночь&#10;&#10;Автоматически созданное описание">
            <a:extLst>
              <a:ext uri="{FF2B5EF4-FFF2-40B4-BE49-F238E27FC236}">
                <a16:creationId xmlns:a16="http://schemas.microsoft.com/office/drawing/2014/main" id="{AF628C67-19E4-497C-B667-6B8139C9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17" y="1800000"/>
            <a:ext cx="2249297" cy="21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Какие бывают уровни владения пк — Seoblog">
            <a:extLst>
              <a:ext uri="{FF2B5EF4-FFF2-40B4-BE49-F238E27FC236}">
                <a16:creationId xmlns:a16="http://schemas.microsoft.com/office/drawing/2014/main" id="{3C82FE12-C425-433D-970F-DE17F042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615" y="856987"/>
            <a:ext cx="1324803" cy="10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Функциональные возможности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3.7 (JAS Inside)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Основная на сегодня версия для платформы 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Windows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5749200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5749200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3947E2-678E-4F67-A213-C25813C4F114}"/>
              </a:ext>
            </a:extLst>
          </p:cNvPr>
          <p:cNvSpPr txBox="1"/>
          <p:nvPr/>
        </p:nvSpPr>
        <p:spPr>
          <a:xfrm>
            <a:off x="360000" y="1529634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Пользователи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5EFF0B-76F7-49B3-80F1-A39659EB1295}"/>
              </a:ext>
            </a:extLst>
          </p:cNvPr>
          <p:cNvCxnSpPr>
            <a:cxnSpLocks/>
          </p:cNvCxnSpPr>
          <p:nvPr/>
        </p:nvCxnSpPr>
        <p:spPr>
          <a:xfrm>
            <a:off x="270000" y="1968372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66ADEAD-61D4-497E-8867-E68ADC6EEB5F}"/>
              </a:ext>
            </a:extLst>
          </p:cNvPr>
          <p:cNvCxnSpPr>
            <a:cxnSpLocks/>
          </p:cNvCxnSpPr>
          <p:nvPr/>
        </p:nvCxnSpPr>
        <p:spPr>
          <a:xfrm>
            <a:off x="8964830" y="1967993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18A0B3B-8202-4339-8AE9-EC57209DC712}"/>
              </a:ext>
            </a:extLst>
          </p:cNvPr>
          <p:cNvCxnSpPr>
            <a:cxnSpLocks/>
          </p:cNvCxnSpPr>
          <p:nvPr/>
        </p:nvCxnSpPr>
        <p:spPr>
          <a:xfrm>
            <a:off x="270000" y="3949200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B06657-011B-403D-8D67-380F59920A62}"/>
              </a:ext>
            </a:extLst>
          </p:cNvPr>
          <p:cNvCxnSpPr>
            <a:cxnSpLocks/>
          </p:cNvCxnSpPr>
          <p:nvPr/>
        </p:nvCxnSpPr>
        <p:spPr>
          <a:xfrm>
            <a:off x="8964832" y="3949200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2B3959-9D8B-477C-8C64-C0C97E4BA637}"/>
              </a:ext>
            </a:extLst>
          </p:cNvPr>
          <p:cNvSpPr txBox="1"/>
          <p:nvPr/>
        </p:nvSpPr>
        <p:spPr>
          <a:xfrm>
            <a:off x="360000" y="4030628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CSP,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СКЗИ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etc.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8E104B2-7BC6-4097-9E9C-6FD187C8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924" y="2045864"/>
            <a:ext cx="1093692" cy="7625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287BFA7-EBA9-4CFB-B45A-C25368CA2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631" y="2006203"/>
            <a:ext cx="1093692" cy="82361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94EFFB5-DEF2-4EDD-B381-DF30E20B3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632" y="2800141"/>
            <a:ext cx="1093692" cy="82206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626A02-A75C-4247-908B-564F4E2B1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2462" y="2800423"/>
            <a:ext cx="1093697" cy="71860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F3440AF-1993-4B8F-A91C-EFDC3FB7C91C}"/>
              </a:ext>
            </a:extLst>
          </p:cNvPr>
          <p:cNvSpPr txBox="1"/>
          <p:nvPr/>
        </p:nvSpPr>
        <p:spPr>
          <a:xfrm>
            <a:off x="360000" y="1946403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Токены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/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смарт-карты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ЗНИ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устройства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IoT etc.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135EF7-B95F-48D1-B2EB-7143CEB10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15359"/>
              </p:ext>
            </p:extLst>
          </p:nvPr>
        </p:nvGraphicFramePr>
        <p:xfrm>
          <a:off x="347114" y="4495465"/>
          <a:ext cx="8293034" cy="103186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083286">
                  <a:extLst>
                    <a:ext uri="{9D8B030D-6E8A-4147-A177-3AD203B41FA5}">
                      <a16:colId xmlns:a16="http://schemas.microsoft.com/office/drawing/2014/main" val="673239128"/>
                    </a:ext>
                  </a:extLst>
                </a:gridCol>
                <a:gridCol w="1680494">
                  <a:extLst>
                    <a:ext uri="{9D8B030D-6E8A-4147-A177-3AD203B41FA5}">
                      <a16:colId xmlns:a16="http://schemas.microsoft.com/office/drawing/2014/main" val="742180417"/>
                    </a:ext>
                  </a:extLst>
                </a:gridCol>
                <a:gridCol w="1382738">
                  <a:extLst>
                    <a:ext uri="{9D8B030D-6E8A-4147-A177-3AD203B41FA5}">
                      <a16:colId xmlns:a16="http://schemas.microsoft.com/office/drawing/2014/main" val="4147564007"/>
                    </a:ext>
                  </a:extLst>
                </a:gridCol>
                <a:gridCol w="1381889">
                  <a:extLst>
                    <a:ext uri="{9D8B030D-6E8A-4147-A177-3AD203B41FA5}">
                      <a16:colId xmlns:a16="http://schemas.microsoft.com/office/drawing/2014/main" val="283668805"/>
                    </a:ext>
                  </a:extLst>
                </a:gridCol>
                <a:gridCol w="1381889">
                  <a:extLst>
                    <a:ext uri="{9D8B030D-6E8A-4147-A177-3AD203B41FA5}">
                      <a16:colId xmlns:a16="http://schemas.microsoft.com/office/drawing/2014/main" val="3307008130"/>
                    </a:ext>
                  </a:extLst>
                </a:gridCol>
                <a:gridCol w="1382738">
                  <a:extLst>
                    <a:ext uri="{9D8B030D-6E8A-4147-A177-3AD203B41FA5}">
                      <a16:colId xmlns:a16="http://schemas.microsoft.com/office/drawing/2014/main" val="2479591510"/>
                    </a:ext>
                  </a:extLst>
                </a:gridCol>
              </a:tblGrid>
              <a:tr h="137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Аладдин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ИнфоТеКС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Microsoft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Gemalto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Актив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27148"/>
                  </a:ext>
                </a:extLst>
              </a:tr>
              <a:tr h="13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Криптотокен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 </a:t>
                      </a: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CSP 3.9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VipNet CSP 4.0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MS Base Smart Card CSP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eToken Base CSP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Active CSP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21541"/>
                  </a:ext>
                </a:extLst>
              </a:tr>
              <a:tr h="145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 </a:t>
                      </a: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CSP 4.0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VipNet CSP 4.2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 ЭЦП</a:t>
                      </a:r>
                      <a:endParaRPr lang="ru-RU" sz="1200" b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1567"/>
                  </a:ext>
                </a:extLst>
              </a:tr>
              <a:tr h="412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 </a:t>
                      </a: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CSP 5.0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baseline="0" dirty="0">
                          <a:solidFill>
                            <a:srgbClr val="FF4D00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VipNet CSP 4.4</a:t>
                      </a:r>
                      <a:endParaRPr lang="ru-RU" sz="1200" b="0" baseline="0" dirty="0">
                        <a:solidFill>
                          <a:srgbClr val="FF4D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MS Enhanced CSP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0767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00A90D-64CB-4A97-B548-A4C293E0E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2859" y="4233115"/>
            <a:ext cx="1940130" cy="1233725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A782535-815C-4A53-922C-BBBC5D8DC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12057"/>
              </p:ext>
            </p:extLst>
          </p:nvPr>
        </p:nvGraphicFramePr>
        <p:xfrm>
          <a:off x="360000" y="2400496"/>
          <a:ext cx="8280400" cy="14317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1954483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1165969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9065645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5242099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8787992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863296046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Gemalto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ESMART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DSS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Реестр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3077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 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линейка)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(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линейка)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eToken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(линейка)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ESMART (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линейка)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Крипто Про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DSS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АРМ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50385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JaCarta-2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(линейка)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 ЭЦП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2.0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Пользователя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6730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JaCarta-3*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(линейка)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OTP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83486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 WebPass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Рутокен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U2F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98072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JaCarta U2F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5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31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724ABB-50B5-4C29-98B1-ADFD3C7F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109" y="5237796"/>
            <a:ext cx="748063" cy="7459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Функциональные возможности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3.7 (JAS Inside)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Основная на сегодня версия для платформы 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Windows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6149317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6149317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E3947E2-678E-4F67-A213-C25813C4F114}"/>
              </a:ext>
            </a:extLst>
          </p:cNvPr>
          <p:cNvSpPr txBox="1"/>
          <p:nvPr/>
        </p:nvSpPr>
        <p:spPr>
          <a:xfrm>
            <a:off x="360000" y="960461"/>
            <a:ext cx="7322550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Удостоверяющие центры (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Certificate Authority)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Microsoft CA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УЦ Крипто Про 2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.0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УЦ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ViPNet 4.6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УЦ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Notary-Pro 2.7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Офл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айн-адаптер к внешним УЦ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Взятие под управление сертификатов перечисленных УЦ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B5EFF0B-76F7-49B3-80F1-A39659EB1295}"/>
              </a:ext>
            </a:extLst>
          </p:cNvPr>
          <p:cNvCxnSpPr>
            <a:cxnSpLocks/>
          </p:cNvCxnSpPr>
          <p:nvPr/>
        </p:nvCxnSpPr>
        <p:spPr>
          <a:xfrm>
            <a:off x="270000" y="3050726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66ADEAD-61D4-497E-8867-E68ADC6EEB5F}"/>
              </a:ext>
            </a:extLst>
          </p:cNvPr>
          <p:cNvCxnSpPr>
            <a:cxnSpLocks/>
          </p:cNvCxnSpPr>
          <p:nvPr/>
        </p:nvCxnSpPr>
        <p:spPr>
          <a:xfrm>
            <a:off x="8964830" y="3050347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18A0B3B-8202-4339-8AE9-EC57209DC712}"/>
              </a:ext>
            </a:extLst>
          </p:cNvPr>
          <p:cNvCxnSpPr>
            <a:cxnSpLocks/>
          </p:cNvCxnSpPr>
          <p:nvPr/>
        </p:nvCxnSpPr>
        <p:spPr>
          <a:xfrm>
            <a:off x="270000" y="4349317"/>
            <a:ext cx="8460000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B06657-011B-403D-8D67-380F59920A62}"/>
              </a:ext>
            </a:extLst>
          </p:cNvPr>
          <p:cNvCxnSpPr>
            <a:cxnSpLocks/>
          </p:cNvCxnSpPr>
          <p:nvPr/>
        </p:nvCxnSpPr>
        <p:spPr>
          <a:xfrm>
            <a:off x="8964832" y="4349317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2B3959-9D8B-477C-8C64-C0C97E4BA637}"/>
              </a:ext>
            </a:extLst>
          </p:cNvPr>
          <p:cNvSpPr txBox="1"/>
          <p:nvPr/>
        </p:nvSpPr>
        <p:spPr>
          <a:xfrm>
            <a:off x="360000" y="3116229"/>
            <a:ext cx="837000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Ресурсные системы (Службы каталогов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Microsoft Active Directory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 Про 2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.0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Directory Service (JDS)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3440AF-1993-4B8F-A91C-EFDC3FB7C91C}"/>
              </a:ext>
            </a:extLst>
          </p:cNvPr>
          <p:cNvSpPr txBox="1"/>
          <p:nvPr/>
        </p:nvSpPr>
        <p:spPr>
          <a:xfrm>
            <a:off x="360000" y="4408135"/>
            <a:ext cx="7322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Аутентификаторы (аппаратные и программные)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 WebPass, JaCarta U2F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Стандартные аппаратные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OTP-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и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U2F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-токены других изготовителей</a:t>
            </a:r>
            <a:endParaRPr lang="en-US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Aladdin 2FA –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мобильное приложение Аладдин Р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</a:t>
            </a:r>
          </a:p>
          <a:p>
            <a:pPr marL="2651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Google Authenticator, 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Ян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декс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Ключ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, Microsoft Authenticator etc.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6A0EF9-9166-4131-B782-CA42781C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669" y="4535248"/>
            <a:ext cx="831039" cy="7577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46CA51-FDA0-49C6-92CF-AE5E02F7B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098" y="4480231"/>
            <a:ext cx="760756" cy="7577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9D5F1AF-35CE-4ECA-842D-CD281C6F3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0871" y="4535248"/>
            <a:ext cx="748063" cy="73381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3B099A0-EA11-4EAC-87E4-E174D2FB3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277" y="5394598"/>
            <a:ext cx="720439" cy="54541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70D5C5-F8BF-4D5B-87FD-415AFB9DB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3410" y="5249886"/>
            <a:ext cx="808329" cy="63876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1C3FCF-3AEC-4AB2-923F-031671C9A0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4501" y="3457729"/>
            <a:ext cx="1054699" cy="43590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1AA58EE-E546-4B2D-B08E-41B2B76FF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277" y="3342382"/>
            <a:ext cx="1304657" cy="73158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537BAB3-5F18-4E02-8662-4685660DA8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2976" y="1573526"/>
            <a:ext cx="703603" cy="9939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BAFDFB3-F49E-43F0-B021-2BE4C82AB2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8155" y="1347060"/>
            <a:ext cx="1157138" cy="1157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2FF9CE-CDE2-4221-A6F8-4AC98F7185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1381" y="1973517"/>
            <a:ext cx="675331" cy="9940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46D185-A284-4D6B-BEAB-9F83DC6D1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5708" y="1293698"/>
            <a:ext cx="747491" cy="4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0000" y="1018823"/>
            <a:ext cx="864014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Мощная система журналирования действий пользователей и администраторов системы + событий аутентификации (2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FA)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Система поэкземплярного учета СКЗИ в соответствии с приказом ФАПСИ №152 от 13.06.2001 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г.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lvl="1" indent="-3587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Наличие функционального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Web-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портала и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web-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клиента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дополнение к классическим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толстым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клиентам)</a:t>
            </a:r>
            <a:r>
              <a:rPr lang="ru-RU" sz="2000" baseline="30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Возможность выгрузки событий на сервер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Syslog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интеграция с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SIEM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Возможность использования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PostgreSQL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 качестве СУБД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Интеграция с </a:t>
            </a:r>
            <a:r>
              <a:rPr lang="ru-RU" sz="2000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Крипто БД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для защиты данных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JMS</a:t>
            </a:r>
            <a:endParaRPr lang="ru-RU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Поддержка ридеров Аладдин (линейка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JCR)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Высокая производительность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масштабируемость и отказоустойчивость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(NLB-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кластер)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Оптимизация пользовательского интерфейса – возможность отключать (скрывать) неиспользуемые элементы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Сертификат ФСТЭК на соответствие УД-4 по требованиям 76 приказа от 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.06.2020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5113" marR="0" lvl="1" algn="l" defTabSz="914400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*Поддерживаются не все модели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JaCarta</a:t>
            </a:r>
            <a:endParaRPr kumimoji="0" lang="ru-RU" sz="1600" b="1" i="0" u="none" strike="noStrike" kern="1200" cap="none" spc="0" normalizeH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F BeauSans Pro SemiBold" panose="02000500000000020004" pitchFamily="2" charset="0"/>
              <a:ea typeface="+mn-ea"/>
              <a:cs typeface="+mn-cs"/>
            </a:endParaRPr>
          </a:p>
        </p:txBody>
      </p:sp>
      <p:pic>
        <p:nvPicPr>
          <p:cNvPr id="18" name="Рисунок 17" descr="Изображение выглядит как ночь&#10;&#10;Автоматически созданное описание">
            <a:extLst>
              <a:ext uri="{FF2B5EF4-FFF2-40B4-BE49-F238E27FC236}">
                <a16:creationId xmlns:a16="http://schemas.microsoft.com/office/drawing/2014/main" id="{476DCB32-2642-4DD6-8297-57B3FACFD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17" y="1790669"/>
            <a:ext cx="2249297" cy="21627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Функциональные возможности </a:t>
            </a:r>
            <a:r>
              <a:rPr lang="en-US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JMS 3.7 (JAS Inside)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Основная на сегодня версия для платформы 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Windows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382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B1C6-3EF1-4431-AC7B-9E9B93025A0B}"/>
              </a:ext>
            </a:extLst>
          </p:cNvPr>
          <p:cNvSpPr txBox="1"/>
          <p:nvPr/>
        </p:nvSpPr>
        <p:spPr>
          <a:xfrm>
            <a:off x="360000" y="1074809"/>
            <a:ext cx="9269192" cy="554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marR="0" lvl="1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Режимы аутентификации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Только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OTP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OTP + OTP PIN-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код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Доменный пароль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Windows + OTP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Доменный пароль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Windows + OTP + PIN-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код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U2F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SMS</a:t>
            </a:r>
          </a:p>
          <a:p>
            <a:pPr marL="265113" marR="0" lvl="1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Алгоритмы генерации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OTP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RFC 4226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TOTP HMAC-SHA-1 (6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TOTP HMAC-SHA-256 (6/7/8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RFC 6238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TOTP HMAC-SHA1 (6/7/8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TOTP HMAC-SHA256 (6/7/8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цифр)</a:t>
            </a:r>
          </a:p>
          <a:p>
            <a:pPr marL="623888" marR="0" lvl="1" indent="-358775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TOTP HMAC-SHA512 (6/7/8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цифр)</a:t>
            </a:r>
          </a:p>
          <a:p>
            <a:pPr marL="265113" lvl="1">
              <a:spcAft>
                <a:spcPts val="100"/>
              </a:spcAft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Поддерживаемые 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</a:t>
            </a:r>
            <a:r>
              <a:rPr lang="ru-RU" sz="2000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 коробки</a:t>
            </a:r>
            <a:r>
              <a:rPr lang="en-US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 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платформы</a:t>
            </a:r>
          </a:p>
          <a:p>
            <a:pPr marL="265113" marR="0" lvl="1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Palo Alto, Citrix, Check Point, VMWare, Fortinet, Cisco, Microsoft RDG, Microsoft OWA</a:t>
            </a:r>
          </a:p>
          <a:p>
            <a:pPr marL="265113" marR="0" lvl="1" algn="l" defTabSz="914400" rtl="0" eaLnBrk="1" fontAlgn="auto" latinLnBrk="0" hangingPunct="1">
              <a:spcBef>
                <a:spcPts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Крипто Про (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NGate)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. . .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en-US" sz="20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JaCarta Authentication Server 1.7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(Как большой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но для маленьких)</a:t>
            </a:r>
          </a:p>
        </p:txBody>
      </p:sp>
      <p:pic>
        <p:nvPicPr>
          <p:cNvPr id="24" name="Picture 2" descr="ÐÐ°ÑÑÐ¸Ð½ÐºÐ¸ Ð¿Ð¾ Ð·Ð°Ð¿ÑÐ¾ÑÑ JAS Aladdin logo">
            <a:extLst>
              <a:ext uri="{FF2B5EF4-FFF2-40B4-BE49-F238E27FC236}">
                <a16:creationId xmlns:a16="http://schemas.microsoft.com/office/drawing/2014/main" id="{5DFC1F5D-D710-4F7B-BA49-580FEFDD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72" y="2251617"/>
            <a:ext cx="23719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4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Эволюция систем управления</a:t>
            </a:r>
          </a:p>
          <a:p>
            <a:pPr lvl="0" defTabSz="45720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(</a:t>
            </a:r>
            <a:r>
              <a:rPr lang="en-US" sz="2400" b="1" i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«</a:t>
            </a:r>
            <a:r>
              <a:rPr lang="ru-RU" sz="2400" b="1" i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Всё </a:t>
            </a:r>
            <a:r>
              <a:rPr lang="ru-RU" sz="2400" b="1" i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течет</a:t>
            </a:r>
            <a:r>
              <a:rPr lang="en-US" sz="2400" b="1" i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, </a:t>
            </a:r>
            <a:r>
              <a:rPr lang="ru-RU" sz="2400" b="1" i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всё меняется.</a:t>
            </a:r>
            <a:r>
              <a:rPr lang="en-US" sz="2400" b="1" i="1" dirty="0" smtClean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" </a:t>
            </a:r>
            <a:r>
              <a:rPr lang="en-US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- </a:t>
            </a:r>
            <a:r>
              <a:rPr lang="ru-RU" sz="2400" b="1" dirty="0">
                <a:solidFill>
                  <a:srgbClr val="595959"/>
                </a:solidFill>
                <a:latin typeface="PF BeauSans Pro" charset="0"/>
                <a:ea typeface="PF BeauSans Pro" charset="0"/>
                <a:cs typeface="PF BeauSans Pro" charset="0"/>
              </a:rPr>
              <a:t>Гераклит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)</a:t>
            </a: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694476"/>
            <a:ext cx="732255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Привычные субъекты управления: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Аппаратные и программные средства аутентификации и ЭП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СКЗИ (в основном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учёт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)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3676920"/>
            <a:ext cx="732255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Перспективные субъекты управления 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Аппаратные и программные средства аутентификации и ЭП нового поколения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СКЗИ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Защищённые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носители информации ЗНИ (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JaCarta SF/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ГОСТ)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Средства обеспечения </a:t>
            </a:r>
            <a:r>
              <a:rPr lang="ru-RU" dirty="0" smtClean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удалённой 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работы (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Aladdin LiveOffice)</a:t>
            </a:r>
            <a:endParaRPr lang="ru-RU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  <a:cs typeface="PF BeauSans Pro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Устройства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IoT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(</a:t>
            </a:r>
            <a:r>
              <a:rPr lang="ru-RU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работаем над этим)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8AC19F-7C72-487F-9ADB-617AC7593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686" y="1284808"/>
            <a:ext cx="1997333" cy="16894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7CB1D-DBD0-42B8-A4B2-770783E5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3026">
            <a:off x="9327273" y="3553525"/>
            <a:ext cx="1112377" cy="6168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5104CC-830F-433D-A33E-C7FD2BAE2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942" y="3550933"/>
            <a:ext cx="1061496" cy="10474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359975-C3A5-4D8A-B547-8E8B4818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265" y="4319056"/>
            <a:ext cx="1630154" cy="14581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A0114D-8A0B-417C-AA90-FC24FB6B9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3110" y="4775712"/>
            <a:ext cx="1060904" cy="79861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31875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3187202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660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2317</Words>
  <Application>Microsoft Office PowerPoint</Application>
  <PresentationFormat>Широкоэкранный</PresentationFormat>
  <Paragraphs>338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PF BeauSans Pro Bbook</vt:lpstr>
      <vt:lpstr>PFBeauSansPro-Italic</vt:lpstr>
      <vt:lpstr>Calibri Light</vt:lpstr>
      <vt:lpstr>Calibri</vt:lpstr>
      <vt:lpstr>Wingdings</vt:lpstr>
      <vt:lpstr>Arial</vt:lpstr>
      <vt:lpstr>PFBeauSansPro-Bbook</vt:lpstr>
      <vt:lpstr>PF BeauSans Pro SemiBold</vt:lpstr>
      <vt:lpstr>Times New Roman</vt:lpstr>
      <vt:lpstr>PF BeauSans Pro</vt:lpstr>
      <vt:lpstr>PT Sans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noname</dc:creator>
  <cp:lastModifiedBy>Ludmila Movchan</cp:lastModifiedBy>
  <cp:revision>301</cp:revision>
  <dcterms:created xsi:type="dcterms:W3CDTF">2020-11-09T10:01:02Z</dcterms:created>
  <dcterms:modified xsi:type="dcterms:W3CDTF">2021-10-05T09:53:28Z</dcterms:modified>
</cp:coreProperties>
</file>