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76" r:id="rId3"/>
    <p:sldId id="297" r:id="rId4"/>
    <p:sldId id="300" r:id="rId5"/>
    <p:sldId id="310" r:id="rId6"/>
    <p:sldId id="311" r:id="rId7"/>
    <p:sldId id="312" r:id="rId8"/>
    <p:sldId id="265" r:id="rId9"/>
  </p:sldIdLst>
  <p:sldSz cx="12192000" cy="6858000"/>
  <p:notesSz cx="6858000" cy="9144000"/>
  <p:embeddedFontLs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PF BeauSans Pro" panose="02000500000000020004" pitchFamily="2" charset="0"/>
      <p:regular r:id="rId20"/>
      <p:bold r:id="rId21"/>
      <p:italic r:id="rId22"/>
      <p:boldItalic r:id="rId23"/>
    </p:embeddedFont>
    <p:embeddedFont>
      <p:font typeface="PF BeauSans Pro Bbook" panose="02000503030000020004" pitchFamily="2" charset="0"/>
      <p:regular r:id="rId24"/>
      <p:italic r:id="rId25"/>
    </p:embeddedFont>
    <p:embeddedFont>
      <p:font typeface="PF BeauSans Pro SemiBold" panose="02000503000000020004" pitchFamily="2" charset="0"/>
      <p:bold r:id="rId26"/>
      <p:boldItalic r:id="rId27"/>
    </p:embeddedFont>
    <p:embeddedFont>
      <p:font typeface="PFBeauSansPro-Bbook" panose="02000503030000020004" pitchFamily="2" charset="0"/>
      <p:regular r:id="rId28"/>
    </p:embeddedFont>
    <p:embeddedFont>
      <p:font typeface="PFBeauSansPro-Italic" panose="02000500000000090004" pitchFamily="2" charset="0"/>
      <p:italic r:id="rId29"/>
    </p:embeddedFont>
    <p:embeddedFont>
      <p:font typeface="PT Sans" panose="020B0503020203020204" pitchFamily="34" charset="-52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4D00"/>
    <a:srgbClr val="BFBFBF"/>
    <a:srgbClr val="F7F7F7"/>
    <a:srgbClr val="FF9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/>
          </p:cNvSpPr>
          <p:nvPr userDrawn="1"/>
        </p:nvSpPr>
        <p:spPr bwMode="auto">
          <a:xfrm>
            <a:off x="1574868" y="2210757"/>
            <a:ext cx="7419936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58"/>
              </a:spcBef>
            </a:pPr>
            <a:r>
              <a:rPr lang="ru-RU" altLang="ru-RU" sz="4286" strike="noStrike" kern="1200" dirty="0">
                <a:solidFill>
                  <a:schemeClr val="tx1"/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Спасибо!</a:t>
            </a:r>
            <a:endParaRPr lang="en-US" altLang="ru-RU" sz="4286" strike="noStrike" kern="1200" dirty="0">
              <a:solidFill>
                <a:schemeClr val="tx1"/>
              </a:solidFill>
              <a:latin typeface="PF BeauSans Pro SemiBold" pitchFamily="50" charset="0"/>
              <a:ea typeface="+mj-ea"/>
              <a:cs typeface="+mj-cs"/>
              <a:sym typeface="PFBeauSansPro-Italic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56465" y="4841089"/>
            <a:ext cx="1388522" cy="39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999" dirty="0">
                <a:latin typeface="PF BeauSans Pro Bbook" pitchFamily="50" charset="0"/>
              </a:rPr>
              <a:t>Контакты:</a:t>
            </a: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2218368" y="2929970"/>
            <a:ext cx="6758032" cy="3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58"/>
              </a:spcBef>
            </a:pPr>
            <a:r>
              <a:rPr lang="ru-RU" altLang="ru-RU" sz="2285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 в электронном мире!</a:t>
            </a:r>
            <a:r>
              <a:rPr lang="en-US" altLang="ru-RU" sz="2285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2285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755FB-A289-4945-A3EB-530253E53208}"/>
              </a:ext>
            </a:extLst>
          </p:cNvPr>
          <p:cNvSpPr/>
          <p:nvPr userDrawn="1"/>
        </p:nvSpPr>
        <p:spPr>
          <a:xfrm>
            <a:off x="8207334" y="1555157"/>
            <a:ext cx="2630346" cy="263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35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9B32372-A98B-3B4E-8E01-B06BE1E38264}"/>
              </a:ext>
            </a:extLst>
          </p:cNvPr>
          <p:cNvSpPr>
            <a:spLocks/>
          </p:cNvSpPr>
          <p:nvPr userDrawn="1"/>
        </p:nvSpPr>
        <p:spPr bwMode="auto">
          <a:xfrm>
            <a:off x="8994805" y="2446194"/>
            <a:ext cx="1389752" cy="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261258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58"/>
              </a:spcBef>
            </a:pPr>
            <a:r>
              <a:rPr lang="en-US" altLang="ru-RU" sz="4286" strike="noStrike" kern="1200" dirty="0">
                <a:solidFill>
                  <a:schemeClr val="bg1">
                    <a:lumMod val="85000"/>
                  </a:schemeClr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QR</a:t>
            </a:r>
          </a:p>
        </p:txBody>
      </p:sp>
    </p:spTree>
    <p:extLst>
      <p:ext uri="{BB962C8B-B14F-4D97-AF65-F5344CB8AC3E}">
        <p14:creationId xmlns:p14="http://schemas.microsoft.com/office/powerpoint/2010/main" val="277867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0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5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9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2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0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6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4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62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9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38F4BBB-3736-AA4A-BCF7-A3FE4AF202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4434D9-0527-EB4A-8C9C-6CFB2835BA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4BBB-3736-AA4A-BCF7-A3FE4AF2029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27.07.2021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34D9-0527-EB4A-8C9C-6CFB2835BA5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5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ddin-rd.ru/" TargetMode="External"/><Relationship Id="rId2" Type="http://schemas.openxmlformats.org/officeDocument/2006/relationships/hyperlink" Target="mailto:aladdin@aladdin-rd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0" y="0"/>
            <a:ext cx="1175657" cy="11756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1175657" y="1175657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11675F7-59FE-C842-8146-339FFB7ECC0A}"/>
              </a:ext>
            </a:extLst>
          </p:cNvPr>
          <p:cNvSpPr/>
          <p:nvPr/>
        </p:nvSpPr>
        <p:spPr>
          <a:xfrm>
            <a:off x="11620831" y="6286831"/>
            <a:ext cx="571169" cy="57116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913" y="344570"/>
            <a:ext cx="912502" cy="674007"/>
          </a:xfrm>
          <a:prstGeom prst="rect">
            <a:avLst/>
          </a:prstGeom>
        </p:spPr>
      </p:pic>
      <p:sp>
        <p:nvSpPr>
          <p:cNvPr id="55" name="JCR-721…">
            <a:extLst>
              <a:ext uri="{FF2B5EF4-FFF2-40B4-BE49-F238E27FC236}">
                <a16:creationId xmlns:a16="http://schemas.microsoft.com/office/drawing/2014/main" id="{6ECE06AF-DF95-D147-A9C6-CBE8750441DE}"/>
              </a:ext>
            </a:extLst>
          </p:cNvPr>
          <p:cNvSpPr txBox="1">
            <a:spLocks/>
          </p:cNvSpPr>
          <p:nvPr/>
        </p:nvSpPr>
        <p:spPr>
          <a:xfrm>
            <a:off x="1604034" y="513845"/>
            <a:ext cx="8961502" cy="15008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595959"/>
                </a:solidFill>
                <a:latin typeface="PF BeauSans Pro" panose="02000500000000020004" pitchFamily="50" charset="0"/>
                <a:ea typeface="PF BeauSans Pro SemiBold" charset="0"/>
                <a:cs typeface="PF BeauSans Pro SemiBold" charset="0"/>
              </a:rPr>
              <a:t>Новые функциональные возможности JaCarta Management System 3.7.1.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F BeauSans Pro" panose="02000500000000020004" pitchFamily="50" charset="0"/>
              <a:ea typeface="PF BeauSans Pro SemiBold" charset="0"/>
              <a:cs typeface="PF BeauSans Pro SemiBold" charset="0"/>
            </a:endParaRPr>
          </a:p>
        </p:txBody>
      </p:sp>
      <p:pic>
        <p:nvPicPr>
          <p:cNvPr id="9" name="Рисунок 8" descr="Изображение выглядит как ночь&#10;&#10;Автоматически созданное описание">
            <a:extLst>
              <a:ext uri="{FF2B5EF4-FFF2-40B4-BE49-F238E27FC236}">
                <a16:creationId xmlns:a16="http://schemas.microsoft.com/office/drawing/2014/main" id="{BDE6CC7B-FD71-4E43-BF15-69761219C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89" y="2014654"/>
            <a:ext cx="4091821" cy="3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241566" y="126034"/>
            <a:ext cx="89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Цели вебинара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F BeauSans Pro" charset="0"/>
              <a:ea typeface="PF BeauSans Pro" charset="0"/>
              <a:cs typeface="PF BeauSans Pro" charset="0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5" name="TextBox 304">
            <a:extLst>
              <a:ext uri="{FF2B5EF4-FFF2-40B4-BE49-F238E27FC236}">
                <a16:creationId xmlns:a16="http://schemas.microsoft.com/office/drawing/2014/main" id="{F7791087-FA2D-2F45-9F1C-52C3BEB60999}"/>
              </a:ext>
            </a:extLst>
          </p:cNvPr>
          <p:cNvSpPr txBox="1"/>
          <p:nvPr/>
        </p:nvSpPr>
        <p:spPr>
          <a:xfrm>
            <a:off x="360000" y="1647299"/>
            <a:ext cx="732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Продемонстрировать наши наработки и получить обратную связь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0297CA-7739-4966-BE59-5241EF4A23EB}"/>
              </a:ext>
            </a:extLst>
          </p:cNvPr>
          <p:cNvCxnSpPr>
            <a:cxnSpLocks/>
          </p:cNvCxnSpPr>
          <p:nvPr/>
        </p:nvCxnSpPr>
        <p:spPr>
          <a:xfrm>
            <a:off x="270000" y="379653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E364158-20AF-4AC5-B0E8-C656DD2FE5D6}"/>
              </a:ext>
            </a:extLst>
          </p:cNvPr>
          <p:cNvCxnSpPr>
            <a:cxnSpLocks/>
          </p:cNvCxnSpPr>
          <p:nvPr/>
        </p:nvCxnSpPr>
        <p:spPr>
          <a:xfrm>
            <a:off x="8971054" y="379653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18A0B3B-8202-4339-8AE9-EC57209DC712}"/>
              </a:ext>
            </a:extLst>
          </p:cNvPr>
          <p:cNvCxnSpPr>
            <a:cxnSpLocks/>
          </p:cNvCxnSpPr>
          <p:nvPr/>
        </p:nvCxnSpPr>
        <p:spPr>
          <a:xfrm>
            <a:off x="270000" y="2383781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BB06657-011B-403D-8D67-380F59920A62}"/>
              </a:ext>
            </a:extLst>
          </p:cNvPr>
          <p:cNvCxnSpPr>
            <a:cxnSpLocks/>
          </p:cNvCxnSpPr>
          <p:nvPr/>
        </p:nvCxnSpPr>
        <p:spPr>
          <a:xfrm>
            <a:off x="8964832" y="2383781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2B3959-9D8B-477C-8C64-C0C97E4BA637}"/>
              </a:ext>
            </a:extLst>
          </p:cNvPr>
          <p:cNvSpPr txBox="1"/>
          <p:nvPr/>
        </p:nvSpPr>
        <p:spPr>
          <a:xfrm>
            <a:off x="360000" y="3357999"/>
            <a:ext cx="732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Убедить колеблющихся в том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что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JMS –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правильный выбор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5B2734D-707F-443B-A216-C1F37748B876}"/>
              </a:ext>
            </a:extLst>
          </p:cNvPr>
          <p:cNvCxnSpPr>
            <a:cxnSpLocks/>
          </p:cNvCxnSpPr>
          <p:nvPr/>
        </p:nvCxnSpPr>
        <p:spPr>
          <a:xfrm>
            <a:off x="270000" y="5414375"/>
            <a:ext cx="7231224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74A6F57-183A-4AE2-854C-15E669C064A1}"/>
              </a:ext>
            </a:extLst>
          </p:cNvPr>
          <p:cNvCxnSpPr>
            <a:cxnSpLocks/>
          </p:cNvCxnSpPr>
          <p:nvPr/>
        </p:nvCxnSpPr>
        <p:spPr>
          <a:xfrm>
            <a:off x="9011482" y="5414375"/>
            <a:ext cx="2854283" cy="0"/>
          </a:xfrm>
          <a:prstGeom prst="line">
            <a:avLst/>
          </a:prstGeom>
          <a:ln w="3492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19DCC6-E6FF-4B99-B1E4-8D03E53A1473}"/>
              </a:ext>
            </a:extLst>
          </p:cNvPr>
          <p:cNvSpPr txBox="1"/>
          <p:nvPr/>
        </p:nvSpPr>
        <p:spPr>
          <a:xfrm>
            <a:off x="360000" y="4684132"/>
            <a:ext cx="732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Предоставить возможность желающим протестировать ранние сборки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rPr>
              <a:t>JMS 3.7.1</a:t>
            </a:r>
            <a:r>
              <a:rPr lang="ru-RU" sz="20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A9556D-5D74-43B2-804D-1AA450CFF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430" y="1199724"/>
            <a:ext cx="2721685" cy="1088674"/>
          </a:xfrm>
          <a:prstGeom prst="rect">
            <a:avLst/>
          </a:prstGeom>
        </p:spPr>
      </p:pic>
      <p:pic>
        <p:nvPicPr>
          <p:cNvPr id="1028" name="Picture 4" descr="СОМНЕНИЯ: ХОРОШО ИЛИ ПЛОХО">
            <a:extLst>
              <a:ext uri="{FF2B5EF4-FFF2-40B4-BE49-F238E27FC236}">
                <a16:creationId xmlns:a16="http://schemas.microsoft.com/office/drawing/2014/main" id="{E0D12C09-C298-4EEB-A8AB-49A6E098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60" y="2430687"/>
            <a:ext cx="2636823" cy="13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F42B8-C207-42BC-AC18-F874FD13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252" y="3874674"/>
            <a:ext cx="2641499" cy="14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6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Что покажем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E2ED-3CF4-4A82-B9F1-FD746A73C050}"/>
              </a:ext>
            </a:extLst>
          </p:cNvPr>
          <p:cNvSpPr txBox="1"/>
          <p:nvPr/>
        </p:nvSpPr>
        <p:spPr>
          <a:xfrm>
            <a:off x="360000" y="983891"/>
            <a:ext cx="10702564" cy="587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lvl="1" indent="-265113">
              <a:lnSpc>
                <a:spcPct val="105000"/>
              </a:lnSpc>
              <a:buFont typeface="Courier New" panose="02070309020205020404" pitchFamily="49" charset="0"/>
              <a:buChar char="­"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Обновленный личный кабинет (ЛК) пользователей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JAS</a:t>
            </a:r>
            <a:endParaRPr lang="ru-RU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538163" lvl="0" indent="-27305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Реализована возможность аутентификации в ЛК пользователем по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SMS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, даже если пользователю не назначен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SMS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-аутентификатор</a:t>
            </a:r>
          </a:p>
          <a:p>
            <a:pPr marL="538163" lvl="0" indent="-27305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Добавлена возможность аутентификации пользователя в ЛК с помощью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OTP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SMS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аутентификатора</a:t>
            </a:r>
          </a:p>
          <a:p>
            <a:pPr marL="538163" lvl="0" indent="-27305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Реализована возможность самостоятельного выпуска и перевыпуска пользователем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OTP 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SMS 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аутентификатора</a:t>
            </a:r>
          </a:p>
          <a:p>
            <a:pPr marL="538163" lvl="0" indent="-27305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Добавлена возможность синхронизации счетчика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OTP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-аутентификатора из ЛК пользователя</a:t>
            </a:r>
          </a:p>
          <a:p>
            <a:pPr marL="538163" lvl="0" indent="-2730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Реализована возможность пользователя самостоятельно задать/сменить себе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OTPPIN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-код из ЛК</a:t>
            </a:r>
          </a:p>
          <a:p>
            <a:pPr marL="265113" lvl="0">
              <a:lnSpc>
                <a:spcPct val="105000"/>
              </a:lnSpc>
            </a:pPr>
            <a:endParaRPr lang="ru-RU" sz="140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65113" indent="-265113">
              <a:lnSpc>
                <a:spcPct val="105000"/>
              </a:lnSpc>
              <a:buFont typeface="PT Sans" panose="020B0503020203020204" pitchFamily="34" charset="-52"/>
              <a:buChar char="−"/>
            </a:pPr>
            <a:r>
              <a:rPr lang="ru-RU" kern="1200" dirty="0">
                <a:solidFill>
                  <a:srgbClr val="FF4D00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Автоматическая регистрация пользователей и рабочих станций из каталогов ресурсных систем</a:t>
            </a:r>
            <a:endParaRPr lang="ru-RU" dirty="0">
              <a:solidFill>
                <a:srgbClr val="FF4D0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>
              <a:lnSpc>
                <a:spcPct val="90000"/>
              </a:lnSpc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Реализован механизм автоматической регистрации пользователей и рабочих станций из подключенных ресурсных систем (каталогов) с помощью планов обслуживания</a:t>
            </a:r>
          </a:p>
          <a:p>
            <a:pPr marL="450215" indent="-269875">
              <a:lnSpc>
                <a:spcPct val="105000"/>
              </a:lnSpc>
            </a:pPr>
            <a:r>
              <a:rPr lang="ru-RU" sz="1400" kern="1200" dirty="0">
                <a:solidFill>
                  <a:srgbClr val="E64117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65113" lvl="1" indent="-265113">
              <a:lnSpc>
                <a:spcPct val="105000"/>
              </a:lnSpc>
              <a:buFont typeface="PT Sans" panose="020B0503020203020204" pitchFamily="34" charset="-52"/>
              <a:buChar char="−"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Автоматическая разблокировка пользователей и рабочих станций</a:t>
            </a:r>
          </a:p>
          <a:p>
            <a:pPr marL="265113" indent="-85725">
              <a:lnSpc>
                <a:spcPct val="90000"/>
              </a:lnSpc>
            </a:pPr>
            <a:r>
              <a:rPr lang="ru-RU" sz="1400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	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Добавлена возможность автоматической разблокировки пользователей и рабочих станций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JMS 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с помощью планов обслуживания при их разблокировке в ресурсной системе (каталоге)</a:t>
            </a:r>
          </a:p>
          <a:p>
            <a:pPr marL="450215" indent="-269875">
              <a:lnSpc>
                <a:spcPct val="105000"/>
              </a:lnSpc>
            </a:pPr>
            <a:r>
              <a:rPr lang="ru-RU" sz="1400" kern="1200" dirty="0">
                <a:solidFill>
                  <a:srgbClr val="E64117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65113" lvl="1" indent="-265113">
              <a:lnSpc>
                <a:spcPct val="105000"/>
              </a:lnSpc>
              <a:buFont typeface="PT Sans" panose="020B0503020203020204" pitchFamily="34" charset="-52"/>
              <a:buChar char="−"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Подсистема печати – возможность формирования документов без печати (с отложенной печатью)</a:t>
            </a:r>
          </a:p>
          <a:p>
            <a:pPr marL="265113">
              <a:lnSpc>
                <a:spcPct val="90000"/>
              </a:lnSpc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Реализована возможность формирования документов (Актов, Заявок) без их вывода на печать в процессе выпуска. Документы можно напечатать позже</a:t>
            </a:r>
          </a:p>
          <a:p>
            <a:pPr marL="450215">
              <a:lnSpc>
                <a:spcPct val="105000"/>
              </a:lnSpc>
            </a:pPr>
            <a:r>
              <a:rPr lang="ru-RU" sz="1400" dirty="0"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</a:p>
          <a:p>
            <a:pPr marL="265113" lvl="1" indent="-265113">
              <a:lnSpc>
                <a:spcPct val="105000"/>
              </a:lnSpc>
              <a:buFont typeface="PT Sans" panose="020B0503020203020204" pitchFamily="34" charset="-52"/>
              <a:buChar char="−"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Приведение в соответствие серийных номеров КН в ЕК и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JMS </a:t>
            </a:r>
            <a:endParaRPr lang="ru-RU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9875" lvl="1">
              <a:lnSpc>
                <a:spcPct val="105000"/>
              </a:lnSpc>
            </a:pP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Серийные номера электронных ключей в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JMS</a:t>
            </a:r>
            <a:r>
              <a:rPr lang="ru-RU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 приведены в соответствие с серийными номерами ПО Единый клиент </a:t>
            </a:r>
            <a:r>
              <a:rPr lang="en-US" sz="1600" dirty="0">
                <a:solidFill>
                  <a:srgbClr val="595959"/>
                </a:solidFill>
                <a:effectLst/>
                <a:latin typeface="PT Sans" panose="020B0503020203020204" pitchFamily="34" charset="-52"/>
                <a:ea typeface="PT Sans" panose="020B0503020203020204" pitchFamily="34" charset="-52"/>
              </a:rPr>
              <a:t>JaCarta</a:t>
            </a:r>
            <a:endParaRPr lang="ru-RU" sz="1600" dirty="0">
              <a:solidFill>
                <a:srgbClr val="595959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454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 чем расскажем 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E2ED-3CF4-4A82-B9F1-FD746A73C050}"/>
              </a:ext>
            </a:extLst>
          </p:cNvPr>
          <p:cNvSpPr txBox="1"/>
          <p:nvPr/>
        </p:nvSpPr>
        <p:spPr>
          <a:xfrm>
            <a:off x="360000" y="989666"/>
            <a:ext cx="10702564" cy="596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­Автоматический ввод в эксплуатацию программных СКЗИ</a:t>
            </a:r>
          </a:p>
          <a:p>
            <a:pPr marL="265113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взятия под управление ранее выпущенных программных СКЗИ, таких как КриптоПро CSP, ViPNet CSP, в автоматизированном режиме</a:t>
            </a:r>
          </a:p>
          <a:p>
            <a:pPr marL="265113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Автоматическая ­PUSH аутентификация с использованием A2FA (Out of Band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 аутентификации с помощью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PUSH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практически во все системы, поддерживающие аутентификацию</a:t>
            </a:r>
            <a:endParaRPr lang="en-US" sz="16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</a:t>
            </a: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 протоколу </a:t>
            </a:r>
            <a:r>
              <a:rPr lang="en-US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Radius.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>
              <a:solidFill>
                <a:srgbClr val="595959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Регистрация события подключения чужого КН в рамках открытой пользовательской сессии </a:t>
            </a:r>
          </a:p>
          <a:p>
            <a:pPr marL="269875" marR="0" lvl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Добавление в журналы аудита события подключения пользователем чужого (не назначенного ему) электронного ключа</a:t>
            </a: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­Новый e-mail шаблон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для 2FA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98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Внесение корректировок в e-mail шаблоны для 2FA, согласно принятым наименованиям, добавление ссылок на приложение Aladdin 2FA в App Store/Google Play</a:t>
            </a:r>
          </a:p>
          <a:p>
            <a:pPr marL="45021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5113" marR="0" lvl="1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­"/>
              <a:tabLst/>
              <a:defRPr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Расширение функциональных возможностей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JOL</a:t>
            </a:r>
            <a:endParaRPr lang="ru-RU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marR="0" lvl="0" indent="-857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Возможность настройки JOL таким образом, что пользователи при подключении по RDP будут использовать двухфакторную OTP-аутентификацию, а локальные пользователи смогут воспользоваться традиционным способом входа в операционную систему (логин\пароль). Также появится возможность авторизации в ОС с использованием в качестве второго фактора OTP кода, получаемого пользователем по SMS</a:t>
            </a:r>
          </a:p>
          <a:p>
            <a:pPr marL="45021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</a:p>
          <a:p>
            <a:pPr marL="450215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257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 чем расскажем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E2ED-3CF4-4A82-B9F1-FD746A73C050}"/>
              </a:ext>
            </a:extLst>
          </p:cNvPr>
          <p:cNvSpPr txBox="1"/>
          <p:nvPr/>
        </p:nvSpPr>
        <p:spPr>
          <a:xfrm>
            <a:off x="360000" y="989666"/>
            <a:ext cx="10702564" cy="503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­Возможность автоматического открытия пользовательской сессии в клиенте JMS </a:t>
            </a:r>
          </a:p>
          <a:p>
            <a:pPr marL="26511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Возможность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 автоматического открытия сеанса в JMS Client на основе имеющихся аутентификационных данных текущей сессии пользователя в ОС через настройку профиля рабочей станции</a:t>
            </a:r>
          </a:p>
          <a:p>
            <a:pPr marL="26511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Возможность удобной настройки SSL\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TLS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для защиты каналов взаимодействия компонентов JMS</a:t>
            </a:r>
          </a:p>
          <a:p>
            <a:pPr marL="269875" marR="0" lvl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Возможность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настройки включения взаимодействия компонентов JMS по SSL\TLS через графический интерфейс JMS и JAS Сервера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9875" marR="0" lvl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Доработка</a:t>
            </a:r>
            <a:r>
              <a:rPr lang="ru-RU" sz="1800" kern="1200" dirty="0">
                <a:solidFill>
                  <a:srgbClr val="E64117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коннектора к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SecurLogon</a:t>
            </a: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</a:p>
          <a:p>
            <a:pPr marL="2698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595959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Устранение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 рассинхронизации паролей AD и профилей SecurLogon в JMS</a:t>
            </a:r>
          </a:p>
          <a:p>
            <a:pPr marL="265113" marR="0" lvl="0" indent="-26511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4D0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КриптоПро CSP 5.0. Генерация контейнера через PKCS11 для JaCarta-2 ГОСТ коннектора</a:t>
            </a:r>
          </a:p>
          <a:p>
            <a:pPr marL="2698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Выполнение требований компании КриптоПро – с версии КриптоПро CSP 5 и выше вендоры ЭК должны перейти на новый механизм генерации неизвлекаемого ключа. Старые методы генерации в дальнейшем поддерживаться не будут</a:t>
            </a:r>
          </a:p>
          <a:p>
            <a:pPr marL="450215" marR="0" lvl="0" indent="-269875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64117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5113" lvl="1" indent="-265113">
              <a:lnSpc>
                <a:spcPct val="105000"/>
              </a:lnSpc>
              <a:buFont typeface="Courier New" panose="02070309020205020404" pitchFamily="49" charset="0"/>
              <a:buChar char="­"/>
              <a:defRPr/>
            </a:pP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Поддержка новой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JaCarta</a:t>
            </a:r>
            <a:r>
              <a:rPr lang="ru-RU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-2 </a:t>
            </a:r>
            <a:r>
              <a:rPr lang="en-US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SE</a:t>
            </a:r>
            <a:endParaRPr lang="ru-RU" dirty="0">
              <a:solidFill>
                <a:srgbClr val="FF4D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265113" marR="0" lvl="0" indent="47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Реализация поддержки ЭК новой линейки JaCarta-2 SE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 </a:t>
            </a:r>
          </a:p>
          <a:p>
            <a:pPr marL="450215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43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1DE6A-017B-0E49-B11A-92CF2A6B7A22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259A7F-C44F-6A47-B3FC-5F394C983F39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05CDF-13A3-8642-8666-19170A2674C3}"/>
              </a:ext>
            </a:extLst>
          </p:cNvPr>
          <p:cNvSpPr/>
          <p:nvPr/>
        </p:nvSpPr>
        <p:spPr>
          <a:xfrm flipH="1">
            <a:off x="-3624" y="6667152"/>
            <a:ext cx="190848" cy="190848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6F5AD-E5E5-8B47-B091-8394E19CCA37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94399D-59FB-994F-A76F-9634F13DAC5C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156C6C34-46DE-DE47-AE54-696FEB8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959" y="6214155"/>
            <a:ext cx="537780" cy="397224"/>
          </a:xfrm>
          <a:prstGeom prst="rect">
            <a:avLst/>
          </a:prstGeom>
        </p:spPr>
      </p:pic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id="{FDC870C3-F182-8B47-8B75-21FE27170DC2}"/>
              </a:ext>
            </a:extLst>
          </p:cNvPr>
          <p:cNvSpPr/>
          <p:nvPr/>
        </p:nvSpPr>
        <p:spPr>
          <a:xfrm>
            <a:off x="187224" y="6594747"/>
            <a:ext cx="82301" cy="823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BF1366-369F-4A39-AF48-35F532F1D025}"/>
              </a:ext>
            </a:extLst>
          </p:cNvPr>
          <p:cNvSpPr txBox="1"/>
          <p:nvPr/>
        </p:nvSpPr>
        <p:spPr>
          <a:xfrm>
            <a:off x="1241566" y="126034"/>
            <a:ext cx="89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F BeauSans Pro" charset="0"/>
                <a:ea typeface="PF BeauSans Pro" charset="0"/>
                <a:cs typeface="PF BeauSans Pro" charset="0"/>
              </a:rPr>
              <a:t>О чем расскажем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E2ED-3CF4-4A82-B9F1-FD746A73C050}"/>
              </a:ext>
            </a:extLst>
          </p:cNvPr>
          <p:cNvSpPr txBox="1"/>
          <p:nvPr/>
        </p:nvSpPr>
        <p:spPr>
          <a:xfrm>
            <a:off x="360000" y="989666"/>
            <a:ext cx="10702564" cy="166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PT Sans" panose="020B0503020203020204" pitchFamily="34" charset="-52"/>
              <a:buChar char="−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4D0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­Возможность публикации сертификатов, полученных через профили внешних объектов, в реестр “Опубликованные сертификаты” пользователя Active Directory</a:t>
            </a:r>
          </a:p>
          <a:p>
            <a:pPr marL="26511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Реализация публикации сертификатов пользователя, взятых под управление профилем внешних объектов, в Active Directory</a:t>
            </a:r>
          </a:p>
          <a:p>
            <a:pPr marL="265113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+mn-cs"/>
            </a:endParaRPr>
          </a:p>
          <a:p>
            <a:pPr marL="450215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rPr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B8562-477A-44D8-B77A-9662E837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22" y="2545866"/>
            <a:ext cx="78009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778" y="5600023"/>
            <a:ext cx="248686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29" dirty="0">
                <a:latin typeface="PFBeauSansPro-Bbook"/>
              </a:rPr>
              <a:t>Владимир Бычек</a:t>
            </a:r>
          </a:p>
          <a:p>
            <a:pPr algn="l"/>
            <a:r>
              <a:rPr lang="ru-RU" sz="1429" dirty="0">
                <a:latin typeface="PFBeauSansPro-Bbook"/>
              </a:rPr>
              <a:t>+7 (926) 694 49 21</a:t>
            </a:r>
          </a:p>
          <a:p>
            <a:pPr algn="l"/>
            <a:r>
              <a:rPr lang="en-US" sz="1429" dirty="0">
                <a:latin typeface="PFBeauSansPro-Bbook"/>
                <a:hlinkClick r:id="rId2"/>
              </a:rPr>
              <a:t>v.bychak@aladdin.ru</a:t>
            </a:r>
            <a:endParaRPr lang="ru-RU" sz="1429" dirty="0">
              <a:latin typeface="PFBeauSansPro-Bbook"/>
            </a:endParaRPr>
          </a:p>
          <a:p>
            <a:pPr algn="l"/>
            <a:r>
              <a:rPr lang="en-US" sz="1429" dirty="0">
                <a:latin typeface="PFBeauSansPro-Bbook"/>
                <a:hlinkClick r:id="rId3"/>
              </a:rPr>
              <a:t>www.aladdin-rd.ru</a:t>
            </a:r>
            <a:endParaRPr lang="ru-RU" sz="1429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43C379-2090-414C-A738-6FB758EC4F6E}"/>
              </a:ext>
            </a:extLst>
          </p:cNvPr>
          <p:cNvSpPr/>
          <p:nvPr/>
        </p:nvSpPr>
        <p:spPr>
          <a:xfrm>
            <a:off x="26375" y="6267618"/>
            <a:ext cx="567501" cy="567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235774-32CD-4F93-BEF9-75BCFA818E37}"/>
              </a:ext>
            </a:extLst>
          </p:cNvPr>
          <p:cNvSpPr/>
          <p:nvPr/>
        </p:nvSpPr>
        <p:spPr>
          <a:xfrm>
            <a:off x="579523" y="6022753"/>
            <a:ext cx="246569" cy="24656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D6A4E-CAB1-4875-8B94-5381A600D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233" y="5901712"/>
            <a:ext cx="1049896" cy="7754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6AFB9D-257A-48EC-88CF-8F89C6DBB898}"/>
              </a:ext>
            </a:extLst>
          </p:cNvPr>
          <p:cNvSpPr/>
          <p:nvPr/>
        </p:nvSpPr>
        <p:spPr>
          <a:xfrm>
            <a:off x="3635" y="-1"/>
            <a:ext cx="661481" cy="66148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830985-3440-460C-875F-1DC375FBB7DC}"/>
              </a:ext>
            </a:extLst>
          </p:cNvPr>
          <p:cNvSpPr/>
          <p:nvPr/>
        </p:nvSpPr>
        <p:spPr>
          <a:xfrm>
            <a:off x="665117" y="661482"/>
            <a:ext cx="246569" cy="24656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B79002-66B2-4420-AE1B-A738A7C26653}"/>
              </a:ext>
            </a:extLst>
          </p:cNvPr>
          <p:cNvSpPr/>
          <p:nvPr/>
        </p:nvSpPr>
        <p:spPr>
          <a:xfrm>
            <a:off x="12033947" y="3538"/>
            <a:ext cx="158575" cy="1585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6DCD8A-2098-4C07-AFF4-B4735F703BD8}"/>
              </a:ext>
            </a:extLst>
          </p:cNvPr>
          <p:cNvSpPr/>
          <p:nvPr/>
        </p:nvSpPr>
        <p:spPr>
          <a:xfrm>
            <a:off x="11954143" y="158435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B4F6E9-731D-4489-9647-D02586FEF495}"/>
              </a:ext>
            </a:extLst>
          </p:cNvPr>
          <p:cNvSpPr/>
          <p:nvPr/>
        </p:nvSpPr>
        <p:spPr>
          <a:xfrm>
            <a:off x="11611713" y="500383"/>
            <a:ext cx="82301" cy="82301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EE7469-B739-4168-B955-1AC81E2E4985}"/>
              </a:ext>
            </a:extLst>
          </p:cNvPr>
          <p:cNvSpPr/>
          <p:nvPr/>
        </p:nvSpPr>
        <p:spPr>
          <a:xfrm>
            <a:off x="11062564" y="749476"/>
            <a:ext cx="158575" cy="1585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AA8D57-D5CA-43A1-B12F-E78A9824BF72}"/>
              </a:ext>
            </a:extLst>
          </p:cNvPr>
          <p:cNvSpPr/>
          <p:nvPr/>
        </p:nvSpPr>
        <p:spPr>
          <a:xfrm>
            <a:off x="11694014" y="237736"/>
            <a:ext cx="262647" cy="26264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EF5646-B5CC-4EDF-98D0-44D849FF4138}"/>
              </a:ext>
            </a:extLst>
          </p:cNvPr>
          <p:cNvSpPr/>
          <p:nvPr/>
        </p:nvSpPr>
        <p:spPr>
          <a:xfrm>
            <a:off x="4962069" y="5603133"/>
            <a:ext cx="2651711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29" dirty="0">
                <a:latin typeface="PFBeauSansPro-Bbook"/>
              </a:rPr>
              <a:t>Дмитрий Макаров</a:t>
            </a:r>
          </a:p>
          <a:p>
            <a:pPr algn="l"/>
            <a:r>
              <a:rPr lang="ru-RU" sz="1429" dirty="0">
                <a:latin typeface="PFBeauSansPro-Bbook"/>
              </a:rPr>
              <a:t>+7 (965) 266 35 94</a:t>
            </a:r>
          </a:p>
          <a:p>
            <a:pPr algn="l"/>
            <a:r>
              <a:rPr lang="en-US" sz="1429" dirty="0">
                <a:latin typeface="PFBeauSansPro-Bbook"/>
                <a:hlinkClick r:id="rId2"/>
              </a:rPr>
              <a:t>d.makarov@aladdin.ru</a:t>
            </a:r>
            <a:endParaRPr lang="ru-RU" sz="1429" dirty="0">
              <a:latin typeface="PFBeauSansPro-Bbook"/>
            </a:endParaRPr>
          </a:p>
          <a:p>
            <a:pPr algn="l"/>
            <a:r>
              <a:rPr lang="en-US" sz="1429" dirty="0">
                <a:latin typeface="PFBeauSansPro-Bbook"/>
                <a:hlinkClick r:id="rId3"/>
              </a:rPr>
              <a:t>www.aladdin-rd.ru</a:t>
            </a:r>
            <a:endParaRPr lang="ru-RU" sz="1429" dirty="0"/>
          </a:p>
        </p:txBody>
      </p:sp>
    </p:spTree>
    <p:extLst>
      <p:ext uri="{BB962C8B-B14F-4D97-AF65-F5344CB8AC3E}">
        <p14:creationId xmlns:p14="http://schemas.microsoft.com/office/powerpoint/2010/main" val="203770710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627</Words>
  <Application>Microsoft Office PowerPoint</Application>
  <PresentationFormat>Широкоэкранный</PresentationFormat>
  <Paragraphs>74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Courier New</vt:lpstr>
      <vt:lpstr>PF BeauSans Pro</vt:lpstr>
      <vt:lpstr>Calibri</vt:lpstr>
      <vt:lpstr>PFBeauSansPro-Italic</vt:lpstr>
      <vt:lpstr>PFBeauSansPro-Bbook</vt:lpstr>
      <vt:lpstr>PF BeauSans Pro SemiBold</vt:lpstr>
      <vt:lpstr>Calibri Light</vt:lpstr>
      <vt:lpstr>Arial Narrow</vt:lpstr>
      <vt:lpstr>Symbol</vt:lpstr>
      <vt:lpstr>PF BeauSans Pro Bbook</vt:lpstr>
      <vt:lpstr>PT Sans</vt:lpstr>
      <vt:lpstr>Arial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noname</dc:creator>
  <cp:lastModifiedBy>Владимир Бычек</cp:lastModifiedBy>
  <cp:revision>317</cp:revision>
  <dcterms:created xsi:type="dcterms:W3CDTF">2020-11-09T10:01:02Z</dcterms:created>
  <dcterms:modified xsi:type="dcterms:W3CDTF">2021-07-27T07:13:59Z</dcterms:modified>
</cp:coreProperties>
</file>